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Old Standard TT"/>
      <p:regular r:id="rId23"/>
      <p:bold r:id="rId24"/>
      <p: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OldStandardTT-bold.fntdata"/><Relationship Id="rId23" Type="http://schemas.openxmlformats.org/officeDocument/2006/relationships/font" Target="fonts/OldStandardTT-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OldStandardTT-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9d8bf9f25a_0_4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9d8bf9f25a_0_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9ebc83e58e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9ebc83e58e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9d8bf9f25a_0_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9d8bf9f25a_0_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9d8bf9f25a_0_5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9d8bf9f25a_0_5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9d8bf9f25a_0_4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9d8bf9f25a_0_4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9d8bf9f25a_0_4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9d8bf9f25a_0_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9d8bf9f25a_0_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9d8bf9f25a_0_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9ebc83e58e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9ebc83e58e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9d8bf9f25a_0_4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9d8bf9f25a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9d8bf9f25a_0_4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9d8bf9f25a_0_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9ebc83e58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9ebc83e58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9d8bf9f25a_0_4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9d8bf9f25a_0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9d8bf9f25a_0_4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9d8bf9f25a_0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9d8bf9f25a_0_5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9d8bf9f25a_0_5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9d8bf9f25a_0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9d8bf9f25a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9d8bf9f25a_0_4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9d8bf9f25a_0_4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 name="Google Shape;11;p2"/>
          <p:cNvCxnSpPr/>
          <p:nvPr/>
        </p:nvCxnSpPr>
        <p:spPr>
          <a:xfrm>
            <a:off x="641934" y="3597500"/>
            <a:ext cx="390300" cy="0"/>
          </a:xfrm>
          <a:prstGeom prst="straightConnector1">
            <a:avLst/>
          </a:prstGeom>
          <a:noFill/>
          <a:ln cap="flat" cmpd="sng" w="28575">
            <a:solidFill>
              <a:schemeClr val="accent1"/>
            </a:solidFill>
            <a:prstDash val="solid"/>
            <a:round/>
            <a:headEnd len="sm" w="sm" type="none"/>
            <a:tailEnd len="sm" w="sm" type="none"/>
          </a:ln>
        </p:spPr>
      </p:cxnSp>
      <p:sp>
        <p:nvSpPr>
          <p:cNvPr id="12" name="Google Shape;12;p2"/>
          <p:cNvSpPr txBox="1"/>
          <p:nvPr>
            <p:ph type="ctrTitle"/>
          </p:nvPr>
        </p:nvSpPr>
        <p:spPr>
          <a:xfrm>
            <a:off x="512700" y="1893300"/>
            <a:ext cx="8118600" cy="1522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p:txBody>
      </p:sp>
      <p:sp>
        <p:nvSpPr>
          <p:cNvPr id="13" name="Google Shape;13;p2"/>
          <p:cNvSpPr txBox="1"/>
          <p:nvPr>
            <p:ph idx="1" type="subTitle"/>
          </p:nvPr>
        </p:nvSpPr>
        <p:spPr>
          <a:xfrm>
            <a:off x="512700" y="3840639"/>
            <a:ext cx="8118600" cy="7875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039650"/>
            <a:ext cx="8520600" cy="2106300"/>
          </a:xfrm>
          <a:prstGeom prst="rect">
            <a:avLst/>
          </a:prstGeom>
        </p:spPr>
        <p:txBody>
          <a:bodyPr anchorCtr="0" anchor="b" bIns="91425" lIns="91425" spcFirstLastPara="1" rIns="91425" wrap="square" tIns="91425">
            <a:norm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5"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cap="flat" cmpd="sng" w="28575">
            <a:solidFill>
              <a:schemeClr val="lt2"/>
            </a:solidFill>
            <a:prstDash val="solid"/>
            <a:round/>
            <a:headEnd len="sm" w="sm" type="none"/>
            <a:tailEnd len="sm" w="sm" type="none"/>
          </a:ln>
        </p:spPr>
      </p:cxnSp>
      <p:sp>
        <p:nvSpPr>
          <p:cNvPr id="17" name="Google Shape;17;p3"/>
          <p:cNvSpPr txBox="1"/>
          <p:nvPr>
            <p:ph type="title"/>
          </p:nvPr>
        </p:nvSpPr>
        <p:spPr>
          <a:xfrm>
            <a:off x="512700" y="1893300"/>
            <a:ext cx="8118600" cy="1522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71675"/>
            <a:ext cx="3999900" cy="3397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71675"/>
            <a:ext cx="3999900" cy="3397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56040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p:txBody>
      </p:sp>
      <p:sp>
        <p:nvSpPr>
          <p:cNvPr id="38" name="Google Shape;38;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686400" cy="0"/>
          </a:xfrm>
          <a:prstGeom prst="straightConnector1">
            <a:avLst/>
          </a:prstGeom>
          <a:noFill/>
          <a:ln cap="flat" cmpd="sng" w="19050">
            <a:solidFill>
              <a:schemeClr val="lt2"/>
            </a:solidFill>
            <a:prstDash val="solid"/>
            <a:round/>
            <a:headEnd len="sm" w="sm" type="none"/>
            <a:tailEnd len="sm" w="sm" type="none"/>
          </a:ln>
        </p:spPr>
      </p:cxnSp>
      <p:sp>
        <p:nvSpPr>
          <p:cNvPr id="42" name="Google Shape;42;p9"/>
          <p:cNvSpPr txBox="1"/>
          <p:nvPr>
            <p:ph type="title"/>
          </p:nvPr>
        </p:nvSpPr>
        <p:spPr>
          <a:xfrm>
            <a:off x="265500" y="1382350"/>
            <a:ext cx="4045200" cy="1333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p:txBody>
      </p:sp>
      <p:sp>
        <p:nvSpPr>
          <p:cNvPr id="43" name="Google Shape;43;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accent1"/>
              </a:buClr>
              <a:buSzPts val="1800"/>
              <a:buChar char="●"/>
              <a:defRPr>
                <a:solidFill>
                  <a:schemeClr val="accent1"/>
                </a:solidFill>
              </a:defRPr>
            </a:lvl1pPr>
            <a:lvl2pPr indent="-317500" lvl="1" marL="914400">
              <a:spcBef>
                <a:spcPts val="0"/>
              </a:spcBef>
              <a:spcAft>
                <a:spcPts val="0"/>
              </a:spcAft>
              <a:buClr>
                <a:schemeClr val="accent1"/>
              </a:buClr>
              <a:buSzPts val="1400"/>
              <a:buChar char="○"/>
              <a:defRPr>
                <a:solidFill>
                  <a:schemeClr val="accent1"/>
                </a:solidFill>
              </a:defRPr>
            </a:lvl2pPr>
            <a:lvl3pPr indent="-317500" lvl="2" marL="1371600">
              <a:spcBef>
                <a:spcPts val="0"/>
              </a:spcBef>
              <a:spcAft>
                <a:spcPts val="0"/>
              </a:spcAft>
              <a:buClr>
                <a:schemeClr val="accent1"/>
              </a:buClr>
              <a:buSzPts val="1400"/>
              <a:buChar char="■"/>
              <a:defRPr>
                <a:solidFill>
                  <a:schemeClr val="accent1"/>
                </a:solidFill>
              </a:defRPr>
            </a:lvl3pPr>
            <a:lvl4pPr indent="-317500" lvl="3" marL="1828800">
              <a:spcBef>
                <a:spcPts val="0"/>
              </a:spcBef>
              <a:spcAft>
                <a:spcPts val="0"/>
              </a:spcAft>
              <a:buClr>
                <a:schemeClr val="accent1"/>
              </a:buClr>
              <a:buSzPts val="1400"/>
              <a:buChar char="●"/>
              <a:defRPr>
                <a:solidFill>
                  <a:schemeClr val="accent1"/>
                </a:solidFill>
              </a:defRPr>
            </a:lvl4pPr>
            <a:lvl5pPr indent="-317500" lvl="4" marL="2286000">
              <a:spcBef>
                <a:spcPts val="0"/>
              </a:spcBef>
              <a:spcAft>
                <a:spcPts val="0"/>
              </a:spcAft>
              <a:buClr>
                <a:schemeClr val="accent1"/>
              </a:buClr>
              <a:buSzPts val="1400"/>
              <a:buChar char="○"/>
              <a:defRPr>
                <a:solidFill>
                  <a:schemeClr val="accent1"/>
                </a:solidFill>
              </a:defRPr>
            </a:lvl5pPr>
            <a:lvl6pPr indent="-317500" lvl="5" marL="2743200">
              <a:spcBef>
                <a:spcPts val="0"/>
              </a:spcBef>
              <a:spcAft>
                <a:spcPts val="0"/>
              </a:spcAft>
              <a:buClr>
                <a:schemeClr val="accent1"/>
              </a:buClr>
              <a:buSzPts val="1400"/>
              <a:buChar char="■"/>
              <a:defRPr>
                <a:solidFill>
                  <a:schemeClr val="accent1"/>
                </a:solidFill>
              </a:defRPr>
            </a:lvl6pPr>
            <a:lvl7pPr indent="-317500" lvl="6" marL="3200400">
              <a:spcBef>
                <a:spcPts val="0"/>
              </a:spcBef>
              <a:spcAft>
                <a:spcPts val="0"/>
              </a:spcAft>
              <a:buClr>
                <a:schemeClr val="accent1"/>
              </a:buClr>
              <a:buSzPts val="1400"/>
              <a:buChar char="●"/>
              <a:defRPr>
                <a:solidFill>
                  <a:schemeClr val="accent1"/>
                </a:solidFill>
              </a:defRPr>
            </a:lvl7pPr>
            <a:lvl8pPr indent="-317500" lvl="7" marL="3657600">
              <a:spcBef>
                <a:spcPts val="0"/>
              </a:spcBef>
              <a:spcAft>
                <a:spcPts val="0"/>
              </a:spcAft>
              <a:buClr>
                <a:schemeClr val="accent1"/>
              </a:buClr>
              <a:buSzPts val="1400"/>
              <a:buChar char="○"/>
              <a:defRPr>
                <a:solidFill>
                  <a:schemeClr val="accent1"/>
                </a:solidFill>
              </a:defRPr>
            </a:lvl8pPr>
            <a:lvl9pPr indent="-317500" lvl="8" marL="4114800">
              <a:spcBef>
                <a:spcPts val="0"/>
              </a:spcBef>
              <a:spcAft>
                <a:spcPts val="0"/>
              </a:spcAft>
              <a:buClr>
                <a:schemeClr val="accent1"/>
              </a:buClr>
              <a:buSzPts val="1400"/>
              <a:buChar char="■"/>
              <a:defRPr>
                <a:solidFill>
                  <a:schemeClr val="accent1"/>
                </a:solidFill>
              </a:defRPr>
            </a:lvl9pPr>
          </a:lstStyle>
          <a:p/>
        </p:txBody>
      </p:sp>
      <p:sp>
        <p:nvSpPr>
          <p:cNvPr id="45" name="Google Shape;45;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8" name="Google Shape;48;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perback">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p:txBody>
      </p:sp>
      <p:sp>
        <p:nvSpPr>
          <p:cNvPr id="7" name="Google Shape;7;p1"/>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indent="-317500" lvl="1" marL="9144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indent="-317500" lvl="2" marL="13716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indent="-317500" lvl="3" marL="18288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indent="-317500" lvl="4" marL="22860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indent="-317500" lvl="5" marL="27432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indent="-317500" lvl="6" marL="32004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indent="-317500" lvl="7" marL="36576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indent="-317500" lvl="8" marL="41148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www.edmunds.com/honda/insight/2022/features-specs/" TargetMode="External"/><Relationship Id="rId4" Type="http://schemas.openxmlformats.org/officeDocument/2006/relationships/hyperlink" Target="https://www.tesla.com/model3" TargetMode="External"/><Relationship Id="rId5" Type="http://schemas.openxmlformats.org/officeDocument/2006/relationships/hyperlink" Target="https://hugnung.com/what-type-of-battery-does-tesla-use/#:~:text=Over%20the%20years%2C%20Tesla%20has%20mostly%20utilized%20two,potent%20than%20those%20of%20the%2018650%20type.%20" TargetMode="External"/><Relationship Id="rId6" Type="http://schemas.openxmlformats.org/officeDocument/2006/relationships/hyperlink" Target="https://www.electricalelibrary.com/en/2019/02/13/operation-of-hybrid-vehicl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3"/>
          <p:cNvSpPr txBox="1"/>
          <p:nvPr>
            <p:ph type="ctrTitle"/>
          </p:nvPr>
        </p:nvSpPr>
        <p:spPr>
          <a:xfrm>
            <a:off x="512700" y="1893300"/>
            <a:ext cx="8118600" cy="1522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Hybrid and Plug-in EVs</a:t>
            </a:r>
            <a:endParaRPr/>
          </a:p>
        </p:txBody>
      </p:sp>
      <p:sp>
        <p:nvSpPr>
          <p:cNvPr id="60" name="Google Shape;60;p13"/>
          <p:cNvSpPr txBox="1"/>
          <p:nvPr>
            <p:ph idx="1" type="subTitle"/>
          </p:nvPr>
        </p:nvSpPr>
        <p:spPr>
          <a:xfrm>
            <a:off x="512700" y="3840639"/>
            <a:ext cx="8118600" cy="787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By Ben Scott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2"/>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Plug-in Ev’s</a:t>
            </a:r>
            <a:endParaRPr/>
          </a:p>
        </p:txBody>
      </p:sp>
      <p:sp>
        <p:nvSpPr>
          <p:cNvPr id="119" name="Google Shape;119;p22"/>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Completely</a:t>
            </a:r>
            <a:r>
              <a:rPr lang="en"/>
              <a:t> Electric</a:t>
            </a:r>
            <a:endParaRPr/>
          </a:p>
          <a:p>
            <a:pPr indent="0" lvl="0" marL="0" rtl="0" algn="l">
              <a:spcBef>
                <a:spcPts val="1200"/>
              </a:spcBef>
              <a:spcAft>
                <a:spcPts val="0"/>
              </a:spcAft>
              <a:buNone/>
            </a:pPr>
            <a:r>
              <a:rPr lang="en"/>
              <a:t>Tesla, </a:t>
            </a:r>
            <a:r>
              <a:rPr lang="en"/>
              <a:t>Chevrolet</a:t>
            </a:r>
            <a:r>
              <a:rPr lang="en"/>
              <a:t>, Ford, Nissan, Toyota, Volkswagen, BMW, Kia</a:t>
            </a:r>
            <a:endParaRPr/>
          </a:p>
          <a:p>
            <a:pPr indent="0" lvl="0" marL="0" rtl="0" algn="l">
              <a:spcBef>
                <a:spcPts val="1200"/>
              </a:spcBef>
              <a:spcAft>
                <a:spcPts val="0"/>
              </a:spcAft>
              <a:buNone/>
            </a:pPr>
            <a:r>
              <a:rPr lang="en"/>
              <a:t>Lithium Ion Battery Driven</a:t>
            </a:r>
            <a:endParaRPr/>
          </a:p>
          <a:p>
            <a:pPr indent="0" lvl="0" marL="0" rtl="0" algn="l">
              <a:spcBef>
                <a:spcPts val="1200"/>
              </a:spcBef>
              <a:spcAft>
                <a:spcPts val="0"/>
              </a:spcAft>
              <a:buNone/>
            </a:pPr>
            <a:r>
              <a:rPr lang="en"/>
              <a:t>Battery assembled in an array</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120" name="Google Shape;120;p22"/>
          <p:cNvPicPr preferRelativeResize="0"/>
          <p:nvPr/>
        </p:nvPicPr>
        <p:blipFill>
          <a:blip r:embed="rId3">
            <a:alphaModFix/>
          </a:blip>
          <a:stretch>
            <a:fillRect/>
          </a:stretch>
        </p:blipFill>
        <p:spPr>
          <a:xfrm>
            <a:off x="5070050" y="2088025"/>
            <a:ext cx="4073950" cy="3055475"/>
          </a:xfrm>
          <a:prstGeom prst="rect">
            <a:avLst/>
          </a:prstGeom>
          <a:noFill/>
          <a:ln>
            <a:noFill/>
          </a:ln>
        </p:spPr>
      </p:pic>
      <p:pic>
        <p:nvPicPr>
          <p:cNvPr id="121" name="Google Shape;121;p22"/>
          <p:cNvPicPr preferRelativeResize="0"/>
          <p:nvPr/>
        </p:nvPicPr>
        <p:blipFill>
          <a:blip r:embed="rId4">
            <a:alphaModFix/>
          </a:blip>
          <a:stretch>
            <a:fillRect/>
          </a:stretch>
        </p:blipFill>
        <p:spPr>
          <a:xfrm>
            <a:off x="0" y="2994250"/>
            <a:ext cx="2865676" cy="21492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3"/>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Types of Batteries used in EVs</a:t>
            </a:r>
            <a:endParaRPr/>
          </a:p>
        </p:txBody>
      </p:sp>
      <p:sp>
        <p:nvSpPr>
          <p:cNvPr id="127" name="Google Shape;127;p23"/>
          <p:cNvSpPr txBox="1"/>
          <p:nvPr>
            <p:ph idx="1" type="body"/>
          </p:nvPr>
        </p:nvSpPr>
        <p:spPr>
          <a:xfrm>
            <a:off x="311700" y="1171600"/>
            <a:ext cx="8520600" cy="33972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Lithium-Ion Battery</a:t>
            </a:r>
            <a:endParaRPr/>
          </a:p>
          <a:p>
            <a:pPr indent="0" lvl="0" marL="0" rtl="0" algn="l">
              <a:spcBef>
                <a:spcPts val="1200"/>
              </a:spcBef>
              <a:spcAft>
                <a:spcPts val="0"/>
              </a:spcAft>
              <a:buNone/>
            </a:pPr>
            <a:r>
              <a:rPr lang="en"/>
              <a:t>Hybrid Nickel-Metal </a:t>
            </a:r>
            <a:r>
              <a:rPr lang="en"/>
              <a:t>(NiMH)</a:t>
            </a:r>
            <a:r>
              <a:rPr lang="en"/>
              <a:t> Batteries</a:t>
            </a:r>
            <a:endParaRPr/>
          </a:p>
          <a:p>
            <a:pPr indent="0" lvl="0" marL="0" rtl="0" algn="l">
              <a:spcBef>
                <a:spcPts val="1200"/>
              </a:spcBef>
              <a:spcAft>
                <a:spcPts val="0"/>
              </a:spcAft>
              <a:buNone/>
            </a:pPr>
            <a:r>
              <a:rPr lang="en"/>
              <a:t>Solid State Batteries</a:t>
            </a:r>
            <a:endParaRPr/>
          </a:p>
          <a:p>
            <a:pPr indent="0" lvl="0" marL="0" rtl="0" algn="l">
              <a:spcBef>
                <a:spcPts val="1200"/>
              </a:spcBef>
              <a:spcAft>
                <a:spcPts val="0"/>
              </a:spcAft>
              <a:buNone/>
            </a:pPr>
            <a:r>
              <a:rPr lang="en"/>
              <a:t>Lead Acid Batteries</a:t>
            </a:r>
            <a:endParaRPr/>
          </a:p>
          <a:p>
            <a:pPr indent="0" lvl="0" marL="0" rtl="0" algn="l">
              <a:spcBef>
                <a:spcPts val="1200"/>
              </a:spcBef>
              <a:spcAft>
                <a:spcPts val="0"/>
              </a:spcAft>
              <a:buNone/>
            </a:pPr>
            <a:r>
              <a:rPr lang="en"/>
              <a:t>Aluminum-Ion Battery (Al-Ion)</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4"/>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 (2022 Tesla Model 3)</a:t>
            </a:r>
            <a:endParaRPr/>
          </a:p>
        </p:txBody>
      </p:sp>
      <p:sp>
        <p:nvSpPr>
          <p:cNvPr id="133" name="Google Shape;133;p24"/>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lnSpc>
                <a:spcPct val="107000"/>
              </a:lnSpc>
              <a:spcBef>
                <a:spcPts val="0"/>
              </a:spcBef>
              <a:spcAft>
                <a:spcPts val="0"/>
              </a:spcAft>
              <a:buNone/>
            </a:pPr>
            <a:r>
              <a:rPr lang="en">
                <a:solidFill>
                  <a:srgbClr val="393C41"/>
                </a:solidFill>
              </a:rPr>
              <a:t>333 mile Range</a:t>
            </a:r>
            <a:endParaRPr>
              <a:solidFill>
                <a:srgbClr val="393C41"/>
              </a:solidFill>
            </a:endParaRPr>
          </a:p>
          <a:p>
            <a:pPr indent="0" lvl="0" marL="0" rtl="0" algn="l">
              <a:lnSpc>
                <a:spcPct val="107000"/>
              </a:lnSpc>
              <a:spcBef>
                <a:spcPts val="0"/>
              </a:spcBef>
              <a:spcAft>
                <a:spcPts val="0"/>
              </a:spcAft>
              <a:buNone/>
            </a:pPr>
            <a:r>
              <a:t/>
            </a:r>
            <a:endParaRPr>
              <a:solidFill>
                <a:srgbClr val="393C41"/>
              </a:solidFill>
            </a:endParaRPr>
          </a:p>
          <a:p>
            <a:pPr indent="0" lvl="0" marL="0" rtl="0" algn="l">
              <a:lnSpc>
                <a:spcPct val="107000"/>
              </a:lnSpc>
              <a:spcBef>
                <a:spcPts val="0"/>
              </a:spcBef>
              <a:spcAft>
                <a:spcPts val="0"/>
              </a:spcAft>
              <a:buNone/>
            </a:pPr>
            <a:r>
              <a:rPr lang="en">
                <a:solidFill>
                  <a:srgbClr val="393C41"/>
                </a:solidFill>
              </a:rPr>
              <a:t>15 min Recharge </a:t>
            </a:r>
            <a:endParaRPr>
              <a:solidFill>
                <a:srgbClr val="393C41"/>
              </a:solidFill>
            </a:endParaRPr>
          </a:p>
          <a:p>
            <a:pPr indent="0" lvl="0" marL="0" rtl="0" algn="l">
              <a:spcBef>
                <a:spcPts val="0"/>
              </a:spcBef>
              <a:spcAft>
                <a:spcPts val="0"/>
              </a:spcAft>
              <a:buClr>
                <a:schemeClr val="dk1"/>
              </a:buClr>
              <a:buSzPts val="1100"/>
              <a:buFont typeface="Arial"/>
              <a:buNone/>
            </a:pPr>
            <a:r>
              <a:t/>
            </a:r>
            <a:endParaRPr>
              <a:solidFill>
                <a:srgbClr val="393C41"/>
              </a:solidFill>
            </a:endParaRPr>
          </a:p>
          <a:p>
            <a:pPr indent="0" lvl="0" marL="0" rtl="0" algn="l">
              <a:lnSpc>
                <a:spcPct val="107000"/>
              </a:lnSpc>
              <a:spcBef>
                <a:spcPts val="0"/>
              </a:spcBef>
              <a:spcAft>
                <a:spcPts val="0"/>
              </a:spcAft>
              <a:buClr>
                <a:schemeClr val="dk1"/>
              </a:buClr>
              <a:buSzPts val="1100"/>
              <a:buFont typeface="Arial"/>
              <a:buNone/>
            </a:pPr>
            <a:r>
              <a:rPr lang="en">
                <a:solidFill>
                  <a:srgbClr val="393C41"/>
                </a:solidFill>
              </a:rPr>
              <a:t>50,000</a:t>
            </a:r>
            <a:endParaRPr>
              <a:solidFill>
                <a:srgbClr val="393C41"/>
              </a:solidFill>
            </a:endParaRPr>
          </a:p>
          <a:p>
            <a:pPr indent="0" lvl="0" marL="0" rtl="0" algn="l">
              <a:spcBef>
                <a:spcPts val="0"/>
              </a:spcBef>
              <a:spcAft>
                <a:spcPts val="0"/>
              </a:spcAft>
              <a:buNone/>
            </a:pPr>
            <a:r>
              <a:rPr lang="en">
                <a:solidFill>
                  <a:srgbClr val="393C41"/>
                </a:solidFill>
              </a:rPr>
              <a:t>Global Superchargers</a:t>
            </a:r>
            <a:endParaRPr>
              <a:solidFill>
                <a:srgbClr val="393C41"/>
              </a:solidFill>
            </a:endParaRPr>
          </a:p>
          <a:p>
            <a:pPr indent="0" lvl="0" marL="0" rtl="0" algn="l">
              <a:spcBef>
                <a:spcPts val="0"/>
              </a:spcBef>
              <a:spcAft>
                <a:spcPts val="0"/>
              </a:spcAft>
              <a:buNone/>
            </a:pPr>
            <a:r>
              <a:t/>
            </a:r>
            <a:endParaRPr>
              <a:solidFill>
                <a:srgbClr val="393C41"/>
              </a:solidFill>
            </a:endParaRPr>
          </a:p>
          <a:p>
            <a:pPr indent="0" lvl="0" marL="0" rtl="0" algn="l">
              <a:spcBef>
                <a:spcPts val="0"/>
              </a:spcBef>
              <a:spcAft>
                <a:spcPts val="0"/>
              </a:spcAft>
              <a:buClr>
                <a:schemeClr val="dk1"/>
              </a:buClr>
              <a:buSzPts val="1100"/>
              <a:buFont typeface="Arial"/>
              <a:buNone/>
            </a:pPr>
            <a:r>
              <a:rPr lang="en">
                <a:solidFill>
                  <a:srgbClr val="393C41"/>
                </a:solidFill>
              </a:rPr>
              <a:t>$35,500</a:t>
            </a:r>
            <a:endParaRPr>
              <a:solidFill>
                <a:srgbClr val="393C41"/>
              </a:solidFill>
            </a:endParaRPr>
          </a:p>
          <a:p>
            <a:pPr indent="0" lvl="0" marL="0" rtl="0" algn="l">
              <a:spcBef>
                <a:spcPts val="0"/>
              </a:spcBef>
              <a:spcAft>
                <a:spcPts val="1200"/>
              </a:spcAft>
              <a:buNone/>
            </a:pPr>
            <a:r>
              <a:t/>
            </a:r>
            <a:endParaRPr/>
          </a:p>
        </p:txBody>
      </p:sp>
      <p:pic>
        <p:nvPicPr>
          <p:cNvPr id="134" name="Google Shape;134;p24"/>
          <p:cNvPicPr preferRelativeResize="0"/>
          <p:nvPr/>
        </p:nvPicPr>
        <p:blipFill>
          <a:blip r:embed="rId3">
            <a:alphaModFix/>
          </a:blip>
          <a:stretch>
            <a:fillRect/>
          </a:stretch>
        </p:blipFill>
        <p:spPr>
          <a:xfrm>
            <a:off x="4467324" y="1058225"/>
            <a:ext cx="4307927" cy="2871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5"/>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Features of Tesla</a:t>
            </a:r>
            <a:endParaRPr/>
          </a:p>
        </p:txBody>
      </p:sp>
      <p:sp>
        <p:nvSpPr>
          <p:cNvPr id="140" name="Google Shape;140;p25"/>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1" name="Google Shape;141;p25"/>
          <p:cNvPicPr preferRelativeResize="0"/>
          <p:nvPr/>
        </p:nvPicPr>
        <p:blipFill rotWithShape="1">
          <a:blip r:embed="rId3">
            <a:alphaModFix/>
          </a:blip>
          <a:srcRect b="0" l="-3250" r="3250" t="0"/>
          <a:stretch/>
        </p:blipFill>
        <p:spPr>
          <a:xfrm>
            <a:off x="3802363" y="1582763"/>
            <a:ext cx="4577573" cy="2574874"/>
          </a:xfrm>
          <a:prstGeom prst="rect">
            <a:avLst/>
          </a:prstGeom>
          <a:noFill/>
          <a:ln>
            <a:noFill/>
          </a:ln>
        </p:spPr>
      </p:pic>
      <p:pic>
        <p:nvPicPr>
          <p:cNvPr id="142" name="Google Shape;142;p25"/>
          <p:cNvPicPr preferRelativeResize="0"/>
          <p:nvPr/>
        </p:nvPicPr>
        <p:blipFill>
          <a:blip r:embed="rId4">
            <a:alphaModFix/>
          </a:blip>
          <a:stretch>
            <a:fillRect/>
          </a:stretch>
        </p:blipFill>
        <p:spPr>
          <a:xfrm>
            <a:off x="567351" y="1582775"/>
            <a:ext cx="3433124" cy="25748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6"/>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Advantages</a:t>
            </a:r>
            <a:endParaRPr/>
          </a:p>
        </p:txBody>
      </p:sp>
      <p:sp>
        <p:nvSpPr>
          <p:cNvPr id="148" name="Google Shape;148;p26"/>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333 miles </a:t>
            </a:r>
            <a:r>
              <a:rPr lang="en"/>
              <a:t>without</a:t>
            </a:r>
            <a:r>
              <a:rPr lang="en"/>
              <a:t> having to recharge</a:t>
            </a:r>
            <a:endParaRPr/>
          </a:p>
          <a:p>
            <a:pPr indent="0" lvl="0" marL="0" rtl="0" algn="l">
              <a:spcBef>
                <a:spcPts val="1200"/>
              </a:spcBef>
              <a:spcAft>
                <a:spcPts val="0"/>
              </a:spcAft>
              <a:buNone/>
            </a:pPr>
            <a:r>
              <a:rPr lang="en"/>
              <a:t>Only 15 minutes for a full charge</a:t>
            </a:r>
            <a:endParaRPr/>
          </a:p>
          <a:p>
            <a:pPr indent="0" lvl="0" marL="0" rtl="0" algn="l">
              <a:spcBef>
                <a:spcPts val="1200"/>
              </a:spcBef>
              <a:spcAft>
                <a:spcPts val="0"/>
              </a:spcAft>
              <a:buNone/>
            </a:pPr>
            <a:r>
              <a:rPr lang="en"/>
              <a:t>Quiet </a:t>
            </a:r>
            <a:endParaRPr/>
          </a:p>
          <a:p>
            <a:pPr indent="0" lvl="0" marL="0" rtl="0" algn="l">
              <a:spcBef>
                <a:spcPts val="1200"/>
              </a:spcBef>
              <a:spcAft>
                <a:spcPts val="0"/>
              </a:spcAft>
              <a:buNone/>
            </a:pPr>
            <a:r>
              <a:rPr lang="en"/>
              <a:t>Operator friendly (Touch screen/ Trip Planner)</a:t>
            </a:r>
            <a:endParaRPr/>
          </a:p>
          <a:p>
            <a:pPr indent="0" lvl="0" marL="0" rtl="0" algn="l">
              <a:spcBef>
                <a:spcPts val="1200"/>
              </a:spcBef>
              <a:spcAft>
                <a:spcPts val="0"/>
              </a:spcAft>
              <a:buNone/>
            </a:pPr>
            <a:r>
              <a:rPr lang="en"/>
              <a:t>Zero Carbon Emission </a:t>
            </a:r>
            <a:endParaRPr/>
          </a:p>
          <a:p>
            <a:pPr indent="0" lvl="0" marL="0" rtl="0" algn="l">
              <a:spcBef>
                <a:spcPts val="1200"/>
              </a:spcBef>
              <a:spcAft>
                <a:spcPts val="1200"/>
              </a:spcAft>
              <a:buNone/>
            </a:pPr>
            <a:r>
              <a:rPr lang="en"/>
              <a:t>Cost less to Recharge Tesla than </a:t>
            </a:r>
            <a:r>
              <a:rPr lang="en"/>
              <a:t>refuel</a:t>
            </a:r>
            <a:r>
              <a:rPr lang="en"/>
              <a:t> a non-electric vehicle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7"/>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Disadvantages</a:t>
            </a:r>
            <a:endParaRPr/>
          </a:p>
        </p:txBody>
      </p:sp>
      <p:sp>
        <p:nvSpPr>
          <p:cNvPr id="154" name="Google Shape;154;p27"/>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Infrastructure for charging is not complete</a:t>
            </a:r>
            <a:endParaRPr/>
          </a:p>
          <a:p>
            <a:pPr indent="0" lvl="0" marL="0" rtl="0" algn="l">
              <a:spcBef>
                <a:spcPts val="1200"/>
              </a:spcBef>
              <a:spcAft>
                <a:spcPts val="0"/>
              </a:spcAft>
              <a:buNone/>
            </a:pPr>
            <a:r>
              <a:rPr lang="en"/>
              <a:t>Long Lines </a:t>
            </a:r>
            <a:endParaRPr/>
          </a:p>
          <a:p>
            <a:pPr indent="0" lvl="0" marL="0" rtl="0" algn="l">
              <a:spcBef>
                <a:spcPts val="1200"/>
              </a:spcBef>
              <a:spcAft>
                <a:spcPts val="0"/>
              </a:spcAft>
              <a:buNone/>
            </a:pPr>
            <a:r>
              <a:rPr lang="en"/>
              <a:t>Only viable in certain areas</a:t>
            </a:r>
            <a:endParaRPr/>
          </a:p>
          <a:p>
            <a:pPr indent="0" lvl="0" marL="0" rtl="0" algn="l">
              <a:spcBef>
                <a:spcPts val="1200"/>
              </a:spcBef>
              <a:spcAft>
                <a:spcPts val="0"/>
              </a:spcAft>
              <a:buNone/>
            </a:pPr>
            <a:r>
              <a:rPr lang="en"/>
              <a:t>Chargers are not compatible with other EV companies</a:t>
            </a:r>
            <a:endParaRPr/>
          </a:p>
          <a:p>
            <a:pPr indent="0" lvl="0" marL="0" rtl="0" algn="l">
              <a:spcBef>
                <a:spcPts val="1200"/>
              </a:spcBef>
              <a:spcAft>
                <a:spcPts val="0"/>
              </a:spcAft>
              <a:buNone/>
            </a:pPr>
            <a:r>
              <a:rPr lang="en"/>
              <a:t>Expensive when compared to both hybrid and non-electric vehicles</a:t>
            </a:r>
            <a:endParaRPr/>
          </a:p>
          <a:p>
            <a:pPr indent="0" lvl="0" marL="0" rtl="0" algn="l">
              <a:spcBef>
                <a:spcPts val="1200"/>
              </a:spcBef>
              <a:spcAft>
                <a:spcPts val="120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8"/>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a:t>
            </a:r>
            <a:endParaRPr/>
          </a:p>
        </p:txBody>
      </p:sp>
      <p:sp>
        <p:nvSpPr>
          <p:cNvPr id="160" name="Google Shape;160;p28"/>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Both options are great and very eco-friendly</a:t>
            </a:r>
            <a:endParaRPr/>
          </a:p>
          <a:p>
            <a:pPr indent="0" lvl="0" marL="0" rtl="0" algn="l">
              <a:spcBef>
                <a:spcPts val="1200"/>
              </a:spcBef>
              <a:spcAft>
                <a:spcPts val="0"/>
              </a:spcAft>
              <a:buNone/>
            </a:pPr>
            <a:r>
              <a:rPr lang="en"/>
              <a:t>Best option is one of personal opinion</a:t>
            </a:r>
            <a:endParaRPr/>
          </a:p>
          <a:p>
            <a:pPr indent="0" lvl="0" marL="0" rtl="0" algn="l">
              <a:spcBef>
                <a:spcPts val="1200"/>
              </a:spcBef>
              <a:spcAft>
                <a:spcPts val="0"/>
              </a:spcAft>
              <a:buNone/>
            </a:pPr>
            <a:r>
              <a:rPr lang="en"/>
              <a:t>In terms of eco-</a:t>
            </a:r>
            <a:r>
              <a:rPr lang="en"/>
              <a:t>friendliness</a:t>
            </a:r>
            <a:r>
              <a:rPr lang="en"/>
              <a:t>, both are a direct upgrade to standard non-electric </a:t>
            </a:r>
            <a:r>
              <a:rPr lang="en"/>
              <a:t>vehicles</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9"/>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Sources</a:t>
            </a:r>
            <a:endParaRPr/>
          </a:p>
        </p:txBody>
      </p:sp>
      <p:sp>
        <p:nvSpPr>
          <p:cNvPr id="166" name="Google Shape;166;p29"/>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100" u="sng">
                <a:solidFill>
                  <a:schemeClr val="hlink"/>
                </a:solidFill>
                <a:latin typeface="Arial"/>
                <a:ea typeface="Arial"/>
                <a:cs typeface="Arial"/>
                <a:sym typeface="Arial"/>
                <a:hlinkClick r:id="rId3"/>
              </a:rPr>
              <a:t>https://www.edmunds.com/honda/insight/2022/features-specs/</a:t>
            </a:r>
            <a:endParaRPr/>
          </a:p>
          <a:p>
            <a:pPr indent="0" lvl="0" marL="0" rtl="0" algn="l">
              <a:spcBef>
                <a:spcPts val="1200"/>
              </a:spcBef>
              <a:spcAft>
                <a:spcPts val="0"/>
              </a:spcAft>
              <a:buNone/>
            </a:pPr>
            <a:r>
              <a:rPr lang="en" sz="1100" u="sng">
                <a:solidFill>
                  <a:schemeClr val="hlink"/>
                </a:solidFill>
                <a:latin typeface="Arial"/>
                <a:ea typeface="Arial"/>
                <a:cs typeface="Arial"/>
                <a:sym typeface="Arial"/>
                <a:hlinkClick r:id="rId4"/>
              </a:rPr>
              <a:t>https://www.tesla.com/model3</a:t>
            </a:r>
            <a:endParaRPr/>
          </a:p>
          <a:p>
            <a:pPr indent="0" lvl="0" marL="0" rtl="0" algn="l">
              <a:spcBef>
                <a:spcPts val="1200"/>
              </a:spcBef>
              <a:spcAft>
                <a:spcPts val="0"/>
              </a:spcAft>
              <a:buNone/>
            </a:pPr>
            <a:r>
              <a:rPr lang="en" sz="1100" u="sng">
                <a:solidFill>
                  <a:schemeClr val="hlink"/>
                </a:solidFill>
                <a:latin typeface="Arial"/>
                <a:ea typeface="Arial"/>
                <a:cs typeface="Arial"/>
                <a:sym typeface="Arial"/>
                <a:hlinkClick r:id="rId5"/>
              </a:rPr>
              <a:t>https://hugnung.com/what-type-of-battery-does-tesla-use/#:~:text=Over%20the%20years%2C%20Tesla%20has%20mostly%20utilized%20two,potent%20than%20those%20of%20the%2018650%20type.%20</a:t>
            </a:r>
            <a:endParaRPr/>
          </a:p>
          <a:p>
            <a:pPr indent="0" lvl="0" marL="0" rtl="0" algn="l">
              <a:spcBef>
                <a:spcPts val="1200"/>
              </a:spcBef>
              <a:spcAft>
                <a:spcPts val="0"/>
              </a:spcAft>
              <a:buNone/>
            </a:pPr>
            <a:r>
              <a:rPr lang="en" sz="1100" u="sng">
                <a:solidFill>
                  <a:schemeClr val="hlink"/>
                </a:solidFill>
                <a:latin typeface="Arial"/>
                <a:ea typeface="Arial"/>
                <a:cs typeface="Arial"/>
                <a:sym typeface="Arial"/>
                <a:hlinkClick r:id="rId6"/>
              </a:rPr>
              <a:t>https://www.electricalelibrary.com/en/2019/02/13/operation-of-hybrid-vehicle/</a:t>
            </a:r>
            <a:endParaRPr/>
          </a:p>
          <a:p>
            <a:pPr indent="0" lvl="0" marL="0" rtl="0" algn="l">
              <a:spcBef>
                <a:spcPts val="1200"/>
              </a:spcBef>
              <a:spcAft>
                <a:spcPts val="12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Introduction</a:t>
            </a:r>
            <a:endParaRPr/>
          </a:p>
        </p:txBody>
      </p:sp>
      <p:sp>
        <p:nvSpPr>
          <p:cNvPr id="66" name="Google Shape;66;p14"/>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Green energy storage is becoming a concern for the modern consumer</a:t>
            </a:r>
            <a:endParaRPr/>
          </a:p>
          <a:p>
            <a:pPr indent="0" lvl="0" marL="0" rtl="0" algn="l">
              <a:spcBef>
                <a:spcPts val="1200"/>
              </a:spcBef>
              <a:spcAft>
                <a:spcPts val="0"/>
              </a:spcAft>
              <a:buNone/>
            </a:pPr>
            <a:r>
              <a:rPr lang="en"/>
              <a:t>What direction is the best/ most viable as a consumer?</a:t>
            </a:r>
            <a:endParaRPr/>
          </a:p>
          <a:p>
            <a:pPr indent="0" lvl="0" marL="0" rtl="0" algn="l">
              <a:spcBef>
                <a:spcPts val="1200"/>
              </a:spcBef>
              <a:spcAft>
                <a:spcPts val="0"/>
              </a:spcAft>
              <a:buNone/>
            </a:pPr>
            <a:r>
              <a:rPr lang="en"/>
              <a:t>What's</a:t>
            </a:r>
            <a:r>
              <a:rPr lang="en"/>
              <a:t> the difference?</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Hybrid Ev’s</a:t>
            </a:r>
            <a:endParaRPr/>
          </a:p>
        </p:txBody>
      </p:sp>
      <p:sp>
        <p:nvSpPr>
          <p:cNvPr id="72" name="Google Shape;72;p15"/>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Both Electric Battery and Gas Motor</a:t>
            </a:r>
            <a:endParaRPr/>
          </a:p>
          <a:p>
            <a:pPr indent="0" lvl="0" marL="0" rtl="0" algn="l">
              <a:spcBef>
                <a:spcPts val="1200"/>
              </a:spcBef>
              <a:spcAft>
                <a:spcPts val="0"/>
              </a:spcAft>
              <a:buNone/>
            </a:pPr>
            <a:r>
              <a:rPr lang="en"/>
              <a:t>Toyota, Hyundai, Honda, Kia, Chrysler, Ford, Lexus, Chevrolet, etc…</a:t>
            </a:r>
            <a:endParaRPr/>
          </a:p>
          <a:p>
            <a:pPr indent="0" lvl="0" marL="0" rtl="0" algn="l">
              <a:spcBef>
                <a:spcPts val="1200"/>
              </a:spcBef>
              <a:spcAft>
                <a:spcPts val="0"/>
              </a:spcAft>
              <a:buNone/>
            </a:pPr>
            <a:r>
              <a:rPr lang="en"/>
              <a:t>Uses standard fuel and drives the same when compared to other non-</a:t>
            </a:r>
            <a:r>
              <a:rPr lang="en"/>
              <a:t>electric</a:t>
            </a:r>
            <a:r>
              <a:rPr lang="en"/>
              <a:t> </a:t>
            </a:r>
            <a:r>
              <a:rPr lang="en"/>
              <a:t>vehicles</a:t>
            </a:r>
            <a:endParaRPr/>
          </a:p>
          <a:p>
            <a:pPr indent="0" lvl="0" marL="0" rtl="0" algn="l">
              <a:spcBef>
                <a:spcPts val="1200"/>
              </a:spcBef>
              <a:spcAft>
                <a:spcPts val="0"/>
              </a:spcAft>
              <a:buNone/>
            </a:pPr>
            <a:r>
              <a:rPr lang="en"/>
              <a:t>Nickel Metal Hydride or Lithium Ion Battery</a:t>
            </a:r>
            <a:endParaRPr/>
          </a:p>
          <a:p>
            <a:pPr indent="0" lvl="0" marL="0" rtl="0" algn="l">
              <a:spcBef>
                <a:spcPts val="1200"/>
              </a:spcBef>
              <a:spcAft>
                <a:spcPts val="0"/>
              </a:spcAft>
              <a:buNone/>
            </a:pPr>
            <a:r>
              <a:rPr lang="en"/>
              <a:t>Can be charged due to regenerative </a:t>
            </a:r>
            <a:r>
              <a:rPr lang="en"/>
              <a:t>braking</a:t>
            </a:r>
            <a:endParaRPr/>
          </a:p>
          <a:p>
            <a:pPr indent="0" lvl="0" marL="0" rtl="0" algn="l">
              <a:spcBef>
                <a:spcPts val="1200"/>
              </a:spcBef>
              <a:spcAft>
                <a:spcPts val="1200"/>
              </a:spcAft>
              <a:buNone/>
            </a:pPr>
            <a:r>
              <a:t/>
            </a:r>
            <a:endParaRPr/>
          </a:p>
        </p:txBody>
      </p:sp>
      <p:pic>
        <p:nvPicPr>
          <p:cNvPr id="73" name="Google Shape;73;p15"/>
          <p:cNvPicPr preferRelativeResize="0"/>
          <p:nvPr/>
        </p:nvPicPr>
        <p:blipFill>
          <a:blip r:embed="rId3">
            <a:alphaModFix/>
          </a:blip>
          <a:stretch>
            <a:fillRect/>
          </a:stretch>
        </p:blipFill>
        <p:spPr>
          <a:xfrm>
            <a:off x="5608125" y="2800500"/>
            <a:ext cx="3535875" cy="2343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Types of Hybrids</a:t>
            </a:r>
            <a:endParaRPr/>
          </a:p>
        </p:txBody>
      </p:sp>
      <p:sp>
        <p:nvSpPr>
          <p:cNvPr id="79" name="Google Shape;79;p16"/>
          <p:cNvSpPr txBox="1"/>
          <p:nvPr>
            <p:ph idx="1" type="body"/>
          </p:nvPr>
        </p:nvSpPr>
        <p:spPr>
          <a:xfrm>
            <a:off x="311700" y="1171600"/>
            <a:ext cx="8520600" cy="3397200"/>
          </a:xfrm>
          <a:prstGeom prst="rect">
            <a:avLst/>
          </a:prstGeom>
        </p:spPr>
        <p:txBody>
          <a:bodyPr anchorCtr="0" anchor="t" bIns="91425" lIns="91425" spcFirstLastPara="1" rIns="91425" wrap="square" tIns="91425">
            <a:normAutofit fontScale="32500"/>
          </a:bodyPr>
          <a:lstStyle/>
          <a:p>
            <a:pPr indent="0" lvl="0" marL="0" rtl="0" algn="l">
              <a:spcBef>
                <a:spcPts val="0"/>
              </a:spcBef>
              <a:spcAft>
                <a:spcPts val="0"/>
              </a:spcAft>
              <a:buNone/>
            </a:pPr>
            <a:r>
              <a:rPr lang="en" sz="4500">
                <a:solidFill>
                  <a:srgbClr val="404040"/>
                </a:solidFill>
              </a:rPr>
              <a:t>Parallel hybrids: The transmission in wheels is connected to both engine and motor. However, the main source of power is the internal combustion engine. This hybrid vehicle can not operate in electric mode. This type can have a battery with lower capacity and is more efficient in high speed.</a:t>
            </a:r>
            <a:endParaRPr sz="4500">
              <a:solidFill>
                <a:srgbClr val="404040"/>
              </a:solidFill>
            </a:endParaRPr>
          </a:p>
          <a:p>
            <a:pPr indent="0" lvl="0" marL="0" rtl="0" algn="l">
              <a:spcBef>
                <a:spcPts val="1600"/>
              </a:spcBef>
              <a:spcAft>
                <a:spcPts val="0"/>
              </a:spcAft>
              <a:buNone/>
            </a:pPr>
            <a:r>
              <a:rPr lang="en" sz="4500">
                <a:solidFill>
                  <a:srgbClr val="404040"/>
                </a:solidFill>
              </a:rPr>
              <a:t>Series hybrid: Combustion engine serves to move a generator which supplies electric motor and batteries. Only the electric motor is connected to transmission which moves the vehicle. It is more efficient in low speed and situations where the car stops and starts with frequency.</a:t>
            </a:r>
            <a:endParaRPr sz="4500">
              <a:solidFill>
                <a:srgbClr val="404040"/>
              </a:solidFill>
            </a:endParaRPr>
          </a:p>
          <a:p>
            <a:pPr indent="0" lvl="0" marL="0" rtl="0" algn="l">
              <a:spcBef>
                <a:spcPts val="1600"/>
              </a:spcBef>
              <a:spcAft>
                <a:spcPts val="0"/>
              </a:spcAft>
              <a:buNone/>
            </a:pPr>
            <a:r>
              <a:rPr lang="en" sz="4500">
                <a:solidFill>
                  <a:srgbClr val="404040"/>
                </a:solidFill>
              </a:rPr>
              <a:t>Combined hybrid: Use the advantages of both types, is the majority of hybrid cars in market. Can operate in electric or combustion mode.</a:t>
            </a:r>
            <a:endParaRPr sz="4500">
              <a:solidFill>
                <a:srgbClr val="404040"/>
              </a:solidFill>
            </a:endParaRPr>
          </a:p>
          <a:p>
            <a:pPr indent="0" lvl="0" marL="457200" rtl="0" algn="l">
              <a:spcBef>
                <a:spcPts val="1600"/>
              </a:spcBef>
              <a:spcAft>
                <a:spcPts val="0"/>
              </a:spcAft>
              <a:buNone/>
            </a:pPr>
            <a:r>
              <a:t/>
            </a:r>
            <a:endParaRPr sz="1050">
              <a:solidFill>
                <a:srgbClr val="404040"/>
              </a:solidFill>
              <a:highlight>
                <a:srgbClr val="FFFFFF"/>
              </a:highlight>
              <a:latin typeface="Arial"/>
              <a:ea typeface="Arial"/>
              <a:cs typeface="Arial"/>
              <a:sym typeface="Arial"/>
            </a:endParaRPr>
          </a:p>
          <a:p>
            <a:pPr indent="0" lvl="0" marL="0" rtl="0" algn="l">
              <a:spcBef>
                <a:spcPts val="1600"/>
              </a:spcBef>
              <a:spcAft>
                <a:spcPts val="12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7"/>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 (2022 Honda Insight)</a:t>
            </a:r>
            <a:endParaRPr/>
          </a:p>
        </p:txBody>
      </p:sp>
      <p:sp>
        <p:nvSpPr>
          <p:cNvPr id="85" name="Google Shape;85;p17"/>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2A3546"/>
                </a:solidFill>
              </a:rPr>
              <a:t>Fuel type</a:t>
            </a:r>
            <a:endParaRPr b="1">
              <a:solidFill>
                <a:srgbClr val="2A3546"/>
              </a:solidFill>
            </a:endParaRPr>
          </a:p>
          <a:p>
            <a:pPr indent="0" lvl="0" marL="0" rtl="0" algn="l">
              <a:spcBef>
                <a:spcPts val="0"/>
              </a:spcBef>
              <a:spcAft>
                <a:spcPts val="0"/>
              </a:spcAft>
              <a:buNone/>
            </a:pPr>
            <a:r>
              <a:rPr lang="en">
                <a:solidFill>
                  <a:srgbClr val="2A3546"/>
                </a:solidFill>
              </a:rPr>
              <a:t>Regular unleaded</a:t>
            </a:r>
            <a:endParaRPr>
              <a:solidFill>
                <a:srgbClr val="2A3546"/>
              </a:solidFill>
            </a:endParaRPr>
          </a:p>
          <a:p>
            <a:pPr indent="0" lvl="0" marL="0" rtl="0" algn="l">
              <a:spcBef>
                <a:spcPts val="0"/>
              </a:spcBef>
              <a:spcAft>
                <a:spcPts val="0"/>
              </a:spcAft>
              <a:buNone/>
            </a:pPr>
            <a:r>
              <a:t/>
            </a:r>
            <a:endParaRPr b="1">
              <a:solidFill>
                <a:srgbClr val="2A3546"/>
              </a:solidFill>
            </a:endParaRPr>
          </a:p>
          <a:p>
            <a:pPr indent="0" lvl="0" marL="0" rtl="0" algn="l">
              <a:spcBef>
                <a:spcPts val="0"/>
              </a:spcBef>
              <a:spcAft>
                <a:spcPts val="0"/>
              </a:spcAft>
              <a:buNone/>
            </a:pPr>
            <a:r>
              <a:rPr b="1" lang="en">
                <a:solidFill>
                  <a:srgbClr val="2A3546"/>
                </a:solidFill>
              </a:rPr>
              <a:t>55/49 MPG</a:t>
            </a:r>
            <a:r>
              <a:rPr lang="en">
                <a:solidFill>
                  <a:srgbClr val="2A3546"/>
                </a:solidFill>
              </a:rPr>
              <a:t> </a:t>
            </a:r>
            <a:r>
              <a:rPr lang="en">
                <a:solidFill>
                  <a:srgbClr val="2A3546"/>
                </a:solidFill>
              </a:rPr>
              <a:t>city/highway</a:t>
            </a:r>
            <a:endParaRPr>
              <a:solidFill>
                <a:srgbClr val="2A3546"/>
              </a:solidFill>
            </a:endParaRPr>
          </a:p>
          <a:p>
            <a:pPr indent="0" lvl="0" marL="0" rtl="0" algn="l">
              <a:spcBef>
                <a:spcPts val="0"/>
              </a:spcBef>
              <a:spcAft>
                <a:spcPts val="0"/>
              </a:spcAft>
              <a:buNone/>
            </a:pPr>
            <a:r>
              <a:t/>
            </a:r>
            <a:endParaRPr>
              <a:solidFill>
                <a:srgbClr val="2A3546"/>
              </a:solidFill>
            </a:endParaRPr>
          </a:p>
          <a:p>
            <a:pPr indent="0" lvl="0" marL="0" rtl="0" algn="l">
              <a:spcBef>
                <a:spcPts val="0"/>
              </a:spcBef>
              <a:spcAft>
                <a:spcPts val="0"/>
              </a:spcAft>
              <a:buNone/>
            </a:pPr>
            <a:r>
              <a:rPr b="1" lang="en">
                <a:solidFill>
                  <a:srgbClr val="2A3546"/>
                </a:solidFill>
              </a:rPr>
              <a:t>Range in miles (city/hwy)</a:t>
            </a:r>
            <a:endParaRPr b="1">
              <a:solidFill>
                <a:srgbClr val="2A3546"/>
              </a:solidFill>
            </a:endParaRPr>
          </a:p>
          <a:p>
            <a:pPr indent="0" lvl="0" marL="0" rtl="0" algn="l">
              <a:spcBef>
                <a:spcPts val="0"/>
              </a:spcBef>
              <a:spcAft>
                <a:spcPts val="0"/>
              </a:spcAft>
              <a:buNone/>
            </a:pPr>
            <a:r>
              <a:rPr lang="en">
                <a:solidFill>
                  <a:srgbClr val="2A3546"/>
                </a:solidFill>
              </a:rPr>
              <a:t>583.0/519.4 mi.</a:t>
            </a:r>
            <a:endParaRPr>
              <a:solidFill>
                <a:srgbClr val="2A3546"/>
              </a:solidFill>
            </a:endParaRPr>
          </a:p>
          <a:p>
            <a:pPr indent="0" lvl="0" marL="0" rtl="0" algn="l">
              <a:spcBef>
                <a:spcPts val="0"/>
              </a:spcBef>
              <a:spcAft>
                <a:spcPts val="0"/>
              </a:spcAft>
              <a:buNone/>
            </a:pPr>
            <a:r>
              <a:t/>
            </a:r>
            <a:endParaRPr b="1">
              <a:solidFill>
                <a:srgbClr val="2A3546"/>
              </a:solidFill>
            </a:endParaRPr>
          </a:p>
          <a:p>
            <a:pPr indent="0" lvl="0" marL="0" rtl="0" algn="l">
              <a:spcBef>
                <a:spcPts val="0"/>
              </a:spcBef>
              <a:spcAft>
                <a:spcPts val="0"/>
              </a:spcAft>
              <a:buNone/>
            </a:pPr>
            <a:r>
              <a:rPr b="1" lang="en">
                <a:solidFill>
                  <a:srgbClr val="2A3546"/>
                </a:solidFill>
              </a:rPr>
              <a:t>Fuel tank capacity</a:t>
            </a:r>
            <a:endParaRPr b="1">
              <a:solidFill>
                <a:srgbClr val="2A3546"/>
              </a:solidFill>
            </a:endParaRPr>
          </a:p>
          <a:p>
            <a:pPr indent="0" lvl="0" marL="0" rtl="0" algn="l">
              <a:spcBef>
                <a:spcPts val="0"/>
              </a:spcBef>
              <a:spcAft>
                <a:spcPts val="0"/>
              </a:spcAft>
              <a:buNone/>
            </a:pPr>
            <a:r>
              <a:rPr lang="en">
                <a:solidFill>
                  <a:srgbClr val="2A3546"/>
                </a:solidFill>
              </a:rPr>
              <a:t>10.6 gal.</a:t>
            </a:r>
            <a:endParaRPr>
              <a:solidFill>
                <a:srgbClr val="2A3546"/>
              </a:solidFill>
            </a:endParaRPr>
          </a:p>
          <a:p>
            <a:pPr indent="0" lvl="0" marL="0" rtl="0" algn="l">
              <a:spcBef>
                <a:spcPts val="0"/>
              </a:spcBef>
              <a:spcAft>
                <a:spcPts val="0"/>
              </a:spcAft>
              <a:buNone/>
            </a:pPr>
            <a:r>
              <a:t/>
            </a:r>
            <a:endParaRPr>
              <a:solidFill>
                <a:srgbClr val="2A3546"/>
              </a:solidFill>
            </a:endParaRPr>
          </a:p>
          <a:p>
            <a:pPr indent="0" lvl="0" marL="0" rtl="0" algn="l">
              <a:spcBef>
                <a:spcPts val="0"/>
              </a:spcBef>
              <a:spcAft>
                <a:spcPts val="0"/>
              </a:spcAft>
              <a:buNone/>
            </a:pPr>
            <a:r>
              <a:rPr lang="en">
                <a:solidFill>
                  <a:srgbClr val="0F1A2A"/>
                </a:solidFill>
              </a:rPr>
              <a:t>$25,760</a:t>
            </a:r>
            <a:endParaRPr>
              <a:solidFill>
                <a:srgbClr val="2A3546"/>
              </a:solidFill>
            </a:endParaRPr>
          </a:p>
          <a:p>
            <a:pPr indent="0" lvl="0" marL="0" rtl="0" algn="l">
              <a:spcBef>
                <a:spcPts val="0"/>
              </a:spcBef>
              <a:spcAft>
                <a:spcPts val="1200"/>
              </a:spcAft>
              <a:buNone/>
            </a:pPr>
            <a:r>
              <a:t/>
            </a:r>
            <a:endParaRPr/>
          </a:p>
        </p:txBody>
      </p:sp>
      <p:pic>
        <p:nvPicPr>
          <p:cNvPr id="86" name="Google Shape;86;p17"/>
          <p:cNvPicPr preferRelativeResize="0"/>
          <p:nvPr/>
        </p:nvPicPr>
        <p:blipFill>
          <a:blip r:embed="rId3">
            <a:alphaModFix/>
          </a:blip>
          <a:stretch>
            <a:fillRect/>
          </a:stretch>
        </p:blipFill>
        <p:spPr>
          <a:xfrm>
            <a:off x="4317450" y="1171600"/>
            <a:ext cx="4514850" cy="2124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Using Hybrid Battery</a:t>
            </a:r>
            <a:endParaRPr/>
          </a:p>
        </p:txBody>
      </p:sp>
      <p:sp>
        <p:nvSpPr>
          <p:cNvPr id="92" name="Google Shape;92;p18"/>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3" name="Google Shape;93;p18"/>
          <p:cNvPicPr preferRelativeResize="0"/>
          <p:nvPr/>
        </p:nvPicPr>
        <p:blipFill>
          <a:blip r:embed="rId3">
            <a:alphaModFix/>
          </a:blip>
          <a:stretch>
            <a:fillRect/>
          </a:stretch>
        </p:blipFill>
        <p:spPr>
          <a:xfrm>
            <a:off x="4550275" y="1264438"/>
            <a:ext cx="4282027" cy="3211524"/>
          </a:xfrm>
          <a:prstGeom prst="rect">
            <a:avLst/>
          </a:prstGeom>
          <a:noFill/>
          <a:ln>
            <a:noFill/>
          </a:ln>
        </p:spPr>
      </p:pic>
      <p:pic>
        <p:nvPicPr>
          <p:cNvPr id="94" name="Google Shape;94;p18"/>
          <p:cNvPicPr preferRelativeResize="0"/>
          <p:nvPr/>
        </p:nvPicPr>
        <p:blipFill>
          <a:blip r:embed="rId4">
            <a:alphaModFix/>
          </a:blip>
          <a:stretch>
            <a:fillRect/>
          </a:stretch>
        </p:blipFill>
        <p:spPr>
          <a:xfrm>
            <a:off x="311691" y="1264450"/>
            <a:ext cx="4282008" cy="3211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Charging the Battery</a:t>
            </a:r>
            <a:endParaRPr/>
          </a:p>
        </p:txBody>
      </p:sp>
      <p:sp>
        <p:nvSpPr>
          <p:cNvPr id="100" name="Google Shape;100;p19"/>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1" name="Google Shape;101;p19"/>
          <p:cNvPicPr preferRelativeResize="0"/>
          <p:nvPr/>
        </p:nvPicPr>
        <p:blipFill>
          <a:blip r:embed="rId3">
            <a:alphaModFix/>
          </a:blip>
          <a:stretch>
            <a:fillRect/>
          </a:stretch>
        </p:blipFill>
        <p:spPr>
          <a:xfrm>
            <a:off x="1327763" y="1370698"/>
            <a:ext cx="6488474" cy="2999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0"/>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Advantages</a:t>
            </a:r>
            <a:endParaRPr/>
          </a:p>
        </p:txBody>
      </p:sp>
      <p:sp>
        <p:nvSpPr>
          <p:cNvPr id="107" name="Google Shape;107;p20"/>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Infrastructure</a:t>
            </a:r>
            <a:r>
              <a:rPr lang="en"/>
              <a:t> is already </a:t>
            </a:r>
            <a:r>
              <a:rPr lang="en"/>
              <a:t>available</a:t>
            </a:r>
            <a:endParaRPr/>
          </a:p>
          <a:p>
            <a:pPr indent="0" lvl="0" marL="0" rtl="0" algn="l">
              <a:spcBef>
                <a:spcPts val="1200"/>
              </a:spcBef>
              <a:spcAft>
                <a:spcPts val="0"/>
              </a:spcAft>
              <a:buNone/>
            </a:pPr>
            <a:r>
              <a:rPr lang="en"/>
              <a:t>Great MPG for Travel</a:t>
            </a:r>
            <a:endParaRPr/>
          </a:p>
          <a:p>
            <a:pPr indent="0" lvl="0" marL="0" rtl="0" algn="l">
              <a:spcBef>
                <a:spcPts val="1200"/>
              </a:spcBef>
              <a:spcAft>
                <a:spcPts val="0"/>
              </a:spcAft>
              <a:buNone/>
            </a:pPr>
            <a:r>
              <a:rPr lang="en"/>
              <a:t>Comparable and competitive distance and travel to normal gas vehicles</a:t>
            </a:r>
            <a:endParaRPr/>
          </a:p>
          <a:p>
            <a:pPr indent="0" lvl="0" marL="0" rtl="0" algn="l">
              <a:spcBef>
                <a:spcPts val="1200"/>
              </a:spcBef>
              <a:spcAft>
                <a:spcPts val="0"/>
              </a:spcAft>
              <a:buNone/>
            </a:pPr>
            <a:r>
              <a:rPr lang="en"/>
              <a:t>No learning curve</a:t>
            </a:r>
            <a:endParaRPr/>
          </a:p>
          <a:p>
            <a:pPr indent="0" lvl="0" marL="0" rtl="0" algn="l">
              <a:spcBef>
                <a:spcPts val="1200"/>
              </a:spcBef>
              <a:spcAft>
                <a:spcPts val="0"/>
              </a:spcAft>
              <a:buNone/>
            </a:pPr>
            <a:r>
              <a:rPr lang="en"/>
              <a:t>No additional costs to maintain when compared to non-electric vehicles</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1"/>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Disadvantages</a:t>
            </a:r>
            <a:endParaRPr/>
          </a:p>
        </p:txBody>
      </p:sp>
      <p:sp>
        <p:nvSpPr>
          <p:cNvPr id="113" name="Google Shape;113;p21"/>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Battery cannot be used at all speeds</a:t>
            </a:r>
            <a:endParaRPr/>
          </a:p>
          <a:p>
            <a:pPr indent="0" lvl="0" marL="0" rtl="0" algn="l">
              <a:spcBef>
                <a:spcPts val="1200"/>
              </a:spcBef>
              <a:spcAft>
                <a:spcPts val="0"/>
              </a:spcAft>
              <a:buNone/>
            </a:pPr>
            <a:r>
              <a:rPr lang="en"/>
              <a:t>If the battery is not charged it cannot be used</a:t>
            </a:r>
            <a:endParaRPr/>
          </a:p>
          <a:p>
            <a:pPr indent="0" lvl="0" marL="0" rtl="0" algn="l">
              <a:spcBef>
                <a:spcPts val="1200"/>
              </a:spcBef>
              <a:spcAft>
                <a:spcPts val="0"/>
              </a:spcAft>
              <a:buNone/>
            </a:pPr>
            <a:r>
              <a:rPr lang="en"/>
              <a:t>Small gas tank compared to typical gas vehicles</a:t>
            </a:r>
            <a:endParaRPr/>
          </a:p>
          <a:p>
            <a:pPr indent="0" lvl="0" marL="0" rtl="0" algn="l">
              <a:spcBef>
                <a:spcPts val="1200"/>
              </a:spcBef>
              <a:spcAft>
                <a:spcPts val="0"/>
              </a:spcAft>
              <a:buNone/>
            </a:pPr>
            <a:r>
              <a:rPr lang="en"/>
              <a:t>Initial</a:t>
            </a:r>
            <a:r>
              <a:rPr lang="en"/>
              <a:t> cost is more compared to non-electric vehicles</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