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Lexend Deca" charset="0"/>
      <p:regular r:id="rId39"/>
      <p:bold r:id="rId40"/>
    </p:embeddedFont>
    <p:embeddedFont>
      <p:font typeface="Rajdhani" charset="0"/>
      <p:regular r:id="rId41"/>
      <p:bold r:id="rId42"/>
    </p:embeddedFont>
    <p:embeddedFont>
      <p:font typeface="Delius Swash Caps" charset="0"/>
      <p:regular r:id="rId43"/>
    </p:embeddedFont>
    <p:embeddedFont>
      <p:font typeface="Sacramento" charset="0"/>
      <p:regular r:id="rId44"/>
    </p:embeddedFont>
    <p:embeddedFont>
      <p:font typeface="Baloo Tammudu 2" charset="0"/>
      <p:regular r:id="rId45"/>
      <p:bold r:id="rId46"/>
    </p:embeddedFont>
    <p:embeddedFont>
      <p:font typeface="Catamaran Medium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335">
          <p15:clr>
            <a:srgbClr val="9AA0A6"/>
          </p15:clr>
        </p15:guide>
        <p15:guide id="2" orient="horz" pos="2905">
          <p15:clr>
            <a:srgbClr val="9AA0A6"/>
          </p15:clr>
        </p15:guide>
        <p15:guide id="3" pos="432">
          <p15:clr>
            <a:srgbClr val="9AA0A6"/>
          </p15:clr>
        </p15:guide>
        <p15:guide id="4" pos="5328">
          <p15:clr>
            <a:srgbClr val="9AA0A6"/>
          </p15:clr>
        </p15:guide>
        <p15:guide id="5" orient="horz" pos="56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0978B27D-2001-404E-B7AF-7170A5D8A451}">
  <a:tblStyle styleId="{0978B27D-2001-404E-B7AF-7170A5D8A4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-86" y="-859"/>
      </p:cViewPr>
      <p:guideLst>
        <p:guide orient="horz" pos="335"/>
        <p:guide orient="horz" pos="2905"/>
        <p:guide orient="horz" pos="566"/>
        <p:guide pos="432"/>
        <p:guide pos="53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1227919a77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1227919a77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1227919a77d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1227919a77d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1227919a77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1227919a77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67be192b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67be192b4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0933d0f3d1_1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10933d0f3d1_1_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1227919a77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1227919a77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12298f9e7d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12298f9e7d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122a806792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122a806792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2298f9e7d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2298f9e7d9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12298f9e7d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12298f9e7d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1227919a77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1227919a77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227919a77d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1227919a77d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1227919a77d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1227919a77d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10933d0f3d1_1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10933d0f3d1_1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1227919a77d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1227919a77d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227919a77d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1227919a77d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10933d0f3d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10933d0f3d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db13e22b57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db13e22b57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2298f9e7d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2298f9e7d9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12298f9e7d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12298f9e7d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10933d0f3d1_1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10933d0f3d1_1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10933d0f3d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10933d0f3d1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1227919a77d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1227919a77d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2298f9e7d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2298f9e7d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12298f9e7d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12298f9e7d9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10933d0f3d1_1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10933d0f3d1_1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0933d0f3d1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10933d0f3d1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d933aedcbc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d933aedcbc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122a80679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122a80679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10933d0f3d1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10933d0f3d1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122a806792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122a806792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1227919a77d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1227919a77d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direct descendant of the German V2 was the US PGM-11 Redstone, the first rocket to carry a live nuclear warhead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1227919a77d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1227919a77d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hyperlink" Target="http://bit.ly/2TyoMsr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hyperlink" Target="http://bit.ly/2TtBDfr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808">
            <a:off x="1379700" y="930905"/>
            <a:ext cx="6384600" cy="25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00" b="1"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232">
            <a:off x="2352150" y="3591848"/>
            <a:ext cx="44397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604758" y="-680650"/>
            <a:ext cx="10561120" cy="6614557"/>
            <a:chOff x="-604758" y="-680650"/>
            <a:chExt cx="10561120" cy="6614557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629909">
              <a:off x="676288" y="-331099"/>
              <a:ext cx="1589298" cy="1519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95934">
              <a:off x="7944374" y="3982550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872818">
              <a:off x="-379948" y="1135591"/>
              <a:ext cx="1534827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" y="-9"/>
              <a:ext cx="1534826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76450" y="3042400"/>
              <a:ext cx="2012001" cy="1923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95101" y="4289216"/>
              <a:ext cx="1534826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6052584">
              <a:off x="-371513" y="1812087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555627" y="26032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36577" y="41564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779438" y="464035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21856" y="1072450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24738" y="144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1225" y="739681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99413" y="3883925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83363" y="341334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27;p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453801" y="3784116"/>
              <a:ext cx="199249" cy="19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522654" y="4260527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20577" y="2579213"/>
              <a:ext cx="145300" cy="138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227388" y="4827669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595096" y="396962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796371" y="31260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485200" y="2476950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227402" y="381950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83150" y="1304600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92000" y="3079300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978890" y="-203168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814959" y="4755866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843577" y="1700823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532475" y="42133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259300" y="-680650"/>
              <a:ext cx="1225901" cy="11719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" name="Google Shape;4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872818">
            <a:off x="7690777" y="-201722"/>
            <a:ext cx="1534827" cy="1467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"/>
          <p:cNvSpPr txBox="1">
            <a:spLocks noGrp="1"/>
          </p:cNvSpPr>
          <p:nvPr>
            <p:ph type="title" hasCustomPrompt="1"/>
          </p:nvPr>
        </p:nvSpPr>
        <p:spPr>
          <a:xfrm>
            <a:off x="1144350" y="1220050"/>
            <a:ext cx="6855300" cy="19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8" name="Google Shape;288;p11"/>
          <p:cNvSpPr txBox="1">
            <a:spLocks noGrp="1"/>
          </p:cNvSpPr>
          <p:nvPr>
            <p:ph type="body" idx="1"/>
          </p:nvPr>
        </p:nvSpPr>
        <p:spPr>
          <a:xfrm>
            <a:off x="1756650" y="3240538"/>
            <a:ext cx="5630700" cy="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89" name="Google Shape;28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9909">
            <a:off x="356711" y="-441902"/>
            <a:ext cx="1589298" cy="15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872818">
            <a:off x="-769512" y="1456488"/>
            <a:ext cx="1534827" cy="146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23880">
            <a:off x="-172950" y="44138"/>
            <a:ext cx="1534827" cy="146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4723" y="-231228"/>
            <a:ext cx="2012001" cy="192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6237" y="-475312"/>
            <a:ext cx="1534826" cy="146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82675" y="2647397"/>
            <a:ext cx="459400" cy="43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5786" y="2634959"/>
            <a:ext cx="269688" cy="2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6730" y="1297397"/>
            <a:ext cx="412974" cy="39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5886" y="327747"/>
            <a:ext cx="269688" cy="2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01726" y="783828"/>
            <a:ext cx="199249" cy="19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26327" y="4728752"/>
            <a:ext cx="1060826" cy="101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44214" y="3612416"/>
            <a:ext cx="241637" cy="23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66225" y="1034488"/>
            <a:ext cx="199249" cy="19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749924" y="4969402"/>
            <a:ext cx="317351" cy="30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14775" y="1372485"/>
            <a:ext cx="145300" cy="13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78436" y="4160378"/>
            <a:ext cx="241637" cy="23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74319" y="188845"/>
            <a:ext cx="145300" cy="1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32044" y="2634945"/>
            <a:ext cx="145300" cy="1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12249" y="2521097"/>
            <a:ext cx="359250" cy="34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07425" y="659484"/>
            <a:ext cx="459400" cy="43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04449" y="1098622"/>
            <a:ext cx="359250" cy="34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2498" y="1356422"/>
            <a:ext cx="459400" cy="43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05938" y="-159021"/>
            <a:ext cx="535999" cy="51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777357" y="3708375"/>
            <a:ext cx="964500" cy="92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670625" y="1744970"/>
            <a:ext cx="786868" cy="75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705427" y="4257491"/>
            <a:ext cx="1454379" cy="13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86348" y="-636503"/>
            <a:ext cx="1225901" cy="117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39355" y="246658"/>
            <a:ext cx="843325" cy="80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669900" y="3281963"/>
            <a:ext cx="241650" cy="23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764129">
            <a:off x="85959" y="3768221"/>
            <a:ext cx="2012002" cy="1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872818">
            <a:off x="6777575" y="3725963"/>
            <a:ext cx="1534827" cy="1467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accent4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 flipH="1">
            <a:off x="1074475" y="1583300"/>
            <a:ext cx="916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1"/>
          </p:nvPr>
        </p:nvSpPr>
        <p:spPr>
          <a:xfrm>
            <a:off x="1990660" y="2026100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2"/>
          </p:nvPr>
        </p:nvSpPr>
        <p:spPr>
          <a:xfrm>
            <a:off x="1990660" y="1563200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074475" y="3156975"/>
            <a:ext cx="916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4"/>
          </p:nvPr>
        </p:nvSpPr>
        <p:spPr>
          <a:xfrm>
            <a:off x="1990660" y="3599800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5"/>
          </p:nvPr>
        </p:nvSpPr>
        <p:spPr>
          <a:xfrm>
            <a:off x="1990660" y="3135796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4855050" y="1583300"/>
            <a:ext cx="916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13"/>
          <p:cNvSpPr txBox="1">
            <a:spLocks noGrp="1"/>
          </p:cNvSpPr>
          <p:nvPr>
            <p:ph type="subTitle" idx="7"/>
          </p:nvPr>
        </p:nvSpPr>
        <p:spPr>
          <a:xfrm>
            <a:off x="5771230" y="2026100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4855050" y="3156975"/>
            <a:ext cx="916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9"/>
          </p:nvPr>
        </p:nvSpPr>
        <p:spPr>
          <a:xfrm>
            <a:off x="5771230" y="3599800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subTitle" idx="13"/>
          </p:nvPr>
        </p:nvSpPr>
        <p:spPr>
          <a:xfrm>
            <a:off x="5771230" y="3132810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subTitle" idx="14"/>
          </p:nvPr>
        </p:nvSpPr>
        <p:spPr>
          <a:xfrm>
            <a:off x="5771220" y="1563200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34" name="Google Shape;334;p13"/>
          <p:cNvSpPr txBox="1">
            <a:spLocks noGrp="1"/>
          </p:cNvSpPr>
          <p:nvPr>
            <p:ph type="title" idx="15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35" name="Google Shape;335;p13"/>
          <p:cNvGrpSpPr/>
          <p:nvPr/>
        </p:nvGrpSpPr>
        <p:grpSpPr>
          <a:xfrm>
            <a:off x="-871725" y="-860057"/>
            <a:ext cx="10806338" cy="6537999"/>
            <a:chOff x="-871725" y="-860057"/>
            <a:chExt cx="10806338" cy="6537999"/>
          </a:xfrm>
        </p:grpSpPr>
        <p:pic>
          <p:nvPicPr>
            <p:cNvPr id="336" name="Google Shape;336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416488">
              <a:off x="-32562" y="-585250"/>
              <a:ext cx="2012001" cy="1923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210441">
              <a:off x="7740426" y="3809103"/>
              <a:ext cx="1534828" cy="1467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657288">
              <a:off x="8207652" y="1660167"/>
              <a:ext cx="1534826" cy="146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465874">
              <a:off x="-599938" y="626949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555627" y="26032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51850" y="1219786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9438" y="464035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8719" y="1146237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77895" y="1068345"/>
              <a:ext cx="145300" cy="138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5088" y="1174606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1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98838" y="4895600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75580" y="3778427"/>
              <a:ext cx="359250" cy="3434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1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024351" y="4044891"/>
              <a:ext cx="199249" cy="19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040822" y="4611589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902427" y="3372801"/>
              <a:ext cx="145300" cy="138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421763" y="5054019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592171" y="439202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27852" y="4392025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978890" y="-203168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814959" y="4755866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532475" y="42133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51850" y="-532925"/>
              <a:ext cx="1225901" cy="1171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33175" y="101888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7480075" y="-486051"/>
              <a:ext cx="1589299" cy="15193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solidFill>
          <a:schemeClr val="accent4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"/>
          <p:cNvSpPr txBox="1">
            <a:spLocks noGrp="1"/>
          </p:cNvSpPr>
          <p:nvPr>
            <p:ph type="title"/>
          </p:nvPr>
        </p:nvSpPr>
        <p:spPr>
          <a:xfrm>
            <a:off x="2184300" y="2916275"/>
            <a:ext cx="4775400" cy="5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2" name="Google Shape;362;p14"/>
          <p:cNvSpPr txBox="1">
            <a:spLocks noGrp="1"/>
          </p:cNvSpPr>
          <p:nvPr>
            <p:ph type="subTitle" idx="1"/>
          </p:nvPr>
        </p:nvSpPr>
        <p:spPr>
          <a:xfrm>
            <a:off x="1447800" y="1667400"/>
            <a:ext cx="6248400" cy="1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63" name="Google Shape;363;p14"/>
          <p:cNvGrpSpPr/>
          <p:nvPr/>
        </p:nvGrpSpPr>
        <p:grpSpPr>
          <a:xfrm rot="10800000" flipH="1">
            <a:off x="-680958" y="-680650"/>
            <a:ext cx="10569900" cy="6614557"/>
            <a:chOff x="-604758" y="-680650"/>
            <a:chExt cx="10569900" cy="6614557"/>
          </a:xfrm>
        </p:grpSpPr>
        <p:pic>
          <p:nvPicPr>
            <p:cNvPr id="364" name="Google Shape;364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629909">
              <a:off x="676288" y="-331099"/>
              <a:ext cx="1589298" cy="1519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95934">
              <a:off x="7944374" y="3982550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872818">
              <a:off x="-379948" y="1135591"/>
              <a:ext cx="1534827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" y="-9"/>
              <a:ext cx="1534826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02232">
              <a:off x="7719175" y="3212125"/>
              <a:ext cx="2012001" cy="1923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95101" y="4289216"/>
              <a:ext cx="1534826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6052584">
              <a:off x="-371513" y="1812087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555627" y="26032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36577" y="41564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779438" y="464035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21856" y="1072450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24738" y="144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1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1225" y="739681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1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99413" y="3883925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83363" y="341334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14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911001" y="3784116"/>
              <a:ext cx="199249" cy="19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1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522654" y="4260527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1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20577" y="2579213"/>
              <a:ext cx="145300" cy="138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227388" y="4827669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823696" y="412202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796371" y="31260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66200" y="1638750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22402" y="427670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83150" y="1304600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92000" y="3993700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207490" y="-50768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1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814959" y="4755866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1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843577" y="1700823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532475" y="42133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259300" y="-680650"/>
              <a:ext cx="1225901" cy="11719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bg>
      <p:bgPr>
        <a:solidFill>
          <a:schemeClr val="accent4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5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96" name="Google Shape;396;p15"/>
          <p:cNvGrpSpPr/>
          <p:nvPr/>
        </p:nvGrpSpPr>
        <p:grpSpPr>
          <a:xfrm rot="10800000" flipH="1">
            <a:off x="-818625" y="-700750"/>
            <a:ext cx="10931058" cy="6541131"/>
            <a:chOff x="-818625" y="-759625"/>
            <a:chExt cx="10931058" cy="6541131"/>
          </a:xfrm>
        </p:grpSpPr>
        <p:pic>
          <p:nvPicPr>
            <p:cNvPr id="397" name="Google Shape;397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4408640" flipH="1">
              <a:off x="8151785" y="597701"/>
              <a:ext cx="1589297" cy="1519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295934" flipH="1">
              <a:off x="-506178" y="3830150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972265" flipH="1">
              <a:off x="-460993" y="3587290"/>
              <a:ext cx="1534825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675340" flipH="1">
              <a:off x="7976643" y="-409178"/>
              <a:ext cx="1841931" cy="1760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6052584" flipH="1">
              <a:off x="-717315" y="1035712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426582" y="24877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978094" y="45095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3152670" y="454422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3152665" y="-335775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6407370" y="-7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9002546" y="2244181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7585734" y="4377413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1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8776796" y="326094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1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>
              <a:off x="1504205" y="4377427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1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2766325" y="480202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1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1279625" y="46866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172645" y="-50412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6499996" y="4686675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1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5694706" y="-394593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1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-480188" y="-152409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1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>
              <a:off x="1738413" y="4745748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8279892" y="40609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099532" y="465190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1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233775" y="29205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1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>
              <a:off x="7496180" y="5802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bg>
      <p:bgPr>
        <a:solidFill>
          <a:schemeClr val="accent4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6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24" name="Google Shape;424;p16"/>
          <p:cNvGrpSpPr/>
          <p:nvPr/>
        </p:nvGrpSpPr>
        <p:grpSpPr>
          <a:xfrm>
            <a:off x="-910637" y="-920409"/>
            <a:ext cx="10953433" cy="7360018"/>
            <a:chOff x="-910637" y="-920409"/>
            <a:chExt cx="10953433" cy="7360018"/>
          </a:xfrm>
        </p:grpSpPr>
        <p:pic>
          <p:nvPicPr>
            <p:cNvPr id="425" name="Google Shape;425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18253" y="2068874"/>
              <a:ext cx="535999" cy="512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408640">
              <a:off x="-644911" y="782601"/>
              <a:ext cx="1589297" cy="1519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504066" flipH="1">
              <a:off x="7966749" y="-655003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827735" flipH="1">
              <a:off x="8150338" y="-193428"/>
              <a:ext cx="1534825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675340">
              <a:off x="-616778" y="-457990"/>
              <a:ext cx="1841931" cy="1760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747416" flipH="1">
              <a:off x="8352187" y="2306061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8338189" y="1934196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7786677" y="-87604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9438" y="469662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36156" y="-183375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24738" y="144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-432125" y="4699260"/>
              <a:ext cx="914000" cy="873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7485754" y="38617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6553596" y="1185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7799246" y="355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7692275" y="4568095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0575" y="4872350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946715" y="-242193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8739859" y="4091430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6698890" y="-636724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6952227" y="-87604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8845096" y="18016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450604" y="-101485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183367" y="339267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1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3644611" flipH="1">
              <a:off x="6699273" y="4130231"/>
              <a:ext cx="2012002" cy="1923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bg>
      <p:bgPr>
        <a:solidFill>
          <a:schemeClr val="accent4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7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452" name="Google Shape;45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956956">
            <a:off x="8179035" y="3340479"/>
            <a:ext cx="1589296" cy="151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91619">
            <a:off x="-491143" y="-346241"/>
            <a:ext cx="1534826" cy="146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63037">
            <a:off x="7923593" y="3899330"/>
            <a:ext cx="1841931" cy="176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747416">
            <a:off x="-879840" y="2754321"/>
            <a:ext cx="1589299" cy="151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64057" y="2382456"/>
            <a:ext cx="459400" cy="43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815569" y="360656"/>
            <a:ext cx="459400" cy="43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990145" y="507331"/>
            <a:ext cx="269688" cy="2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705740" y="4664482"/>
            <a:ext cx="412974" cy="39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6659670" y="4871843"/>
            <a:ext cx="269688" cy="2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012096" y="3122281"/>
            <a:ext cx="199249" cy="19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7439034" y="-224492"/>
            <a:ext cx="535999" cy="51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8635425" y="1679079"/>
            <a:ext cx="296976" cy="28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1528580" y="-47753"/>
            <a:ext cx="241637" cy="23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2839588" y="149022"/>
            <a:ext cx="145300" cy="1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-123049" y="4059354"/>
            <a:ext cx="315299" cy="30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982420" y="4437705"/>
            <a:ext cx="359250" cy="34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6337471" y="-71490"/>
            <a:ext cx="459400" cy="43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5154968" y="4781113"/>
            <a:ext cx="1049651" cy="10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8718288" y="2199835"/>
            <a:ext cx="786868" cy="75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8117367" y="-141939"/>
            <a:ext cx="1454379" cy="13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075219" y="-71482"/>
            <a:ext cx="459400" cy="43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555030" y="4746372"/>
            <a:ext cx="241637" cy="23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444811">
            <a:off x="377260" y="-1002971"/>
            <a:ext cx="1763600" cy="168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7308416" y="4705526"/>
            <a:ext cx="260101" cy="24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 two columns 2">
  <p:cSld name="CUSTOM_12">
    <p:bg>
      <p:bgPr>
        <a:solidFill>
          <a:schemeClr val="accent4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8"/>
          <p:cNvSpPr txBox="1">
            <a:spLocks noGrp="1"/>
          </p:cNvSpPr>
          <p:nvPr>
            <p:ph type="title"/>
          </p:nvPr>
        </p:nvSpPr>
        <p:spPr>
          <a:xfrm>
            <a:off x="3396502" y="2964375"/>
            <a:ext cx="18501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  <p:sp>
        <p:nvSpPr>
          <p:cNvPr id="478" name="Google Shape;478;p18"/>
          <p:cNvSpPr txBox="1">
            <a:spLocks noGrp="1"/>
          </p:cNvSpPr>
          <p:nvPr>
            <p:ph type="subTitle" idx="1"/>
          </p:nvPr>
        </p:nvSpPr>
        <p:spPr>
          <a:xfrm>
            <a:off x="3396483" y="3434100"/>
            <a:ext cx="3757800" cy="8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8"/>
          <p:cNvSpPr txBox="1">
            <a:spLocks noGrp="1"/>
          </p:cNvSpPr>
          <p:nvPr>
            <p:ph type="title" idx="2"/>
          </p:nvPr>
        </p:nvSpPr>
        <p:spPr>
          <a:xfrm>
            <a:off x="3396481" y="1374925"/>
            <a:ext cx="1850100" cy="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  <p:sp>
        <p:nvSpPr>
          <p:cNvPr id="480" name="Google Shape;480;p18"/>
          <p:cNvSpPr txBox="1">
            <a:spLocks noGrp="1"/>
          </p:cNvSpPr>
          <p:nvPr>
            <p:ph type="subTitle" idx="3"/>
          </p:nvPr>
        </p:nvSpPr>
        <p:spPr>
          <a:xfrm>
            <a:off x="3396486" y="1838725"/>
            <a:ext cx="3757800" cy="8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8"/>
          <p:cNvSpPr txBox="1">
            <a:spLocks noGrp="1"/>
          </p:cNvSpPr>
          <p:nvPr>
            <p:ph type="title" idx="4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82" name="Google Shape;482;p18"/>
          <p:cNvGrpSpPr/>
          <p:nvPr/>
        </p:nvGrpSpPr>
        <p:grpSpPr>
          <a:xfrm rot="10800000" flipH="1">
            <a:off x="-910637" y="-1377609"/>
            <a:ext cx="10953433" cy="7360018"/>
            <a:chOff x="-910637" y="-920409"/>
            <a:chExt cx="10953433" cy="7360018"/>
          </a:xfrm>
        </p:grpSpPr>
        <p:pic>
          <p:nvPicPr>
            <p:cNvPr id="483" name="Google Shape;48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18253" y="2068874"/>
              <a:ext cx="535999" cy="512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408640">
              <a:off x="-644911" y="782601"/>
              <a:ext cx="1589297" cy="1519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504066" flipH="1">
              <a:off x="7966749" y="-655003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827735" flipH="1">
              <a:off x="8150338" y="-193428"/>
              <a:ext cx="1534825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675340">
              <a:off x="-616778" y="-457990"/>
              <a:ext cx="1841931" cy="1760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747416" flipH="1">
              <a:off x="8352187" y="2306061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8338189" y="1934196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7786677" y="-87604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9438" y="469662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36156" y="-183375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24738" y="144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39525" y="4518960"/>
              <a:ext cx="914000" cy="873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p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7485754" y="38617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6553596" y="1185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7799246" y="355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7692275" y="4568095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87625" y="4678750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946715" y="-242193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8739859" y="4091430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6698890" y="-636724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6952227" y="-87604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8845096" y="18016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450604" y="-101485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183367" y="339267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3644611" flipH="1">
              <a:off x="6699273" y="4130231"/>
              <a:ext cx="2012002" cy="1923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8" name="Google Shape;50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403185" y="312563"/>
            <a:ext cx="535999" cy="512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bg>
      <p:bgPr>
        <a:solidFill>
          <a:schemeClr val="accent4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9"/>
          <p:cNvSpPr txBox="1">
            <a:spLocks noGrp="1"/>
          </p:cNvSpPr>
          <p:nvPr>
            <p:ph type="subTitle" idx="1"/>
          </p:nvPr>
        </p:nvSpPr>
        <p:spPr>
          <a:xfrm>
            <a:off x="3406650" y="298575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19"/>
          <p:cNvSpPr txBox="1">
            <a:spLocks noGrp="1"/>
          </p:cNvSpPr>
          <p:nvPr>
            <p:ph type="subTitle" idx="2"/>
          </p:nvPr>
        </p:nvSpPr>
        <p:spPr>
          <a:xfrm>
            <a:off x="5858600" y="2985755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2" name="Google Shape;512;p19"/>
          <p:cNvSpPr txBox="1">
            <a:spLocks noGrp="1"/>
          </p:cNvSpPr>
          <p:nvPr>
            <p:ph type="subTitle" idx="3"/>
          </p:nvPr>
        </p:nvSpPr>
        <p:spPr>
          <a:xfrm>
            <a:off x="5858600" y="25217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513" name="Google Shape;513;p19"/>
          <p:cNvSpPr txBox="1">
            <a:spLocks noGrp="1"/>
          </p:cNvSpPr>
          <p:nvPr>
            <p:ph type="subTitle" idx="4"/>
          </p:nvPr>
        </p:nvSpPr>
        <p:spPr>
          <a:xfrm>
            <a:off x="954700" y="298575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19"/>
          <p:cNvSpPr txBox="1">
            <a:spLocks noGrp="1"/>
          </p:cNvSpPr>
          <p:nvPr>
            <p:ph type="subTitle" idx="5"/>
          </p:nvPr>
        </p:nvSpPr>
        <p:spPr>
          <a:xfrm>
            <a:off x="954700" y="25217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515" name="Google Shape;515;p19"/>
          <p:cNvSpPr txBox="1">
            <a:spLocks noGrp="1"/>
          </p:cNvSpPr>
          <p:nvPr>
            <p:ph type="subTitle" idx="6"/>
          </p:nvPr>
        </p:nvSpPr>
        <p:spPr>
          <a:xfrm>
            <a:off x="3406650" y="25217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516" name="Google Shape;516;p19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517" name="Google Shape;517;p19"/>
          <p:cNvGrpSpPr/>
          <p:nvPr/>
        </p:nvGrpSpPr>
        <p:grpSpPr>
          <a:xfrm>
            <a:off x="-818625" y="-548350"/>
            <a:ext cx="10915245" cy="6329856"/>
            <a:chOff x="-818625" y="-548350"/>
            <a:chExt cx="10915245" cy="6329856"/>
          </a:xfrm>
        </p:grpSpPr>
        <p:pic>
          <p:nvPicPr>
            <p:cNvPr id="518" name="Google Shape;518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4408640" flipH="1">
              <a:off x="8151785" y="597701"/>
              <a:ext cx="1589297" cy="1519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295934" flipH="1">
              <a:off x="-506178" y="3830150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972265" flipH="1">
              <a:off x="-460993" y="3587290"/>
              <a:ext cx="1534825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1" name="Google Shape;521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675340" flipH="1">
              <a:off x="7960830" y="-197903"/>
              <a:ext cx="1841931" cy="1760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2" name="Google Shape;522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6052584" flipH="1">
              <a:off x="-717315" y="1035712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3" name="Google Shape;523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426582" y="24877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978094" y="45095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3152670" y="454422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3152665" y="-335775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6407370" y="-7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9002546" y="2015581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7585734" y="4377413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8776796" y="326094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>
              <a:off x="1504205" y="4377427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2766325" y="480202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1279625" y="46866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1172645" y="-50412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6499996" y="4686675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5694706" y="-394593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-480188" y="-152409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>
              <a:off x="1738413" y="4745748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" name="Google Shape;539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8279892" y="40609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099532" y="465190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Google Shape;541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233775" y="29205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>
              <a:off x="8029580" y="5802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5">
    <p:bg>
      <p:bgPr>
        <a:solidFill>
          <a:schemeClr val="accent4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0"/>
          <p:cNvSpPr txBox="1">
            <a:spLocks noGrp="1"/>
          </p:cNvSpPr>
          <p:nvPr>
            <p:ph type="subTitle" idx="1"/>
          </p:nvPr>
        </p:nvSpPr>
        <p:spPr>
          <a:xfrm>
            <a:off x="5375875" y="1893200"/>
            <a:ext cx="2024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20"/>
          <p:cNvSpPr txBox="1">
            <a:spLocks noGrp="1"/>
          </p:cNvSpPr>
          <p:nvPr>
            <p:ph type="subTitle" idx="2"/>
          </p:nvPr>
        </p:nvSpPr>
        <p:spPr>
          <a:xfrm>
            <a:off x="5438875" y="1392700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546" name="Google Shape;546;p20"/>
          <p:cNvSpPr txBox="1">
            <a:spLocks noGrp="1"/>
          </p:cNvSpPr>
          <p:nvPr>
            <p:ph type="subTitle" idx="3"/>
          </p:nvPr>
        </p:nvSpPr>
        <p:spPr>
          <a:xfrm>
            <a:off x="1744025" y="1893200"/>
            <a:ext cx="2024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20"/>
          <p:cNvSpPr txBox="1">
            <a:spLocks noGrp="1"/>
          </p:cNvSpPr>
          <p:nvPr>
            <p:ph type="subTitle" idx="4"/>
          </p:nvPr>
        </p:nvSpPr>
        <p:spPr>
          <a:xfrm>
            <a:off x="1807019" y="1392700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548" name="Google Shape;548;p20"/>
          <p:cNvSpPr txBox="1">
            <a:spLocks noGrp="1"/>
          </p:cNvSpPr>
          <p:nvPr>
            <p:ph type="subTitle" idx="5"/>
          </p:nvPr>
        </p:nvSpPr>
        <p:spPr>
          <a:xfrm>
            <a:off x="1744025" y="3647425"/>
            <a:ext cx="2024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9" name="Google Shape;549;p20"/>
          <p:cNvSpPr txBox="1">
            <a:spLocks noGrp="1"/>
          </p:cNvSpPr>
          <p:nvPr>
            <p:ph type="subTitle" idx="6"/>
          </p:nvPr>
        </p:nvSpPr>
        <p:spPr>
          <a:xfrm>
            <a:off x="1807019" y="3161050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550" name="Google Shape;550;p20"/>
          <p:cNvSpPr txBox="1">
            <a:spLocks noGrp="1"/>
          </p:cNvSpPr>
          <p:nvPr>
            <p:ph type="subTitle" idx="7"/>
          </p:nvPr>
        </p:nvSpPr>
        <p:spPr>
          <a:xfrm>
            <a:off x="5375875" y="3647425"/>
            <a:ext cx="2024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1" name="Google Shape;551;p20"/>
          <p:cNvSpPr txBox="1">
            <a:spLocks noGrp="1"/>
          </p:cNvSpPr>
          <p:nvPr>
            <p:ph type="subTitle" idx="8"/>
          </p:nvPr>
        </p:nvSpPr>
        <p:spPr>
          <a:xfrm>
            <a:off x="5438875" y="3161050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Rajdhani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552" name="Google Shape;552;p20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553" name="Google Shape;553;p20"/>
          <p:cNvGrpSpPr/>
          <p:nvPr/>
        </p:nvGrpSpPr>
        <p:grpSpPr>
          <a:xfrm>
            <a:off x="-910637" y="-920409"/>
            <a:ext cx="10953433" cy="7360018"/>
            <a:chOff x="-910637" y="-920409"/>
            <a:chExt cx="10953433" cy="7360018"/>
          </a:xfrm>
        </p:grpSpPr>
        <p:pic>
          <p:nvPicPr>
            <p:cNvPr id="554" name="Google Shape;554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18253" y="2068874"/>
              <a:ext cx="535999" cy="512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5" name="Google Shape;555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408640">
              <a:off x="-644911" y="782601"/>
              <a:ext cx="1589297" cy="1519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504066" flipH="1">
              <a:off x="7966749" y="-655003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827735" flipH="1">
              <a:off x="8150338" y="-193428"/>
              <a:ext cx="1534825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675340">
              <a:off x="-616778" y="-457990"/>
              <a:ext cx="1841931" cy="1760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747416" flipH="1">
              <a:off x="8352187" y="2306061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8338189" y="1934196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7786677" y="-87604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9438" y="469662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36156" y="-183375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24738" y="144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-432125" y="4699260"/>
              <a:ext cx="914000" cy="873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7485754" y="38617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6553596" y="1185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7799246" y="355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9" name="Google Shape;569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7692275" y="4568095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Google Shape;570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0575" y="4872350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1" name="Google Shape;571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946715" y="-242193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2" name="Google Shape;572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8739859" y="4091430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3" name="Google Shape;573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6698890" y="-636724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4" name="Google Shape;574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6952227" y="-87604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8845096" y="18016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450604" y="-101485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2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183367" y="339267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8" name="Google Shape;578;p2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3644611" flipH="1">
              <a:off x="6699273" y="4130231"/>
              <a:ext cx="2012002" cy="1923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 hasCustomPrompt="1"/>
          </p:nvPr>
        </p:nvSpPr>
        <p:spPr>
          <a:xfrm flipH="1">
            <a:off x="3631100" y="914400"/>
            <a:ext cx="18786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/>
          </p:nvPr>
        </p:nvSpPr>
        <p:spPr>
          <a:xfrm>
            <a:off x="2648850" y="2211050"/>
            <a:ext cx="3846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>
            <a:off x="3099450" y="3261975"/>
            <a:ext cx="29451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" name="Google Shape;47;p3"/>
          <p:cNvGrpSpPr/>
          <p:nvPr/>
        </p:nvGrpSpPr>
        <p:grpSpPr>
          <a:xfrm>
            <a:off x="-780794" y="-715213"/>
            <a:ext cx="10561120" cy="6573932"/>
            <a:chOff x="-780794" y="-715213"/>
            <a:chExt cx="10561120" cy="6573932"/>
          </a:xfrm>
        </p:grpSpPr>
        <p:pic>
          <p:nvPicPr>
            <p:cNvPr id="48" name="Google Shape;48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629909" flipH="1">
              <a:off x="6909982" y="-406287"/>
              <a:ext cx="1589298" cy="1519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295934" flipH="1">
              <a:off x="-532406" y="3907363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3872818" flipH="1">
              <a:off x="8020689" y="1060403"/>
              <a:ext cx="1534827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7640740" y="-75197"/>
              <a:ext cx="1534826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-212883" y="2967213"/>
              <a:ext cx="2012001" cy="1923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1045640" y="4214028"/>
              <a:ext cx="1534826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6052584" flipH="1">
              <a:off x="7957782" y="1736899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60542" y="2528063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479592" y="4081263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3126442" y="4565163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7640738" y="997262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6381142" y="69513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8905093" y="664494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>
              <a:off x="8140156" y="3808738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>
              <a:off x="8750568" y="3338157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flipH="1">
              <a:off x="1522517" y="3708929"/>
              <a:ext cx="199249" cy="19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flipH="1">
              <a:off x="1411277" y="4185340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flipH="1">
              <a:off x="809691" y="2504026"/>
              <a:ext cx="145300" cy="138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>
              <a:off x="2706543" y="4752482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>
              <a:off x="2435172" y="3894435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>
              <a:off x="233897" y="3050885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331117" y="2401763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2488767" y="3744313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6425490" y="1186503"/>
              <a:ext cx="459400" cy="439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7424168" y="3004113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>
              <a:off x="5514500" y="-232098"/>
              <a:ext cx="720474" cy="688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>
              <a:off x="3396109" y="4680678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flipH="1">
              <a:off x="-423649" y="892419"/>
              <a:ext cx="1074824" cy="1027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6234964" y="44465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713092" y="-715213"/>
              <a:ext cx="1225901" cy="11719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7">
    <p:bg>
      <p:bgPr>
        <a:solidFill>
          <a:schemeClr val="accent4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1"/>
          <p:cNvSpPr txBox="1">
            <a:spLocks noGrp="1"/>
          </p:cNvSpPr>
          <p:nvPr>
            <p:ph type="subTitle" idx="1"/>
          </p:nvPr>
        </p:nvSpPr>
        <p:spPr>
          <a:xfrm>
            <a:off x="5865774" y="4030651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1"/>
          <p:cNvSpPr txBox="1">
            <a:spLocks noGrp="1"/>
          </p:cNvSpPr>
          <p:nvPr>
            <p:ph type="subTitle" idx="2"/>
          </p:nvPr>
        </p:nvSpPr>
        <p:spPr>
          <a:xfrm>
            <a:off x="2078949" y="4030651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2" name="Google Shape;582;p21"/>
          <p:cNvSpPr txBox="1">
            <a:spLocks noGrp="1"/>
          </p:cNvSpPr>
          <p:nvPr>
            <p:ph type="subTitle" idx="3"/>
          </p:nvPr>
        </p:nvSpPr>
        <p:spPr>
          <a:xfrm>
            <a:off x="5865774" y="1685633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subTitle" idx="4"/>
          </p:nvPr>
        </p:nvSpPr>
        <p:spPr>
          <a:xfrm>
            <a:off x="5865785" y="1210623"/>
            <a:ext cx="21900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584" name="Google Shape;584;p21"/>
          <p:cNvSpPr txBox="1">
            <a:spLocks noGrp="1"/>
          </p:cNvSpPr>
          <p:nvPr>
            <p:ph type="subTitle" idx="5"/>
          </p:nvPr>
        </p:nvSpPr>
        <p:spPr>
          <a:xfrm>
            <a:off x="2078949" y="1685633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p21"/>
          <p:cNvSpPr txBox="1">
            <a:spLocks noGrp="1"/>
          </p:cNvSpPr>
          <p:nvPr>
            <p:ph type="subTitle" idx="6"/>
          </p:nvPr>
        </p:nvSpPr>
        <p:spPr>
          <a:xfrm>
            <a:off x="2078960" y="1210623"/>
            <a:ext cx="21900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586" name="Google Shape;586;p21"/>
          <p:cNvSpPr txBox="1">
            <a:spLocks noGrp="1"/>
          </p:cNvSpPr>
          <p:nvPr>
            <p:ph type="subTitle" idx="7"/>
          </p:nvPr>
        </p:nvSpPr>
        <p:spPr>
          <a:xfrm>
            <a:off x="5865774" y="2854317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1"/>
          <p:cNvSpPr txBox="1">
            <a:spLocks noGrp="1"/>
          </p:cNvSpPr>
          <p:nvPr>
            <p:ph type="subTitle" idx="8"/>
          </p:nvPr>
        </p:nvSpPr>
        <p:spPr>
          <a:xfrm>
            <a:off x="5865785" y="2384366"/>
            <a:ext cx="21900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588" name="Google Shape;588;p21"/>
          <p:cNvSpPr txBox="1">
            <a:spLocks noGrp="1"/>
          </p:cNvSpPr>
          <p:nvPr>
            <p:ph type="subTitle" idx="9"/>
          </p:nvPr>
        </p:nvSpPr>
        <p:spPr>
          <a:xfrm>
            <a:off x="2078949" y="2854317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9" name="Google Shape;589;p21"/>
          <p:cNvSpPr txBox="1">
            <a:spLocks noGrp="1"/>
          </p:cNvSpPr>
          <p:nvPr>
            <p:ph type="subTitle" idx="13"/>
          </p:nvPr>
        </p:nvSpPr>
        <p:spPr>
          <a:xfrm>
            <a:off x="2078960" y="2384351"/>
            <a:ext cx="21900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590" name="Google Shape;590;p21"/>
          <p:cNvSpPr txBox="1">
            <a:spLocks noGrp="1"/>
          </p:cNvSpPr>
          <p:nvPr>
            <p:ph type="subTitle" idx="14"/>
          </p:nvPr>
        </p:nvSpPr>
        <p:spPr>
          <a:xfrm>
            <a:off x="5865785" y="3553024"/>
            <a:ext cx="21900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591" name="Google Shape;591;p21"/>
          <p:cNvSpPr txBox="1">
            <a:spLocks noGrp="1"/>
          </p:cNvSpPr>
          <p:nvPr>
            <p:ph type="subTitle" idx="15"/>
          </p:nvPr>
        </p:nvSpPr>
        <p:spPr>
          <a:xfrm>
            <a:off x="2078960" y="3553024"/>
            <a:ext cx="21900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592" name="Google Shape;592;p21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593" name="Google Shape;593;p21"/>
          <p:cNvGrpSpPr/>
          <p:nvPr/>
        </p:nvGrpSpPr>
        <p:grpSpPr>
          <a:xfrm flipH="1">
            <a:off x="-948870" y="-727618"/>
            <a:ext cx="10934832" cy="6483874"/>
            <a:chOff x="-975209" y="-651418"/>
            <a:chExt cx="10934832" cy="6483874"/>
          </a:xfrm>
        </p:grpSpPr>
        <p:pic>
          <p:nvPicPr>
            <p:cNvPr id="594" name="Google Shape;594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100008" flipH="1">
              <a:off x="-521289" y="3973731"/>
              <a:ext cx="1589298" cy="1519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927182" flipH="1">
              <a:off x="-750400" y="-152044"/>
              <a:ext cx="1534827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274421" flipH="1">
              <a:off x="7812898" y="3334906"/>
              <a:ext cx="2012002" cy="192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8296675" y="2159055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663380" y="4099232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2347036" y="477455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0" name="Google Shape;600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 flipH="1">
              <a:off x="-82614" y="3380505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1" name="Google Shape;601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 flipH="1">
              <a:off x="1865686" y="-394005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-48964" y="1377791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p2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800000" flipH="1">
              <a:off x="8627299" y="118401"/>
              <a:ext cx="317351" cy="30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4" name="Google Shape;604;p2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800000" flipH="1">
              <a:off x="8713325" y="3019147"/>
              <a:ext cx="145300" cy="138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5" name="Google Shape;605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8837336" y="1681779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7678169" y="4833997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116623" y="2799960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2801188" y="4867795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7078382" y="-643186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0" name="Google Shape;610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-710177" y="-426639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" name="Google Shape;611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4364948" y="-651418"/>
              <a:ext cx="1225901" cy="1171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2" name="Google Shape;612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 flipH="1">
              <a:off x="4971117" y="4824569"/>
              <a:ext cx="843325" cy="8061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solidFill>
          <a:schemeClr val="accent4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2"/>
          <p:cNvSpPr txBox="1">
            <a:spLocks noGrp="1"/>
          </p:cNvSpPr>
          <p:nvPr>
            <p:ph type="title" hasCustomPrompt="1"/>
          </p:nvPr>
        </p:nvSpPr>
        <p:spPr>
          <a:xfrm>
            <a:off x="2464375" y="632900"/>
            <a:ext cx="4215300" cy="6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15" name="Google Shape;615;p22"/>
          <p:cNvSpPr txBox="1">
            <a:spLocks noGrp="1"/>
          </p:cNvSpPr>
          <p:nvPr>
            <p:ph type="subTitle" idx="1"/>
          </p:nvPr>
        </p:nvSpPr>
        <p:spPr>
          <a:xfrm>
            <a:off x="2464330" y="1408299"/>
            <a:ext cx="4215300" cy="3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22"/>
          <p:cNvSpPr txBox="1">
            <a:spLocks noGrp="1"/>
          </p:cNvSpPr>
          <p:nvPr>
            <p:ph type="title" idx="2" hasCustomPrompt="1"/>
          </p:nvPr>
        </p:nvSpPr>
        <p:spPr>
          <a:xfrm>
            <a:off x="2464375" y="1968100"/>
            <a:ext cx="4215300" cy="6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17" name="Google Shape;617;p22"/>
          <p:cNvSpPr txBox="1">
            <a:spLocks noGrp="1"/>
          </p:cNvSpPr>
          <p:nvPr>
            <p:ph type="subTitle" idx="3"/>
          </p:nvPr>
        </p:nvSpPr>
        <p:spPr>
          <a:xfrm>
            <a:off x="2464330" y="2743499"/>
            <a:ext cx="4215300" cy="3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2"/>
          <p:cNvSpPr txBox="1">
            <a:spLocks noGrp="1"/>
          </p:cNvSpPr>
          <p:nvPr>
            <p:ph type="title" idx="4" hasCustomPrompt="1"/>
          </p:nvPr>
        </p:nvSpPr>
        <p:spPr>
          <a:xfrm>
            <a:off x="2464375" y="3303300"/>
            <a:ext cx="4215300" cy="6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19" name="Google Shape;619;p22"/>
          <p:cNvSpPr txBox="1">
            <a:spLocks noGrp="1"/>
          </p:cNvSpPr>
          <p:nvPr>
            <p:ph type="subTitle" idx="5"/>
          </p:nvPr>
        </p:nvSpPr>
        <p:spPr>
          <a:xfrm>
            <a:off x="2464330" y="4078699"/>
            <a:ext cx="4215300" cy="3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0" name="Google Shape;620;p22"/>
          <p:cNvGrpSpPr/>
          <p:nvPr/>
        </p:nvGrpSpPr>
        <p:grpSpPr>
          <a:xfrm>
            <a:off x="-871725" y="-1009503"/>
            <a:ext cx="10806338" cy="6679320"/>
            <a:chOff x="-871725" y="-1009503"/>
            <a:chExt cx="10806338" cy="6679320"/>
          </a:xfrm>
        </p:grpSpPr>
        <p:pic>
          <p:nvPicPr>
            <p:cNvPr id="621" name="Google Shape;621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80447">
              <a:off x="311563" y="-594350"/>
              <a:ext cx="2012002" cy="192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210441">
              <a:off x="7740426" y="3809103"/>
              <a:ext cx="1534828" cy="1467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657288">
              <a:off x="8207652" y="1660167"/>
              <a:ext cx="1534826" cy="146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465874">
              <a:off x="-599938" y="626949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555627" y="26032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51850" y="1219786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7" name="Google Shape;627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9438" y="464035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8719" y="1146237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" name="Google Shape;629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77895" y="1068345"/>
              <a:ext cx="145300" cy="138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0" name="Google Shape;630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5088" y="1174606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p2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98838" y="4895600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75580" y="3778427"/>
              <a:ext cx="359250" cy="3434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3" name="Google Shape;633;p2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024351" y="4044891"/>
              <a:ext cx="199249" cy="19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2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14564" y="4304431"/>
              <a:ext cx="642672" cy="6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" name="Google Shape;635;p2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902427" y="3372801"/>
              <a:ext cx="145300" cy="138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421763" y="5054019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592171" y="439202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8" name="Google Shape;638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35127" y="3161175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113705" y="-594179"/>
              <a:ext cx="824100" cy="787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912459" y="4747741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532475" y="42133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2" name="Google Shape;642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81200" y="-346025"/>
              <a:ext cx="1225901" cy="1171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3" name="Google Shape;643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33175" y="101888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6960050" y="-632301"/>
              <a:ext cx="1589299" cy="1519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2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5400000">
              <a:off x="-82549" y="1660153"/>
              <a:ext cx="1534826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6" name="Google Shape;646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9074" y="3400402"/>
              <a:ext cx="642650" cy="614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7" name="Google Shape;647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39377" y="365975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9_1">
    <p:bg>
      <p:bgPr>
        <a:solidFill>
          <a:schemeClr val="accent4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3"/>
          <p:cNvSpPr txBox="1">
            <a:spLocks noGrp="1"/>
          </p:cNvSpPr>
          <p:nvPr>
            <p:ph type="subTitle" idx="1"/>
          </p:nvPr>
        </p:nvSpPr>
        <p:spPr>
          <a:xfrm>
            <a:off x="5030100" y="2283338"/>
            <a:ext cx="3428100" cy="13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0" name="Google Shape;650;p23"/>
          <p:cNvSpPr txBox="1">
            <a:spLocks noGrp="1"/>
          </p:cNvSpPr>
          <p:nvPr>
            <p:ph type="title"/>
          </p:nvPr>
        </p:nvSpPr>
        <p:spPr>
          <a:xfrm>
            <a:off x="5030100" y="1548863"/>
            <a:ext cx="2913000" cy="6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51" name="Google Shape;651;p23"/>
          <p:cNvGrpSpPr/>
          <p:nvPr/>
        </p:nvGrpSpPr>
        <p:grpSpPr>
          <a:xfrm rot="10800000" flipH="1">
            <a:off x="-1105025" y="-700750"/>
            <a:ext cx="11277845" cy="6601281"/>
            <a:chOff x="-1257425" y="-667375"/>
            <a:chExt cx="11277845" cy="6601281"/>
          </a:xfrm>
        </p:grpSpPr>
        <p:pic>
          <p:nvPicPr>
            <p:cNvPr id="652" name="Google Shape;652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408640">
              <a:off x="-915461" y="430451"/>
              <a:ext cx="1589297" cy="1519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3" name="Google Shape;653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95934">
              <a:off x="7944374" y="3982550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972265">
              <a:off x="8127963" y="3739690"/>
              <a:ext cx="1534825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675340">
              <a:off x="-963566" y="-316928"/>
              <a:ext cx="1841931" cy="1760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6" name="Google Shape;656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6052584">
              <a:off x="8329812" y="1188112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15814" y="26401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64302" y="46619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79438" y="469662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36156" y="-183375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24738" y="144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2" name="Google Shape;662;p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2167981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3" name="Google Shape;663;p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72213" y="4898163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4" name="Google Shape;664;p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241625" y="3982369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5" name="Google Shape;665;p2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463379" y="4396327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31221" y="47560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7" name="Google Shape;667;p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776871" y="48390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8" name="Google Shape;668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69900" y="101988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9" name="Google Shape;669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42400" y="4839075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0" name="Google Shape;670;p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861877" y="-109918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Google Shape;671;p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584609" y="160516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Google Shape;672;p2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676515" y="4898148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3" name="Google Shape;673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532475" y="42133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29852" y="46619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Google Shape;675;p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822721" y="30729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6" name="Google Shape;676;p2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597404" y="158202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_1_1_1_1_1">
    <p:bg>
      <p:bgPr>
        <a:solidFill>
          <a:schemeClr val="accent4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4"/>
          <p:cNvSpPr txBox="1">
            <a:spLocks noGrp="1"/>
          </p:cNvSpPr>
          <p:nvPr>
            <p:ph type="subTitle" idx="1"/>
          </p:nvPr>
        </p:nvSpPr>
        <p:spPr>
          <a:xfrm>
            <a:off x="4273850" y="3094275"/>
            <a:ext cx="3957300" cy="12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24"/>
          <p:cNvSpPr txBox="1">
            <a:spLocks noGrp="1"/>
          </p:cNvSpPr>
          <p:nvPr>
            <p:ph type="title"/>
          </p:nvPr>
        </p:nvSpPr>
        <p:spPr>
          <a:xfrm>
            <a:off x="4273850" y="1104000"/>
            <a:ext cx="4232400" cy="18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4"/>
          <p:cNvGrpSpPr/>
          <p:nvPr/>
        </p:nvGrpSpPr>
        <p:grpSpPr>
          <a:xfrm>
            <a:off x="-910637" y="-920409"/>
            <a:ext cx="10953433" cy="7360018"/>
            <a:chOff x="-910637" y="-920409"/>
            <a:chExt cx="10953433" cy="7360018"/>
          </a:xfrm>
        </p:grpSpPr>
        <p:pic>
          <p:nvPicPr>
            <p:cNvPr id="681" name="Google Shape;681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18253" y="2068874"/>
              <a:ext cx="535999" cy="512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408640">
              <a:off x="-644911" y="782601"/>
              <a:ext cx="1589297" cy="1519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504066" flipH="1">
              <a:off x="7966749" y="-655003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827735" flipH="1">
              <a:off x="8150338" y="-193428"/>
              <a:ext cx="1534825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5" name="Google Shape;685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675340">
              <a:off x="-616778" y="-457990"/>
              <a:ext cx="1841931" cy="1760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6" name="Google Shape;686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747416" flipH="1">
              <a:off x="8352187" y="2306061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8338189" y="1934196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7786677" y="-87604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9" name="Google Shape;689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9438" y="469662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0" name="Google Shape;690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36156" y="-183375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24738" y="144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2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-432125" y="4699260"/>
              <a:ext cx="914000" cy="873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7485754" y="38617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6553596" y="1185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7799246" y="355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7692275" y="4568095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7" name="Google Shape;697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0575" y="4872350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946715" y="-242193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8739859" y="4091430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6698890" y="-636724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6952227" y="-87604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8845096" y="18016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450604" y="-101485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183367" y="339267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5" name="Google Shape;705;p2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3644611" flipH="1">
              <a:off x="6699273" y="4130231"/>
              <a:ext cx="2012002" cy="1923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_1_1_1_1_1_1">
    <p:bg>
      <p:bgPr>
        <a:solidFill>
          <a:schemeClr val="accent4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1944900" y="1166025"/>
            <a:ext cx="52542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8" name="Google Shape;708;p25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709" name="Google Shape;709;p25"/>
          <p:cNvGrpSpPr/>
          <p:nvPr/>
        </p:nvGrpSpPr>
        <p:grpSpPr>
          <a:xfrm rot="10800000" flipH="1">
            <a:off x="-1105025" y="-700750"/>
            <a:ext cx="11277845" cy="6451756"/>
            <a:chOff x="-1257425" y="-517850"/>
            <a:chExt cx="11277845" cy="6451756"/>
          </a:xfrm>
        </p:grpSpPr>
        <p:pic>
          <p:nvPicPr>
            <p:cNvPr id="710" name="Google Shape;710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408640">
              <a:off x="-539286" y="750101"/>
              <a:ext cx="1589297" cy="1519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1" name="Google Shape;711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95934">
              <a:off x="7944374" y="3982550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2" name="Google Shape;712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972265">
              <a:off x="8127963" y="3739690"/>
              <a:ext cx="1534825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3" name="Google Shape;713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675340">
              <a:off x="-963566" y="-167403"/>
              <a:ext cx="1841931" cy="1760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4" name="Google Shape;714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6052584">
              <a:off x="8329812" y="1188112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5" name="Google Shape;715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15814" y="26401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6" name="Google Shape;716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64302" y="46619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7" name="Google Shape;717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79438" y="469662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8" name="Google Shape;718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36156" y="-183375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9" name="Google Shape;719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24738" y="144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2167981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1" name="Google Shape;721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5038" y="3700938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2" name="Google Shape;722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83363" y="341334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3" name="Google Shape;723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463379" y="4396327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4" name="Google Shape;724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31221" y="47560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776871" y="48390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6" name="Google Shape;726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69900" y="101988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42400" y="4839075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8" name="Google Shape;728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971090" y="-242193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9" name="Google Shape;72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717484" y="-9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676515" y="4898148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532475" y="42133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2" name="Google Shape;732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29852" y="46619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3" name="Google Shape;733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822721" y="30729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4" name="Google Shape;734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30579" y="158202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 two columns 1">
  <p:cSld name="CUSTOM_9_1_1_1_1_1_1_1">
    <p:bg>
      <p:bgPr>
        <a:solidFill>
          <a:schemeClr val="accent4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"/>
          <p:cNvSpPr txBox="1">
            <a:spLocks noGrp="1"/>
          </p:cNvSpPr>
          <p:nvPr>
            <p:ph type="body" idx="1"/>
          </p:nvPr>
        </p:nvSpPr>
        <p:spPr>
          <a:xfrm>
            <a:off x="721125" y="1155975"/>
            <a:ext cx="3974100" cy="3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7" name="Google Shape;737;p26"/>
          <p:cNvSpPr txBox="1">
            <a:spLocks noGrp="1"/>
          </p:cNvSpPr>
          <p:nvPr>
            <p:ph type="body" idx="2"/>
          </p:nvPr>
        </p:nvSpPr>
        <p:spPr>
          <a:xfrm>
            <a:off x="4677450" y="1653275"/>
            <a:ext cx="3974100" cy="3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"/>
              <a:buChar char="●"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8" name="Google Shape;738;p26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739" name="Google Shape;739;p26"/>
          <p:cNvGrpSpPr/>
          <p:nvPr/>
        </p:nvGrpSpPr>
        <p:grpSpPr>
          <a:xfrm>
            <a:off x="-910637" y="-920409"/>
            <a:ext cx="10953433" cy="7360018"/>
            <a:chOff x="-910637" y="-920409"/>
            <a:chExt cx="10953433" cy="7360018"/>
          </a:xfrm>
        </p:grpSpPr>
        <p:pic>
          <p:nvPicPr>
            <p:cNvPr id="740" name="Google Shape;740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18253" y="2068874"/>
              <a:ext cx="535999" cy="512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1" name="Google Shape;741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408640">
              <a:off x="-644911" y="782601"/>
              <a:ext cx="1589297" cy="1519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2" name="Google Shape;742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504066" flipH="1">
              <a:off x="7966749" y="-655003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3" name="Google Shape;743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827735" flipH="1">
              <a:off x="8150338" y="-193428"/>
              <a:ext cx="1534825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4" name="Google Shape;744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675340">
              <a:off x="-616778" y="-457990"/>
              <a:ext cx="1841931" cy="1760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5" name="Google Shape;745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747416" flipH="1">
              <a:off x="8352187" y="2306061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6" name="Google Shape;746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8338189" y="1934196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7" name="Google Shape;747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7786677" y="-87604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8" name="Google Shape;748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9438" y="469662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9" name="Google Shape;749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36156" y="-183375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0" name="Google Shape;750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24738" y="144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1" name="Google Shape;751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-432125" y="4699260"/>
              <a:ext cx="914000" cy="873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2" name="Google Shape;752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7485754" y="38617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6553596" y="1185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7799246" y="355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7692275" y="4568095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0575" y="4872350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946715" y="-242193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8739859" y="4091430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9" name="Google Shape;759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6698890" y="-636724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0" name="Google Shape;760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6952227" y="-87604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1" name="Google Shape;761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8845096" y="180161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2" name="Google Shape;762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450604" y="-101485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3" name="Google Shape;763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183367" y="339267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2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3644611" flipH="1">
              <a:off x="6699273" y="4130231"/>
              <a:ext cx="2012002" cy="1923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bg>
      <p:bgPr>
        <a:solidFill>
          <a:schemeClr val="accent4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7"/>
          <p:cNvSpPr txBox="1">
            <a:spLocks noGrp="1"/>
          </p:cNvSpPr>
          <p:nvPr>
            <p:ph type="subTitle" idx="1"/>
          </p:nvPr>
        </p:nvSpPr>
        <p:spPr>
          <a:xfrm>
            <a:off x="2763300" y="1371400"/>
            <a:ext cx="3617400" cy="13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67" name="Google Shape;767;p27"/>
          <p:cNvSpPr txBox="1"/>
          <p:nvPr/>
        </p:nvSpPr>
        <p:spPr>
          <a:xfrm>
            <a:off x="2645213" y="3522550"/>
            <a:ext cx="38562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CRÉDITOS: </a:t>
            </a:r>
            <a:r>
              <a:rPr lang="en" sz="1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este modelo de apresentação foi criado pelo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,</a:t>
            </a:r>
            <a:r>
              <a:rPr lang="en" sz="1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e inclui ícones da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</a:t>
            </a:r>
            <a:r>
              <a:rPr lang="en" sz="12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e infográficos e imagens da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exend Deca"/>
                <a:ea typeface="Lexend Deca"/>
                <a:cs typeface="Lexend Deca"/>
                <a:sym typeface="Lexend Deca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768" name="Google Shape;76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70091" flipH="1">
            <a:off x="533688" y="4347930"/>
            <a:ext cx="1589298" cy="15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504066" flipH="1">
            <a:off x="7944374" y="-415244"/>
            <a:ext cx="1763600" cy="168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927182" flipH="1">
            <a:off x="-379948" y="2650431"/>
            <a:ext cx="1534827" cy="146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1" y="3786031"/>
            <a:ext cx="1534826" cy="146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 flipH="1">
            <a:off x="7376450" y="287457"/>
            <a:ext cx="2012001" cy="192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 flipH="1">
            <a:off x="6595101" y="-503194"/>
            <a:ext cx="1534826" cy="146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747416" flipH="1">
            <a:off x="-705563" y="1794745"/>
            <a:ext cx="1589299" cy="151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8555627" y="2210855"/>
            <a:ext cx="459400" cy="43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5779438" y="355105"/>
            <a:ext cx="269688" cy="2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1121856" y="3786032"/>
            <a:ext cx="412974" cy="39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2524738" y="4850755"/>
            <a:ext cx="269688" cy="2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 flipH="1">
            <a:off x="71225" y="4323105"/>
            <a:ext cx="199249" cy="19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800000" flipH="1">
            <a:off x="694413" y="992945"/>
            <a:ext cx="535999" cy="51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0800000" flipH="1">
            <a:off x="175238" y="1403191"/>
            <a:ext cx="241637" cy="23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0800000" flipH="1">
            <a:off x="7453801" y="1278691"/>
            <a:ext cx="199249" cy="19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0800000" flipH="1">
            <a:off x="7522654" y="761733"/>
            <a:ext cx="241637" cy="23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0800000" flipH="1">
            <a:off x="8220577" y="2535147"/>
            <a:ext cx="145300" cy="13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0800000" flipH="1">
            <a:off x="6227388" y="194591"/>
            <a:ext cx="241637" cy="23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0800000" flipH="1">
            <a:off x="7289858" y="2152447"/>
            <a:ext cx="145300" cy="1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0800000" flipH="1">
            <a:off x="8796371" y="1988272"/>
            <a:ext cx="145300" cy="1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7485200" y="2432892"/>
            <a:ext cx="359250" cy="34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6673139" y="964055"/>
            <a:ext cx="459400" cy="43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1883150" y="3605242"/>
            <a:ext cx="359250" cy="34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1292000" y="1734785"/>
            <a:ext cx="459400" cy="43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0800000" flipH="1">
            <a:off x="2763290" y="4786895"/>
            <a:ext cx="535999" cy="51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0800000" flipH="1">
            <a:off x="4229909" y="-566986"/>
            <a:ext cx="964500" cy="92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0800000" flipH="1">
            <a:off x="8843577" y="2800360"/>
            <a:ext cx="786868" cy="75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-532475" y="-350439"/>
            <a:ext cx="1454379" cy="13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6749563" y="4457157"/>
            <a:ext cx="1225901" cy="117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8796377" y="3164468"/>
            <a:ext cx="459400" cy="439151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27"/>
          <p:cNvSpPr txBox="1">
            <a:spLocks noGrp="1"/>
          </p:cNvSpPr>
          <p:nvPr>
            <p:ph type="ctrTitle"/>
          </p:nvPr>
        </p:nvSpPr>
        <p:spPr>
          <a:xfrm>
            <a:off x="2574900" y="340175"/>
            <a:ext cx="3994200" cy="11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accent4"/>
        </a:solidFill>
        <a:effectLst/>
      </p:bgPr>
    </p:bg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28"/>
          <p:cNvGrpSpPr/>
          <p:nvPr/>
        </p:nvGrpSpPr>
        <p:grpSpPr>
          <a:xfrm>
            <a:off x="-871725" y="-1009503"/>
            <a:ext cx="10806338" cy="6679320"/>
            <a:chOff x="-871725" y="-1009503"/>
            <a:chExt cx="10806338" cy="6679320"/>
          </a:xfrm>
        </p:grpSpPr>
        <p:pic>
          <p:nvPicPr>
            <p:cNvPr id="801" name="Google Shape;80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80447">
              <a:off x="311563" y="-594350"/>
              <a:ext cx="2012002" cy="192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2" name="Google Shape;802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210441">
              <a:off x="7740426" y="3809103"/>
              <a:ext cx="1534828" cy="1467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3" name="Google Shape;803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657288">
              <a:off x="8207652" y="1660167"/>
              <a:ext cx="1534826" cy="146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4" name="Google Shape;804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465874">
              <a:off x="-599938" y="626949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5" name="Google Shape;805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555627" y="26032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6" name="Google Shape;806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51850" y="1219786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7" name="Google Shape;807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9438" y="464035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8" name="Google Shape;808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8719" y="1146237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9" name="Google Shape;809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77895" y="1068345"/>
              <a:ext cx="145300" cy="138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0" name="Google Shape;810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5088" y="1174606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98838" y="4895600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2" name="Google Shape;812;p2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75580" y="3778427"/>
              <a:ext cx="359250" cy="3434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3" name="Google Shape;813;p2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024351" y="4044891"/>
              <a:ext cx="199249" cy="19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4" name="Google Shape;814;p2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14564" y="4304431"/>
              <a:ext cx="642672" cy="6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5" name="Google Shape;815;p2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902427" y="3372801"/>
              <a:ext cx="145300" cy="138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6" name="Google Shape;816;p2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421763" y="5054019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7" name="Google Shape;817;p2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592171" y="439202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8" name="Google Shape;818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35127" y="3161175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9" name="Google Shape;819;p2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113705" y="-594179"/>
              <a:ext cx="824100" cy="787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" name="Google Shape;820;p2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912459" y="4747741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1" name="Google Shape;821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532475" y="42133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2" name="Google Shape;822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81200" y="-346025"/>
              <a:ext cx="1225901" cy="1171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3" name="Google Shape;823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33175" y="101888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4" name="Google Shape;824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6960050" y="-632301"/>
              <a:ext cx="1589299" cy="1519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5" name="Google Shape;825;p2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5400000">
              <a:off x="-82549" y="1660153"/>
              <a:ext cx="1534826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6" name="Google Shape;826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9074" y="3400402"/>
              <a:ext cx="642650" cy="614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7" name="Google Shape;827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39377" y="365975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solidFill>
          <a:schemeClr val="accent4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29"/>
          <p:cNvGrpSpPr/>
          <p:nvPr/>
        </p:nvGrpSpPr>
        <p:grpSpPr>
          <a:xfrm>
            <a:off x="-894825" y="-395950"/>
            <a:ext cx="10915245" cy="6329856"/>
            <a:chOff x="-894825" y="-395950"/>
            <a:chExt cx="10915245" cy="6329856"/>
          </a:xfrm>
        </p:grpSpPr>
        <p:pic>
          <p:nvPicPr>
            <p:cNvPr id="830" name="Google Shape;830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408640">
              <a:off x="-539286" y="750101"/>
              <a:ext cx="1589297" cy="1519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Google Shape;831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95934">
              <a:off x="7944374" y="3982550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2" name="Google Shape;832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972265">
              <a:off x="8127963" y="3739690"/>
              <a:ext cx="1534825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3" name="Google Shape;833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675340">
              <a:off x="-600966" y="-45503"/>
              <a:ext cx="1841931" cy="1760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4" name="Google Shape;834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6052584">
              <a:off x="8329812" y="1188112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5" name="Google Shape;835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15814" y="26401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6" name="Google Shape;836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64302" y="46619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7" name="Google Shape;837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79438" y="469662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8" name="Google Shape;838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36156" y="-183375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9" name="Google Shape;839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24738" y="144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0" name="Google Shape;840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2167981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1" name="Google Shape;841;p2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5038" y="3700938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2" name="Google Shape;842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83363" y="341334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3" name="Google Shape;843;p2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463379" y="4396327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4" name="Google Shape;844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31221" y="47560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5" name="Google Shape;845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776871" y="48390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6" name="Google Shape;846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69900" y="101988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7" name="Google Shape;847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42400" y="4839075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971090" y="-242193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717484" y="-9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2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676515" y="4898148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1" name="Google Shape;851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532475" y="42133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2" name="Google Shape;852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29852" y="46619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3" name="Google Shape;853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822721" y="30729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4" name="Google Shape;854;p2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30579" y="158202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4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875700" y="1006700"/>
            <a:ext cx="7392600" cy="3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>
            <a:off x="-894825" y="-395950"/>
            <a:ext cx="10915245" cy="6329856"/>
            <a:chOff x="-894825" y="-395950"/>
            <a:chExt cx="10915245" cy="6329856"/>
          </a:xfrm>
        </p:grpSpPr>
        <p:pic>
          <p:nvPicPr>
            <p:cNvPr id="82" name="Google Shape;8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408640">
              <a:off x="-539286" y="750101"/>
              <a:ext cx="1589297" cy="1519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95934">
              <a:off x="7944374" y="3982550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972265">
              <a:off x="8127963" y="3739690"/>
              <a:ext cx="1534825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675340">
              <a:off x="-600966" y="-45503"/>
              <a:ext cx="1841931" cy="1760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6052584">
              <a:off x="8329812" y="1188112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15814" y="26401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64302" y="46619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79438" y="469662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36156" y="-183375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24738" y="144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2167981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5038" y="3700938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83363" y="341334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463379" y="4396327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31221" y="47560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776871" y="48390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69900" y="101988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42400" y="4839075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971090" y="-242193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717484" y="-9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676515" y="4898148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532475" y="42133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29852" y="46619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822721" y="30729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30579" y="158202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4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subTitle" idx="1"/>
          </p:nvPr>
        </p:nvSpPr>
        <p:spPr>
          <a:xfrm>
            <a:off x="5032688" y="3219499"/>
            <a:ext cx="2190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2"/>
          </p:nvPr>
        </p:nvSpPr>
        <p:spPr>
          <a:xfrm>
            <a:off x="5032688" y="2746300"/>
            <a:ext cx="21900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3"/>
          </p:nvPr>
        </p:nvSpPr>
        <p:spPr>
          <a:xfrm>
            <a:off x="1921313" y="3219499"/>
            <a:ext cx="2190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4"/>
          </p:nvPr>
        </p:nvSpPr>
        <p:spPr>
          <a:xfrm>
            <a:off x="1921313" y="2746300"/>
            <a:ext cx="21900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rot="10800000" flipH="1">
            <a:off x="-1105025" y="-700750"/>
            <a:ext cx="11277845" cy="6451756"/>
            <a:chOff x="-1257425" y="-517850"/>
            <a:chExt cx="11277845" cy="6451756"/>
          </a:xfrm>
        </p:grpSpPr>
        <p:pic>
          <p:nvPicPr>
            <p:cNvPr id="114" name="Google Shape;114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408640">
              <a:off x="-539286" y="750101"/>
              <a:ext cx="1589297" cy="1519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95934">
              <a:off x="7944374" y="3982550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972265">
              <a:off x="8127963" y="3739690"/>
              <a:ext cx="1534825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675340">
              <a:off x="-963566" y="-167403"/>
              <a:ext cx="1841931" cy="1760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6052584">
              <a:off x="8329812" y="1188112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15814" y="26401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64302" y="46619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79438" y="469662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36156" y="-183375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24738" y="144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2167981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5038" y="3700938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83363" y="341334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463379" y="4396327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31221" y="47560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776871" y="48390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69900" y="101988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42400" y="4839075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971090" y="-242193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717484" y="-9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676515" y="4898148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532475" y="42133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29852" y="46619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822721" y="30729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30579" y="158202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41" name="Google Shape;141;p6"/>
          <p:cNvGrpSpPr/>
          <p:nvPr/>
        </p:nvGrpSpPr>
        <p:grpSpPr>
          <a:xfrm>
            <a:off x="-877197" y="-643186"/>
            <a:ext cx="10841346" cy="6500892"/>
            <a:chOff x="-877197" y="-643186"/>
            <a:chExt cx="10841346" cy="6500892"/>
          </a:xfrm>
        </p:grpSpPr>
        <p:pic>
          <p:nvPicPr>
            <p:cNvPr id="142" name="Google Shape;142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170091" flipH="1">
              <a:off x="396911" y="3988830"/>
              <a:ext cx="1589298" cy="1519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927182" flipH="1">
              <a:off x="-652387" y="3352081"/>
              <a:ext cx="1534827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952148" y="3497245"/>
              <a:ext cx="2012001" cy="1923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6561487" y="4381681"/>
              <a:ext cx="1534826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8377925" y="2134655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1044455" y="3644532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2347036" y="477455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 flipH="1">
              <a:off x="597149" y="4363705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1865686" y="-394005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800000" flipH="1">
              <a:off x="-48964" y="1377791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10800000" flipH="1">
              <a:off x="8627299" y="118401"/>
              <a:ext cx="317351" cy="30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10800000" flipH="1">
              <a:off x="8310025" y="3709822"/>
              <a:ext cx="145300" cy="138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800000" flipH="1">
              <a:off x="8837336" y="1681779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800000" flipH="1">
              <a:off x="5769569" y="4893447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137748" y="3425610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800000" flipH="1">
              <a:off x="2801188" y="4867795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800000" flipH="1">
              <a:off x="7078382" y="-643186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-710177" y="-426639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6081598" y="4685782"/>
              <a:ext cx="1225901" cy="1171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 flipH="1">
              <a:off x="4971117" y="4824569"/>
              <a:ext cx="843325" cy="8061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4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2382450" y="1511250"/>
            <a:ext cx="4379100" cy="21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65" name="Google Shape;165;p7"/>
          <p:cNvGrpSpPr/>
          <p:nvPr/>
        </p:nvGrpSpPr>
        <p:grpSpPr>
          <a:xfrm rot="10800000" flipH="1">
            <a:off x="-795525" y="-481384"/>
            <a:ext cx="10806338" cy="6606864"/>
            <a:chOff x="-871725" y="-855566"/>
            <a:chExt cx="10806338" cy="6606864"/>
          </a:xfrm>
        </p:grpSpPr>
        <p:pic>
          <p:nvPicPr>
            <p:cNvPr id="166" name="Google Shape;16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80447">
              <a:off x="509038" y="-440413"/>
              <a:ext cx="2012002" cy="1923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210441">
              <a:off x="7787876" y="3970428"/>
              <a:ext cx="1534828" cy="1467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6657288">
              <a:off x="8207652" y="1660167"/>
              <a:ext cx="1534826" cy="146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465874">
              <a:off x="-599938" y="626949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555627" y="26032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51850" y="1219786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9438" y="464035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8719" y="1146237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77895" y="1068345"/>
              <a:ext cx="145300" cy="138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5088" y="1174606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938338" y="5054025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75580" y="3778427"/>
              <a:ext cx="359250" cy="3434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024351" y="4044891"/>
              <a:ext cx="199249" cy="19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653739" y="365968"/>
              <a:ext cx="642672" cy="6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051327" y="3517901"/>
              <a:ext cx="145300" cy="138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602088" y="516509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369046" y="3311285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11777" y="36827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455355" y="-120329"/>
              <a:ext cx="824100" cy="787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670166" y="4243003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532475" y="42133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81200" y="-346025"/>
              <a:ext cx="1225901" cy="1171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33175" y="101888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9003256">
              <a:off x="6480663" y="-238375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3958302">
              <a:off x="-477835" y="1926116"/>
              <a:ext cx="1534826" cy="1467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9074" y="3400402"/>
              <a:ext cx="642650" cy="614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39377" y="365975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>
            <a:spLocks noGrp="1"/>
          </p:cNvSpPr>
          <p:nvPr>
            <p:ph type="title"/>
          </p:nvPr>
        </p:nvSpPr>
        <p:spPr>
          <a:xfrm>
            <a:off x="1898250" y="1295400"/>
            <a:ext cx="5347500" cy="24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5" name="Google Shape;195;p8"/>
          <p:cNvGrpSpPr/>
          <p:nvPr/>
        </p:nvGrpSpPr>
        <p:grpSpPr>
          <a:xfrm rot="10800000" flipH="1">
            <a:off x="-580383" y="-770050"/>
            <a:ext cx="10561120" cy="6544014"/>
            <a:chOff x="-604758" y="-610107"/>
            <a:chExt cx="10561120" cy="6544014"/>
          </a:xfrm>
        </p:grpSpPr>
        <p:pic>
          <p:nvPicPr>
            <p:cNvPr id="196" name="Google Shape;19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629909">
              <a:off x="676288" y="-331099"/>
              <a:ext cx="1589298" cy="1519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95934">
              <a:off x="7944374" y="3982550"/>
              <a:ext cx="1763600" cy="1685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872818">
              <a:off x="-379948" y="1135591"/>
              <a:ext cx="1534827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" y="-9"/>
              <a:ext cx="1534826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76450" y="3042400"/>
              <a:ext cx="2012001" cy="1923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95101" y="4289216"/>
              <a:ext cx="1534826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6052584">
              <a:off x="-371513" y="1812087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555627" y="26032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36577" y="415645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779438" y="464035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21856" y="1072450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24738" y="144700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1225" y="739681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99413" y="3883925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83363" y="3413344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453801" y="3784116"/>
              <a:ext cx="199249" cy="19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522654" y="4260527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220577" y="2579213"/>
              <a:ext cx="145300" cy="138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227388" y="4827669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595096" y="396962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796371" y="3126073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86650" y="2199988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227402" y="3819500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53050" y="1236750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92000" y="3079300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92665" y="-159293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814959" y="4755866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843577" y="1700823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532475" y="4213345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010675" y="195050"/>
              <a:ext cx="1225901" cy="11719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6" name="Google Shape;226;p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800000" flipH="1">
            <a:off x="1528550" y="-378749"/>
            <a:ext cx="667249" cy="63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4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 txBox="1">
            <a:spLocks noGrp="1"/>
          </p:cNvSpPr>
          <p:nvPr>
            <p:ph type="title"/>
          </p:nvPr>
        </p:nvSpPr>
        <p:spPr>
          <a:xfrm>
            <a:off x="773238" y="1561125"/>
            <a:ext cx="37809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9" name="Google Shape;229;p9"/>
          <p:cNvSpPr txBox="1">
            <a:spLocks noGrp="1"/>
          </p:cNvSpPr>
          <p:nvPr>
            <p:ph type="subTitle" idx="1"/>
          </p:nvPr>
        </p:nvSpPr>
        <p:spPr>
          <a:xfrm>
            <a:off x="773250" y="2467450"/>
            <a:ext cx="3675900" cy="14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30" name="Google Shape;230;p9"/>
          <p:cNvGrpSpPr/>
          <p:nvPr/>
        </p:nvGrpSpPr>
        <p:grpSpPr>
          <a:xfrm>
            <a:off x="-498989" y="-481011"/>
            <a:ext cx="10574077" cy="6463753"/>
            <a:chOff x="-498989" y="-481011"/>
            <a:chExt cx="10574077" cy="6463753"/>
          </a:xfrm>
        </p:grpSpPr>
        <p:pic>
          <p:nvPicPr>
            <p:cNvPr id="231" name="Google Shape;231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6383512">
              <a:off x="7083450" y="3784535"/>
              <a:ext cx="2012001" cy="1923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589559">
              <a:off x="-212366" y="-153652"/>
              <a:ext cx="1534828" cy="1467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334126">
              <a:off x="8214003" y="2544111"/>
              <a:ext cx="1589299" cy="15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>
              <a:off x="47863" y="2080284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>
              <a:off x="251788" y="3559485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>
              <a:off x="2528851" y="451071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>
              <a:off x="8501196" y="3581673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>
              <a:off x="8039694" y="3915438"/>
              <a:ext cx="145300" cy="138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>
              <a:off x="9033927" y="4054359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7223652" y="-305689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>
              <a:off x="8528059" y="1000804"/>
              <a:ext cx="359250" cy="3434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800000">
              <a:off x="-87987" y="684420"/>
              <a:ext cx="199249" cy="19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10800000">
              <a:off x="1470718" y="16783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10800000">
              <a:off x="141612" y="1696838"/>
              <a:ext cx="145300" cy="138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>
              <a:off x="2407289" y="-68680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>
              <a:off x="1325418" y="591750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>
              <a:off x="5548000" y="4813423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>
              <a:off x="8140985" y="-481011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>
              <a:off x="6303838" y="4716783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-420135" y="4089424"/>
              <a:ext cx="1589299" cy="1519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>
              <a:off x="-263597" y="2853626"/>
              <a:ext cx="550499" cy="526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1549422" y="4716767"/>
              <a:ext cx="1018676" cy="97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10800000">
              <a:off x="6680637" y="4459813"/>
              <a:ext cx="145300" cy="138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10800000">
              <a:off x="8812793" y="1975494"/>
              <a:ext cx="237549" cy="227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4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609050" y="344575"/>
            <a:ext cx="3543600" cy="13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57" name="Google Shape;257;p10"/>
          <p:cNvGrpSpPr/>
          <p:nvPr/>
        </p:nvGrpSpPr>
        <p:grpSpPr>
          <a:xfrm>
            <a:off x="-618072" y="-566986"/>
            <a:ext cx="10791046" cy="6585300"/>
            <a:chOff x="-618072" y="-566986"/>
            <a:chExt cx="10791046" cy="6585300"/>
          </a:xfrm>
        </p:grpSpPr>
        <p:pic>
          <p:nvPicPr>
            <p:cNvPr id="258" name="Google Shape;25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9170091">
              <a:off x="7232644" y="4219980"/>
              <a:ext cx="1589298" cy="1519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927182">
              <a:off x="8413338" y="2373681"/>
              <a:ext cx="1534827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9576120">
              <a:off x="7816775" y="3786030"/>
              <a:ext cx="1534827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1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-618072" y="3605232"/>
              <a:ext cx="2012001" cy="1923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>
              <a:off x="1077589" y="4305481"/>
              <a:ext cx="1534826" cy="14672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>
              <a:off x="336578" y="2210855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>
              <a:off x="7892453" y="2978393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>
              <a:off x="7488949" y="3605232"/>
              <a:ext cx="412974" cy="3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>
              <a:off x="6557178" y="4850755"/>
              <a:ext cx="269688" cy="257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1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>
              <a:off x="9081130" y="4323105"/>
              <a:ext cx="199249" cy="190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1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10800000">
              <a:off x="6772217" y="-317805"/>
              <a:ext cx="535999" cy="51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1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10800000">
              <a:off x="8981230" y="1453991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1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10800000">
              <a:off x="2697579" y="4291441"/>
              <a:ext cx="199249" cy="1904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1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10800000">
              <a:off x="229253" y="194601"/>
              <a:ext cx="317351" cy="30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1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10800000">
              <a:off x="718578" y="3786022"/>
              <a:ext cx="145300" cy="138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1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10800000">
              <a:off x="94930" y="1757979"/>
              <a:ext cx="241637" cy="2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1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10800000">
              <a:off x="3259034" y="4969647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10800000">
              <a:off x="401309" y="2523547"/>
              <a:ext cx="145300" cy="1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>
              <a:off x="1507153" y="2432892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>
              <a:off x="3207628" y="4347355"/>
              <a:ext cx="459400" cy="439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>
              <a:off x="5643741" y="4439892"/>
              <a:ext cx="359250" cy="343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>
              <a:off x="8576755" y="3501810"/>
              <a:ext cx="459400" cy="439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10800000">
              <a:off x="5836715" y="4943995"/>
              <a:ext cx="535999" cy="512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1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10800000">
              <a:off x="1131020" y="-566986"/>
              <a:ext cx="964500" cy="922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1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10800000">
              <a:off x="-278841" y="2800360"/>
              <a:ext cx="786868" cy="75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>
              <a:off x="8429700" y="-350439"/>
              <a:ext cx="1454379" cy="1390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>
              <a:off x="1866403" y="4761982"/>
              <a:ext cx="1225901" cy="1171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0800000">
              <a:off x="795973" y="4244594"/>
              <a:ext cx="843325" cy="8061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●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○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■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●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○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■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●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○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"/>
              <a:buChar char="■"/>
              <a:defRPr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qP33OiqRgQo6JYPphJ4RLZpywx0_IsJ/vie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30"/>
          <p:cNvSpPr txBox="1">
            <a:spLocks noGrp="1"/>
          </p:cNvSpPr>
          <p:nvPr>
            <p:ph type="subTitle" idx="1"/>
          </p:nvPr>
        </p:nvSpPr>
        <p:spPr>
          <a:xfrm rot="232">
            <a:off x="2352150" y="3591850"/>
            <a:ext cx="4439700" cy="5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NRPE 498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JULIAN HERRERA</a:t>
            </a:r>
            <a:endParaRPr/>
          </a:p>
        </p:txBody>
      </p:sp>
      <p:sp>
        <p:nvSpPr>
          <p:cNvPr id="860" name="Google Shape;860;p30"/>
          <p:cNvSpPr txBox="1">
            <a:spLocks noGrp="1"/>
          </p:cNvSpPr>
          <p:nvPr>
            <p:ph type="ctrTitle"/>
          </p:nvPr>
        </p:nvSpPr>
        <p:spPr>
          <a:xfrm rot="-808">
            <a:off x="1379700" y="930905"/>
            <a:ext cx="6384600" cy="25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PEROXIDE</a:t>
            </a:r>
            <a:r>
              <a:rPr lang="en">
                <a:solidFill>
                  <a:schemeClr val="dk2"/>
                </a:solidFill>
              </a:rPr>
              <a:t> AS AN ENERGY STORAGE MEDIUM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39"/>
          <p:cNvSpPr txBox="1">
            <a:spLocks noGrp="1"/>
          </p:cNvSpPr>
          <p:nvPr>
            <p:ph type="title"/>
          </p:nvPr>
        </p:nvSpPr>
        <p:spPr>
          <a:xfrm>
            <a:off x="1772406" y="279925"/>
            <a:ext cx="55992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AEROSPIKE ENGINE</a:t>
            </a:r>
            <a:endParaRPr/>
          </a:p>
        </p:txBody>
      </p:sp>
      <p:pic>
        <p:nvPicPr>
          <p:cNvPr id="959" name="Google Shape;959;p3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2488" y="1198025"/>
            <a:ext cx="5159024" cy="386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40"/>
          <p:cNvGrpSpPr/>
          <p:nvPr/>
        </p:nvGrpSpPr>
        <p:grpSpPr>
          <a:xfrm>
            <a:off x="3783475" y="825466"/>
            <a:ext cx="1577040" cy="1570578"/>
            <a:chOff x="1088215" y="1350700"/>
            <a:chExt cx="883595" cy="880024"/>
          </a:xfrm>
        </p:grpSpPr>
        <p:pic>
          <p:nvPicPr>
            <p:cNvPr id="965" name="Google Shape;965;p40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6" name="Google Shape;966;p40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7" name="Google Shape;967;p40"/>
          <p:cNvSpPr txBox="1">
            <a:spLocks noGrp="1"/>
          </p:cNvSpPr>
          <p:nvPr>
            <p:ph type="title"/>
          </p:nvPr>
        </p:nvSpPr>
        <p:spPr>
          <a:xfrm flipH="1">
            <a:off x="3631100" y="914400"/>
            <a:ext cx="18786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68" name="Google Shape;968;p40"/>
          <p:cNvSpPr txBox="1">
            <a:spLocks noGrp="1"/>
          </p:cNvSpPr>
          <p:nvPr>
            <p:ph type="title" idx="2"/>
          </p:nvPr>
        </p:nvSpPr>
        <p:spPr>
          <a:xfrm>
            <a:off x="2648850" y="2211050"/>
            <a:ext cx="3846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FUEL CELLS</a:t>
            </a:r>
            <a:endParaRPr/>
          </a:p>
        </p:txBody>
      </p:sp>
      <p:sp>
        <p:nvSpPr>
          <p:cNvPr id="969" name="Google Shape;969;p40"/>
          <p:cNvSpPr txBox="1">
            <a:spLocks noGrp="1"/>
          </p:cNvSpPr>
          <p:nvPr>
            <p:ph type="subTitle" idx="1"/>
          </p:nvPr>
        </p:nvSpPr>
        <p:spPr>
          <a:xfrm>
            <a:off x="3099450" y="3261975"/>
            <a:ext cx="29451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Promising Energy Delivery Technique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41"/>
          <p:cNvSpPr txBox="1">
            <a:spLocks noGrp="1"/>
          </p:cNvSpPr>
          <p:nvPr>
            <p:ph type="title"/>
          </p:nvPr>
        </p:nvSpPr>
        <p:spPr>
          <a:xfrm>
            <a:off x="773238" y="491200"/>
            <a:ext cx="37809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FUEL CELLS</a:t>
            </a:r>
            <a:endParaRPr/>
          </a:p>
        </p:txBody>
      </p:sp>
      <p:sp>
        <p:nvSpPr>
          <p:cNvPr id="975" name="Google Shape;975;p41"/>
          <p:cNvSpPr txBox="1">
            <a:spLocks noGrp="1"/>
          </p:cNvSpPr>
          <p:nvPr>
            <p:ph type="subTitle" idx="1"/>
          </p:nvPr>
        </p:nvSpPr>
        <p:spPr>
          <a:xfrm>
            <a:off x="544650" y="1305400"/>
            <a:ext cx="4788000" cy="32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Hydrogen Fuel Cells are a promising technology used in mobile, stationary, and portable power applications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Hydrogen has 3 times the specific energy of natural gas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Only emission is steam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Joins ethanol, biodiesel, and biofuel as a petroleum alternative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Hydrogen is not a fuel– it is a form of energy storage or energy transportation, and must be produced  and transported before use</a:t>
            </a:r>
            <a:endParaRPr/>
          </a:p>
        </p:txBody>
      </p:sp>
      <p:pic>
        <p:nvPicPr>
          <p:cNvPr id="976" name="Google Shape;97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000" y="391925"/>
            <a:ext cx="3428076" cy="4359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42"/>
          <p:cNvSpPr/>
          <p:nvPr/>
        </p:nvSpPr>
        <p:spPr>
          <a:xfrm>
            <a:off x="-624850" y="618475"/>
            <a:ext cx="4910400" cy="792600"/>
          </a:xfrm>
          <a:prstGeom prst="parallelogram">
            <a:avLst>
              <a:gd name="adj" fmla="val 25000"/>
            </a:avLst>
          </a:pr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2"/>
          <p:cNvSpPr txBox="1">
            <a:spLocks noGrp="1"/>
          </p:cNvSpPr>
          <p:nvPr>
            <p:ph type="title"/>
          </p:nvPr>
        </p:nvSpPr>
        <p:spPr>
          <a:xfrm>
            <a:off x="609050" y="344575"/>
            <a:ext cx="3543600" cy="13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</a:t>
            </a:r>
            <a:r>
              <a:rPr lang="en">
                <a:solidFill>
                  <a:schemeClr val="dk2"/>
                </a:solidFill>
              </a:rPr>
              <a:t> ECONOMY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43"/>
          <p:cNvSpPr/>
          <p:nvPr/>
        </p:nvSpPr>
        <p:spPr>
          <a:xfrm>
            <a:off x="0" y="3911550"/>
            <a:ext cx="2830200" cy="2129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43"/>
          <p:cNvSpPr/>
          <p:nvPr/>
        </p:nvSpPr>
        <p:spPr>
          <a:xfrm>
            <a:off x="5359100" y="-532950"/>
            <a:ext cx="2830200" cy="2129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43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TRADITIONAL HYDROGEN </a:t>
            </a:r>
            <a:r>
              <a:rPr lang="en" sz="3500">
                <a:solidFill>
                  <a:schemeClr val="dk2"/>
                </a:solidFill>
              </a:rPr>
              <a:t>STORAGE</a:t>
            </a:r>
            <a:endParaRPr sz="3500">
              <a:solidFill>
                <a:schemeClr val="dk2"/>
              </a:solidFill>
            </a:endParaRPr>
          </a:p>
        </p:txBody>
      </p:sp>
      <p:grpSp>
        <p:nvGrpSpPr>
          <p:cNvPr id="990" name="Google Shape;990;p43"/>
          <p:cNvGrpSpPr/>
          <p:nvPr/>
        </p:nvGrpSpPr>
        <p:grpSpPr>
          <a:xfrm>
            <a:off x="1600320" y="1463389"/>
            <a:ext cx="1039461" cy="1035260"/>
            <a:chOff x="1088215" y="1350700"/>
            <a:chExt cx="883595" cy="880024"/>
          </a:xfrm>
        </p:grpSpPr>
        <p:pic>
          <p:nvPicPr>
            <p:cNvPr id="991" name="Google Shape;991;p43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2" name="Google Shape;992;p43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3" name="Google Shape;993;p43"/>
          <p:cNvGrpSpPr/>
          <p:nvPr/>
        </p:nvGrpSpPr>
        <p:grpSpPr>
          <a:xfrm>
            <a:off x="4052270" y="1463389"/>
            <a:ext cx="1039461" cy="1035260"/>
            <a:chOff x="1088215" y="1350700"/>
            <a:chExt cx="883595" cy="880024"/>
          </a:xfrm>
        </p:grpSpPr>
        <p:pic>
          <p:nvPicPr>
            <p:cNvPr id="994" name="Google Shape;994;p43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5" name="Google Shape;995;p43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6" name="Google Shape;996;p43"/>
          <p:cNvPicPr preferRelativeResize="0"/>
          <p:nvPr/>
        </p:nvPicPr>
        <p:blipFill rotWithShape="1">
          <a:blip r:embed="rId3">
            <a:alphaModFix/>
          </a:blip>
          <a:srcRect l="7396" t="4458" r="5076" b="4358"/>
          <a:stretch/>
        </p:blipFill>
        <p:spPr>
          <a:xfrm flipH="1">
            <a:off x="6504219" y="1463389"/>
            <a:ext cx="1039462" cy="1035261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43"/>
          <p:cNvSpPr txBox="1">
            <a:spLocks noGrp="1"/>
          </p:cNvSpPr>
          <p:nvPr>
            <p:ph type="subTitle" idx="4294967295"/>
          </p:nvPr>
        </p:nvSpPr>
        <p:spPr>
          <a:xfrm>
            <a:off x="954700" y="3050913"/>
            <a:ext cx="2330700" cy="7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Cryogenic liquefaction of hydrogen at -252.87°C</a:t>
            </a:r>
            <a:endParaRPr b="1"/>
          </a:p>
        </p:txBody>
      </p:sp>
      <p:sp>
        <p:nvSpPr>
          <p:cNvPr id="998" name="Google Shape;998;p43"/>
          <p:cNvSpPr txBox="1">
            <a:spLocks noGrp="1"/>
          </p:cNvSpPr>
          <p:nvPr>
            <p:ph type="subTitle" idx="4294967295"/>
          </p:nvPr>
        </p:nvSpPr>
        <p:spPr>
          <a:xfrm>
            <a:off x="954700" y="25217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LIQUEFACTION</a:t>
            </a:r>
            <a:endParaRPr sz="25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99" name="Google Shape;999;p43"/>
          <p:cNvSpPr txBox="1">
            <a:spLocks noGrp="1"/>
          </p:cNvSpPr>
          <p:nvPr>
            <p:ph type="subTitle" idx="4294967295"/>
          </p:nvPr>
        </p:nvSpPr>
        <p:spPr>
          <a:xfrm>
            <a:off x="5858600" y="308348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Storage through solid media such as metal hydrides</a:t>
            </a:r>
            <a:endParaRPr/>
          </a:p>
        </p:txBody>
      </p:sp>
      <p:sp>
        <p:nvSpPr>
          <p:cNvPr id="1000" name="Google Shape;1000;p43"/>
          <p:cNvSpPr txBox="1">
            <a:spLocks noGrp="1"/>
          </p:cNvSpPr>
          <p:nvPr>
            <p:ph type="subTitle" idx="4294967295"/>
          </p:nvPr>
        </p:nvSpPr>
        <p:spPr>
          <a:xfrm>
            <a:off x="5858600" y="25217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SOLID STATE</a:t>
            </a:r>
            <a:endParaRPr sz="25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001" name="Google Shape;1001;p43"/>
          <p:cNvSpPr txBox="1">
            <a:spLocks noGrp="1"/>
          </p:cNvSpPr>
          <p:nvPr>
            <p:ph type="subTitle" idx="4294967295"/>
          </p:nvPr>
        </p:nvSpPr>
        <p:spPr>
          <a:xfrm>
            <a:off x="3406650" y="25217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COMPRESSION</a:t>
            </a:r>
            <a:endParaRPr sz="25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002" name="Google Shape;1002;p43"/>
          <p:cNvSpPr txBox="1">
            <a:spLocks noGrp="1"/>
          </p:cNvSpPr>
          <p:nvPr>
            <p:ph type="subTitle" idx="4294967295"/>
          </p:nvPr>
        </p:nvSpPr>
        <p:spPr>
          <a:xfrm>
            <a:off x="3406650" y="3083475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High pressure compression hydrogen tanks (3000-15000 psi)</a:t>
            </a:r>
            <a:endParaRPr/>
          </a:p>
        </p:txBody>
      </p:sp>
      <p:sp>
        <p:nvSpPr>
          <p:cNvPr id="1003" name="Google Shape;1003;p43"/>
          <p:cNvSpPr/>
          <p:nvPr/>
        </p:nvSpPr>
        <p:spPr>
          <a:xfrm>
            <a:off x="7984950" y="2521775"/>
            <a:ext cx="1375800" cy="103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4" name="Google Shape;100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9472" y="1691213"/>
            <a:ext cx="621149" cy="6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1425" y="1670438"/>
            <a:ext cx="621149" cy="6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3379" y="1658617"/>
            <a:ext cx="621149" cy="62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1" name="Google Shape;1011;p44"/>
          <p:cNvGrpSpPr/>
          <p:nvPr/>
        </p:nvGrpSpPr>
        <p:grpSpPr>
          <a:xfrm>
            <a:off x="1600320" y="1463389"/>
            <a:ext cx="1039461" cy="1035260"/>
            <a:chOff x="1088215" y="1350700"/>
            <a:chExt cx="883595" cy="880024"/>
          </a:xfrm>
        </p:grpSpPr>
        <p:pic>
          <p:nvPicPr>
            <p:cNvPr id="1012" name="Google Shape;1012;p44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3" name="Google Shape;1013;p44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4" name="Google Shape;1014;p44"/>
          <p:cNvGrpSpPr/>
          <p:nvPr/>
        </p:nvGrpSpPr>
        <p:grpSpPr>
          <a:xfrm>
            <a:off x="4052270" y="1463389"/>
            <a:ext cx="1039461" cy="1035260"/>
            <a:chOff x="1088215" y="1350700"/>
            <a:chExt cx="883595" cy="880024"/>
          </a:xfrm>
        </p:grpSpPr>
        <p:pic>
          <p:nvPicPr>
            <p:cNvPr id="1015" name="Google Shape;1015;p44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6" name="Google Shape;1016;p44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7" name="Google Shape;1017;p44"/>
          <p:cNvPicPr preferRelativeResize="0"/>
          <p:nvPr/>
        </p:nvPicPr>
        <p:blipFill rotWithShape="1">
          <a:blip r:embed="rId3">
            <a:alphaModFix/>
          </a:blip>
          <a:srcRect l="7396" t="4458" r="5076" b="4358"/>
          <a:stretch/>
        </p:blipFill>
        <p:spPr>
          <a:xfrm flipH="1">
            <a:off x="6504219" y="1463389"/>
            <a:ext cx="1039462" cy="1035261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44"/>
          <p:cNvSpPr txBox="1">
            <a:spLocks noGrp="1"/>
          </p:cNvSpPr>
          <p:nvPr>
            <p:ph type="subTitle" idx="4"/>
          </p:nvPr>
        </p:nvSpPr>
        <p:spPr>
          <a:xfrm>
            <a:off x="954700" y="298575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Transportation in tanks located on trucks or trains</a:t>
            </a:r>
            <a:endParaRPr b="1"/>
          </a:p>
        </p:txBody>
      </p:sp>
      <p:sp>
        <p:nvSpPr>
          <p:cNvPr id="1019" name="Google Shape;1019;p44"/>
          <p:cNvSpPr txBox="1">
            <a:spLocks noGrp="1"/>
          </p:cNvSpPr>
          <p:nvPr>
            <p:ph type="subTitle" idx="5"/>
          </p:nvPr>
        </p:nvSpPr>
        <p:spPr>
          <a:xfrm>
            <a:off x="954700" y="25217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DISCRETE</a:t>
            </a:r>
            <a:endParaRPr/>
          </a:p>
        </p:txBody>
      </p:sp>
      <p:sp>
        <p:nvSpPr>
          <p:cNvPr id="1020" name="Google Shape;1020;p44"/>
          <p:cNvSpPr txBox="1">
            <a:spLocks noGrp="1"/>
          </p:cNvSpPr>
          <p:nvPr>
            <p:ph type="subTitle" idx="2"/>
          </p:nvPr>
        </p:nvSpPr>
        <p:spPr>
          <a:xfrm>
            <a:off x="5858600" y="2985755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On-location production of Hydrogen through processes such as electrolysis</a:t>
            </a:r>
            <a:endParaRPr/>
          </a:p>
        </p:txBody>
      </p:sp>
      <p:sp>
        <p:nvSpPr>
          <p:cNvPr id="1021" name="Google Shape;1021;p44"/>
          <p:cNvSpPr txBox="1">
            <a:spLocks noGrp="1"/>
          </p:cNvSpPr>
          <p:nvPr>
            <p:ph type="subTitle" idx="3"/>
          </p:nvPr>
        </p:nvSpPr>
        <p:spPr>
          <a:xfrm>
            <a:off x="5858600" y="25217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ON-SITE</a:t>
            </a:r>
            <a:endParaRPr/>
          </a:p>
        </p:txBody>
      </p:sp>
      <p:sp>
        <p:nvSpPr>
          <p:cNvPr id="1022" name="Google Shape;1022;p44"/>
          <p:cNvSpPr txBox="1">
            <a:spLocks noGrp="1"/>
          </p:cNvSpPr>
          <p:nvPr>
            <p:ph type="subTitle" idx="6"/>
          </p:nvPr>
        </p:nvSpPr>
        <p:spPr>
          <a:xfrm>
            <a:off x="3406650" y="25217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CONTINUOUS</a:t>
            </a:r>
            <a:endParaRPr/>
          </a:p>
        </p:txBody>
      </p:sp>
      <p:sp>
        <p:nvSpPr>
          <p:cNvPr id="1023" name="Google Shape;1023;p44"/>
          <p:cNvSpPr txBox="1">
            <a:spLocks noGrp="1"/>
          </p:cNvSpPr>
          <p:nvPr>
            <p:ph type="subTitle" idx="1"/>
          </p:nvPr>
        </p:nvSpPr>
        <p:spPr>
          <a:xfrm>
            <a:off x="3406650" y="2985750"/>
            <a:ext cx="23307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Transportation through integrated pipeline infrastructure</a:t>
            </a:r>
            <a:endParaRPr/>
          </a:p>
        </p:txBody>
      </p:sp>
      <p:sp>
        <p:nvSpPr>
          <p:cNvPr id="1024" name="Google Shape;1024;p44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</a:t>
            </a:r>
            <a:r>
              <a:rPr lang="en">
                <a:solidFill>
                  <a:schemeClr val="dk2"/>
                </a:solidFill>
              </a:rPr>
              <a:t>DISTRIBUTION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1025" name="Google Shape;1025;p44"/>
          <p:cNvGrpSpPr/>
          <p:nvPr/>
        </p:nvGrpSpPr>
        <p:grpSpPr>
          <a:xfrm>
            <a:off x="6821724" y="1731507"/>
            <a:ext cx="404451" cy="499025"/>
            <a:chOff x="7551822" y="3804774"/>
            <a:chExt cx="293335" cy="361927"/>
          </a:xfrm>
        </p:grpSpPr>
        <p:sp>
          <p:nvSpPr>
            <p:cNvPr id="1026" name="Google Shape;1026;p44"/>
            <p:cNvSpPr/>
            <p:nvPr/>
          </p:nvSpPr>
          <p:spPr>
            <a:xfrm>
              <a:off x="7647242" y="3804774"/>
              <a:ext cx="121070" cy="30916"/>
            </a:xfrm>
            <a:custGeom>
              <a:avLst/>
              <a:gdLst/>
              <a:ahLst/>
              <a:cxnLst/>
              <a:rect l="l" t="t" r="r" b="b"/>
              <a:pathLst>
                <a:path w="4621" h="1180" extrusionOk="0">
                  <a:moveTo>
                    <a:pt x="320" y="0"/>
                  </a:moveTo>
                  <a:cubicBezTo>
                    <a:pt x="145" y="0"/>
                    <a:pt x="0" y="150"/>
                    <a:pt x="0" y="336"/>
                  </a:cubicBezTo>
                  <a:lnTo>
                    <a:pt x="0" y="844"/>
                  </a:lnTo>
                  <a:cubicBezTo>
                    <a:pt x="0" y="1026"/>
                    <a:pt x="154" y="1180"/>
                    <a:pt x="336" y="1180"/>
                  </a:cubicBezTo>
                  <a:lnTo>
                    <a:pt x="4285" y="1180"/>
                  </a:lnTo>
                  <a:cubicBezTo>
                    <a:pt x="4467" y="1180"/>
                    <a:pt x="4621" y="1026"/>
                    <a:pt x="4621" y="844"/>
                  </a:cubicBezTo>
                  <a:lnTo>
                    <a:pt x="4621" y="336"/>
                  </a:lnTo>
                  <a:cubicBezTo>
                    <a:pt x="4621" y="150"/>
                    <a:pt x="4476" y="0"/>
                    <a:pt x="4301" y="0"/>
                  </a:cubicBezTo>
                  <a:cubicBezTo>
                    <a:pt x="4296" y="0"/>
                    <a:pt x="4291" y="0"/>
                    <a:pt x="4285" y="1"/>
                  </a:cubicBezTo>
                  <a:lnTo>
                    <a:pt x="336" y="1"/>
                  </a:lnTo>
                  <a:cubicBezTo>
                    <a:pt x="331" y="0"/>
                    <a:pt x="325" y="0"/>
                    <a:pt x="320" y="0"/>
                  </a:cubicBezTo>
                  <a:close/>
                </a:path>
              </a:pathLst>
            </a:custGeom>
            <a:solidFill>
              <a:srgbClr val="000000">
                <a:alpha val="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7734148" y="3804774"/>
              <a:ext cx="34165" cy="31178"/>
            </a:xfrm>
            <a:custGeom>
              <a:avLst/>
              <a:gdLst/>
              <a:ahLst/>
              <a:cxnLst/>
              <a:rect l="l" t="t" r="r" b="b"/>
              <a:pathLst>
                <a:path w="1304" h="1190" extrusionOk="0">
                  <a:moveTo>
                    <a:pt x="0" y="1"/>
                  </a:moveTo>
                  <a:cubicBezTo>
                    <a:pt x="192" y="1"/>
                    <a:pt x="345" y="154"/>
                    <a:pt x="345" y="346"/>
                  </a:cubicBezTo>
                  <a:lnTo>
                    <a:pt x="345" y="844"/>
                  </a:lnTo>
                  <a:cubicBezTo>
                    <a:pt x="345" y="1026"/>
                    <a:pt x="192" y="1189"/>
                    <a:pt x="0" y="1189"/>
                  </a:cubicBezTo>
                  <a:lnTo>
                    <a:pt x="959" y="1189"/>
                  </a:lnTo>
                  <a:cubicBezTo>
                    <a:pt x="1150" y="1189"/>
                    <a:pt x="1304" y="1026"/>
                    <a:pt x="1304" y="844"/>
                  </a:cubicBezTo>
                  <a:lnTo>
                    <a:pt x="1304" y="346"/>
                  </a:lnTo>
                  <a:cubicBezTo>
                    <a:pt x="1304" y="154"/>
                    <a:pt x="1150" y="1"/>
                    <a:pt x="959" y="1"/>
                  </a:cubicBezTo>
                  <a:close/>
                </a:path>
              </a:pathLst>
            </a:custGeom>
            <a:solidFill>
              <a:srgbClr val="000000">
                <a:alpha val="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7551822" y="3835664"/>
              <a:ext cx="285056" cy="331037"/>
            </a:xfrm>
            <a:custGeom>
              <a:avLst/>
              <a:gdLst/>
              <a:ahLst/>
              <a:cxnLst/>
              <a:rect l="l" t="t" r="r" b="b"/>
              <a:pathLst>
                <a:path w="10880" h="12635" extrusionOk="0">
                  <a:moveTo>
                    <a:pt x="4486" y="1"/>
                  </a:moveTo>
                  <a:lnTo>
                    <a:pt x="4486" y="3681"/>
                  </a:lnTo>
                  <a:cubicBezTo>
                    <a:pt x="4486" y="3902"/>
                    <a:pt x="4352" y="4103"/>
                    <a:pt x="4141" y="4180"/>
                  </a:cubicBezTo>
                  <a:cubicBezTo>
                    <a:pt x="882" y="5474"/>
                    <a:pt x="0" y="9672"/>
                    <a:pt x="2454" y="12174"/>
                  </a:cubicBezTo>
                  <a:cubicBezTo>
                    <a:pt x="2741" y="12462"/>
                    <a:pt x="3134" y="12634"/>
                    <a:pt x="3547" y="12634"/>
                  </a:cubicBezTo>
                  <a:lnTo>
                    <a:pt x="8349" y="12634"/>
                  </a:lnTo>
                  <a:cubicBezTo>
                    <a:pt x="8771" y="12634"/>
                    <a:pt x="9164" y="12462"/>
                    <a:pt x="9451" y="12164"/>
                  </a:cubicBezTo>
                  <a:cubicBezTo>
                    <a:pt x="10381" y="11225"/>
                    <a:pt x="10879" y="9950"/>
                    <a:pt x="10851" y="8627"/>
                  </a:cubicBezTo>
                  <a:cubicBezTo>
                    <a:pt x="10803" y="6662"/>
                    <a:pt x="9585" y="4908"/>
                    <a:pt x="7755" y="4189"/>
                  </a:cubicBezTo>
                  <a:cubicBezTo>
                    <a:pt x="7544" y="4103"/>
                    <a:pt x="7410" y="3902"/>
                    <a:pt x="7410" y="3681"/>
                  </a:cubicBezTo>
                  <a:lnTo>
                    <a:pt x="7410" y="1"/>
                  </a:lnTo>
                  <a:close/>
                </a:path>
              </a:pathLst>
            </a:custGeom>
            <a:solidFill>
              <a:srgbClr val="000000">
                <a:alpha val="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7669329" y="3835664"/>
              <a:ext cx="174833" cy="329020"/>
            </a:xfrm>
            <a:custGeom>
              <a:avLst/>
              <a:gdLst/>
              <a:ahLst/>
              <a:cxnLst/>
              <a:rect l="l" t="t" r="r" b="b"/>
              <a:pathLst>
                <a:path w="6673" h="12558" extrusionOk="0">
                  <a:moveTo>
                    <a:pt x="1" y="1"/>
                  </a:moveTo>
                  <a:lnTo>
                    <a:pt x="1" y="489"/>
                  </a:lnTo>
                  <a:lnTo>
                    <a:pt x="1506" y="489"/>
                  </a:lnTo>
                  <a:cubicBezTo>
                    <a:pt x="1889" y="489"/>
                    <a:pt x="2196" y="796"/>
                    <a:pt x="2196" y="1180"/>
                  </a:cubicBezTo>
                  <a:lnTo>
                    <a:pt x="2196" y="4180"/>
                  </a:lnTo>
                  <a:cubicBezTo>
                    <a:pt x="2196" y="4400"/>
                    <a:pt x="2340" y="4602"/>
                    <a:pt x="2541" y="4678"/>
                  </a:cubicBezTo>
                  <a:cubicBezTo>
                    <a:pt x="5743" y="5944"/>
                    <a:pt x="6672" y="10027"/>
                    <a:pt x="4343" y="12557"/>
                  </a:cubicBezTo>
                  <a:cubicBezTo>
                    <a:pt x="4573" y="12481"/>
                    <a:pt x="4794" y="12347"/>
                    <a:pt x="4966" y="12164"/>
                  </a:cubicBezTo>
                  <a:cubicBezTo>
                    <a:pt x="5896" y="11225"/>
                    <a:pt x="6394" y="9950"/>
                    <a:pt x="6366" y="8627"/>
                  </a:cubicBezTo>
                  <a:cubicBezTo>
                    <a:pt x="6318" y="6662"/>
                    <a:pt x="5100" y="4908"/>
                    <a:pt x="3270" y="4189"/>
                  </a:cubicBezTo>
                  <a:cubicBezTo>
                    <a:pt x="3059" y="4103"/>
                    <a:pt x="2925" y="3902"/>
                    <a:pt x="2925" y="3681"/>
                  </a:cubicBezTo>
                  <a:lnTo>
                    <a:pt x="2925" y="1"/>
                  </a:lnTo>
                  <a:close/>
                </a:path>
              </a:pathLst>
            </a:custGeom>
            <a:solidFill>
              <a:srgbClr val="000000">
                <a:alpha val="4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7571655" y="4014007"/>
              <a:ext cx="273502" cy="152694"/>
            </a:xfrm>
            <a:custGeom>
              <a:avLst/>
              <a:gdLst/>
              <a:ahLst/>
              <a:cxnLst/>
              <a:rect l="l" t="t" r="r" b="b"/>
              <a:pathLst>
                <a:path w="10439" h="5828" extrusionOk="0">
                  <a:moveTo>
                    <a:pt x="2888" y="0"/>
                  </a:moveTo>
                  <a:cubicBezTo>
                    <a:pt x="1488" y="0"/>
                    <a:pt x="470" y="622"/>
                    <a:pt x="470" y="622"/>
                  </a:cubicBezTo>
                  <a:cubicBezTo>
                    <a:pt x="0" y="2309"/>
                    <a:pt x="470" y="4111"/>
                    <a:pt x="1697" y="5367"/>
                  </a:cubicBezTo>
                  <a:cubicBezTo>
                    <a:pt x="1984" y="5655"/>
                    <a:pt x="2377" y="5827"/>
                    <a:pt x="2790" y="5827"/>
                  </a:cubicBezTo>
                  <a:lnTo>
                    <a:pt x="7592" y="5827"/>
                  </a:lnTo>
                  <a:cubicBezTo>
                    <a:pt x="8014" y="5827"/>
                    <a:pt x="8407" y="5655"/>
                    <a:pt x="8694" y="5357"/>
                  </a:cubicBezTo>
                  <a:cubicBezTo>
                    <a:pt x="9998" y="4025"/>
                    <a:pt x="10439" y="2070"/>
                    <a:pt x="9816" y="316"/>
                  </a:cubicBezTo>
                  <a:lnTo>
                    <a:pt x="9816" y="316"/>
                  </a:lnTo>
                  <a:cubicBezTo>
                    <a:pt x="9816" y="316"/>
                    <a:pt x="8716" y="1174"/>
                    <a:pt x="7209" y="1174"/>
                  </a:cubicBezTo>
                  <a:cubicBezTo>
                    <a:pt x="6591" y="1174"/>
                    <a:pt x="5904" y="1029"/>
                    <a:pt x="5196" y="622"/>
                  </a:cubicBezTo>
                  <a:cubicBezTo>
                    <a:pt x="4384" y="156"/>
                    <a:pt x="3588" y="0"/>
                    <a:pt x="28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7785369" y="4022260"/>
              <a:ext cx="52269" cy="142423"/>
            </a:xfrm>
            <a:custGeom>
              <a:avLst/>
              <a:gdLst/>
              <a:ahLst/>
              <a:cxnLst/>
              <a:rect l="l" t="t" r="r" b="b"/>
              <a:pathLst>
                <a:path w="1995" h="5436" extrusionOk="0">
                  <a:moveTo>
                    <a:pt x="1745" y="1"/>
                  </a:moveTo>
                  <a:cubicBezTo>
                    <a:pt x="1515" y="173"/>
                    <a:pt x="1266" y="317"/>
                    <a:pt x="997" y="432"/>
                  </a:cubicBezTo>
                  <a:cubicBezTo>
                    <a:pt x="1630" y="2157"/>
                    <a:pt x="1247" y="4093"/>
                    <a:pt x="0" y="5435"/>
                  </a:cubicBezTo>
                  <a:cubicBezTo>
                    <a:pt x="29" y="5426"/>
                    <a:pt x="58" y="5416"/>
                    <a:pt x="87" y="5407"/>
                  </a:cubicBezTo>
                  <a:cubicBezTo>
                    <a:pt x="173" y="5378"/>
                    <a:pt x="250" y="5330"/>
                    <a:pt x="326" y="5292"/>
                  </a:cubicBezTo>
                  <a:cubicBezTo>
                    <a:pt x="326" y="5292"/>
                    <a:pt x="374" y="5263"/>
                    <a:pt x="393" y="5244"/>
                  </a:cubicBezTo>
                  <a:lnTo>
                    <a:pt x="413" y="5234"/>
                  </a:lnTo>
                  <a:cubicBezTo>
                    <a:pt x="432" y="5225"/>
                    <a:pt x="441" y="5205"/>
                    <a:pt x="461" y="5196"/>
                  </a:cubicBezTo>
                  <a:lnTo>
                    <a:pt x="480" y="5177"/>
                  </a:lnTo>
                  <a:cubicBezTo>
                    <a:pt x="499" y="5167"/>
                    <a:pt x="508" y="5148"/>
                    <a:pt x="528" y="5138"/>
                  </a:cubicBezTo>
                  <a:cubicBezTo>
                    <a:pt x="537" y="5129"/>
                    <a:pt x="537" y="5129"/>
                    <a:pt x="547" y="5119"/>
                  </a:cubicBezTo>
                  <a:lnTo>
                    <a:pt x="614" y="5062"/>
                  </a:lnTo>
                  <a:cubicBezTo>
                    <a:pt x="1515" y="4103"/>
                    <a:pt x="1994" y="2819"/>
                    <a:pt x="1937" y="1505"/>
                  </a:cubicBezTo>
                  <a:lnTo>
                    <a:pt x="1937" y="1410"/>
                  </a:lnTo>
                  <a:lnTo>
                    <a:pt x="1937" y="1381"/>
                  </a:lnTo>
                  <a:cubicBezTo>
                    <a:pt x="1937" y="1352"/>
                    <a:pt x="1937" y="1333"/>
                    <a:pt x="1937" y="1314"/>
                  </a:cubicBezTo>
                  <a:lnTo>
                    <a:pt x="1937" y="1275"/>
                  </a:lnTo>
                  <a:lnTo>
                    <a:pt x="1937" y="1218"/>
                  </a:lnTo>
                  <a:cubicBezTo>
                    <a:pt x="1937" y="1199"/>
                    <a:pt x="1937" y="1189"/>
                    <a:pt x="1937" y="1180"/>
                  </a:cubicBezTo>
                  <a:lnTo>
                    <a:pt x="1937" y="1122"/>
                  </a:lnTo>
                  <a:cubicBezTo>
                    <a:pt x="1937" y="1103"/>
                    <a:pt x="1937" y="1093"/>
                    <a:pt x="1937" y="1084"/>
                  </a:cubicBezTo>
                  <a:lnTo>
                    <a:pt x="1937" y="1026"/>
                  </a:lnTo>
                  <a:cubicBezTo>
                    <a:pt x="1937" y="1017"/>
                    <a:pt x="1937" y="1007"/>
                    <a:pt x="1937" y="997"/>
                  </a:cubicBezTo>
                  <a:cubicBezTo>
                    <a:pt x="1937" y="969"/>
                    <a:pt x="1937" y="949"/>
                    <a:pt x="1927" y="930"/>
                  </a:cubicBezTo>
                  <a:cubicBezTo>
                    <a:pt x="1918" y="911"/>
                    <a:pt x="1927" y="911"/>
                    <a:pt x="1927" y="902"/>
                  </a:cubicBezTo>
                  <a:lnTo>
                    <a:pt x="1918" y="834"/>
                  </a:lnTo>
                  <a:lnTo>
                    <a:pt x="1918" y="806"/>
                  </a:lnTo>
                  <a:cubicBezTo>
                    <a:pt x="1918" y="787"/>
                    <a:pt x="1918" y="758"/>
                    <a:pt x="1908" y="739"/>
                  </a:cubicBezTo>
                  <a:lnTo>
                    <a:pt x="1908" y="710"/>
                  </a:lnTo>
                  <a:cubicBezTo>
                    <a:pt x="1908" y="700"/>
                    <a:pt x="1898" y="671"/>
                    <a:pt x="1898" y="643"/>
                  </a:cubicBezTo>
                  <a:cubicBezTo>
                    <a:pt x="1898" y="624"/>
                    <a:pt x="1898" y="624"/>
                    <a:pt x="1898" y="624"/>
                  </a:cubicBezTo>
                  <a:cubicBezTo>
                    <a:pt x="1898" y="614"/>
                    <a:pt x="1889" y="576"/>
                    <a:pt x="1879" y="556"/>
                  </a:cubicBezTo>
                  <a:cubicBezTo>
                    <a:pt x="1879" y="528"/>
                    <a:pt x="1879" y="537"/>
                    <a:pt x="1879" y="528"/>
                  </a:cubicBezTo>
                  <a:lnTo>
                    <a:pt x="1870" y="461"/>
                  </a:lnTo>
                  <a:lnTo>
                    <a:pt x="1870" y="441"/>
                  </a:lnTo>
                  <a:cubicBezTo>
                    <a:pt x="1860" y="422"/>
                    <a:pt x="1850" y="394"/>
                    <a:pt x="1850" y="365"/>
                  </a:cubicBezTo>
                  <a:cubicBezTo>
                    <a:pt x="1841" y="365"/>
                    <a:pt x="1841" y="355"/>
                    <a:pt x="1850" y="355"/>
                  </a:cubicBezTo>
                  <a:cubicBezTo>
                    <a:pt x="1850" y="326"/>
                    <a:pt x="1831" y="298"/>
                    <a:pt x="1822" y="278"/>
                  </a:cubicBezTo>
                  <a:cubicBezTo>
                    <a:pt x="1822" y="269"/>
                    <a:pt x="1822" y="269"/>
                    <a:pt x="1822" y="259"/>
                  </a:cubicBezTo>
                  <a:cubicBezTo>
                    <a:pt x="1822" y="240"/>
                    <a:pt x="1812" y="211"/>
                    <a:pt x="1802" y="183"/>
                  </a:cubicBezTo>
                  <a:cubicBezTo>
                    <a:pt x="1802" y="183"/>
                    <a:pt x="1802" y="173"/>
                    <a:pt x="1802" y="173"/>
                  </a:cubicBezTo>
                  <a:lnTo>
                    <a:pt x="1774" y="87"/>
                  </a:lnTo>
                  <a:cubicBezTo>
                    <a:pt x="1764" y="58"/>
                    <a:pt x="1755" y="29"/>
                    <a:pt x="1745" y="1"/>
                  </a:cubicBezTo>
                  <a:close/>
                </a:path>
              </a:pathLst>
            </a:custGeom>
            <a:solidFill>
              <a:srgbClr val="000000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7785107" y="4061927"/>
              <a:ext cx="19362" cy="16558"/>
            </a:xfrm>
            <a:custGeom>
              <a:avLst/>
              <a:gdLst/>
              <a:ahLst/>
              <a:cxnLst/>
              <a:rect l="l" t="t" r="r" b="b"/>
              <a:pathLst>
                <a:path w="739" h="632" extrusionOk="0">
                  <a:moveTo>
                    <a:pt x="423" y="1"/>
                  </a:moveTo>
                  <a:cubicBezTo>
                    <a:pt x="145" y="1"/>
                    <a:pt x="1" y="336"/>
                    <a:pt x="202" y="538"/>
                  </a:cubicBezTo>
                  <a:cubicBezTo>
                    <a:pt x="267" y="603"/>
                    <a:pt x="347" y="632"/>
                    <a:pt x="424" y="632"/>
                  </a:cubicBezTo>
                  <a:cubicBezTo>
                    <a:pt x="585" y="632"/>
                    <a:pt x="739" y="505"/>
                    <a:pt x="739" y="317"/>
                  </a:cubicBezTo>
                  <a:cubicBezTo>
                    <a:pt x="739" y="135"/>
                    <a:pt x="595" y="1"/>
                    <a:pt x="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7744680" y="4122711"/>
              <a:ext cx="17109" cy="14436"/>
            </a:xfrm>
            <a:custGeom>
              <a:avLst/>
              <a:gdLst/>
              <a:ahLst/>
              <a:cxnLst/>
              <a:rect l="l" t="t" r="r" b="b"/>
              <a:pathLst>
                <a:path w="653" h="551" extrusionOk="0">
                  <a:moveTo>
                    <a:pt x="374" y="1"/>
                  </a:moveTo>
                  <a:cubicBezTo>
                    <a:pt x="125" y="1"/>
                    <a:pt x="1" y="298"/>
                    <a:pt x="183" y="470"/>
                  </a:cubicBezTo>
                  <a:cubicBezTo>
                    <a:pt x="238" y="526"/>
                    <a:pt x="307" y="551"/>
                    <a:pt x="374" y="551"/>
                  </a:cubicBezTo>
                  <a:cubicBezTo>
                    <a:pt x="516" y="551"/>
                    <a:pt x="652" y="441"/>
                    <a:pt x="652" y="279"/>
                  </a:cubicBezTo>
                  <a:cubicBezTo>
                    <a:pt x="652" y="125"/>
                    <a:pt x="528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7631887" y="4051892"/>
              <a:ext cx="17109" cy="14436"/>
            </a:xfrm>
            <a:custGeom>
              <a:avLst/>
              <a:gdLst/>
              <a:ahLst/>
              <a:cxnLst/>
              <a:rect l="l" t="t" r="r" b="b"/>
              <a:pathLst>
                <a:path w="653" h="551" extrusionOk="0">
                  <a:moveTo>
                    <a:pt x="375" y="1"/>
                  </a:moveTo>
                  <a:cubicBezTo>
                    <a:pt x="125" y="1"/>
                    <a:pt x="1" y="298"/>
                    <a:pt x="173" y="470"/>
                  </a:cubicBezTo>
                  <a:cubicBezTo>
                    <a:pt x="232" y="526"/>
                    <a:pt x="303" y="551"/>
                    <a:pt x="371" y="551"/>
                  </a:cubicBezTo>
                  <a:cubicBezTo>
                    <a:pt x="516" y="551"/>
                    <a:pt x="653" y="441"/>
                    <a:pt x="653" y="279"/>
                  </a:cubicBezTo>
                  <a:cubicBezTo>
                    <a:pt x="653" y="125"/>
                    <a:pt x="528" y="1"/>
                    <a:pt x="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7655756" y="4122711"/>
              <a:ext cx="16847" cy="14436"/>
            </a:xfrm>
            <a:custGeom>
              <a:avLst/>
              <a:gdLst/>
              <a:ahLst/>
              <a:cxnLst/>
              <a:rect l="l" t="t" r="r" b="b"/>
              <a:pathLst>
                <a:path w="643" h="551" extrusionOk="0">
                  <a:moveTo>
                    <a:pt x="365" y="1"/>
                  </a:moveTo>
                  <a:cubicBezTo>
                    <a:pt x="115" y="1"/>
                    <a:pt x="0" y="298"/>
                    <a:pt x="173" y="470"/>
                  </a:cubicBezTo>
                  <a:cubicBezTo>
                    <a:pt x="229" y="526"/>
                    <a:pt x="297" y="551"/>
                    <a:pt x="364" y="551"/>
                  </a:cubicBezTo>
                  <a:cubicBezTo>
                    <a:pt x="506" y="551"/>
                    <a:pt x="643" y="441"/>
                    <a:pt x="643" y="279"/>
                  </a:cubicBezTo>
                  <a:cubicBezTo>
                    <a:pt x="643" y="125"/>
                    <a:pt x="518" y="1"/>
                    <a:pt x="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7697702" y="4066957"/>
              <a:ext cx="20095" cy="17423"/>
            </a:xfrm>
            <a:custGeom>
              <a:avLst/>
              <a:gdLst/>
              <a:ahLst/>
              <a:cxnLst/>
              <a:rect l="l" t="t" r="r" b="b"/>
              <a:pathLst>
                <a:path w="767" h="665" extrusionOk="0">
                  <a:moveTo>
                    <a:pt x="441" y="1"/>
                  </a:moveTo>
                  <a:cubicBezTo>
                    <a:pt x="144" y="1"/>
                    <a:pt x="0" y="355"/>
                    <a:pt x="201" y="566"/>
                  </a:cubicBezTo>
                  <a:cubicBezTo>
                    <a:pt x="269" y="634"/>
                    <a:pt x="352" y="664"/>
                    <a:pt x="433" y="664"/>
                  </a:cubicBezTo>
                  <a:cubicBezTo>
                    <a:pt x="604" y="664"/>
                    <a:pt x="767" y="531"/>
                    <a:pt x="767" y="336"/>
                  </a:cubicBezTo>
                  <a:cubicBezTo>
                    <a:pt x="767" y="154"/>
                    <a:pt x="623" y="1"/>
                    <a:pt x="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7" name="Google Shape;103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7663" y="1576813"/>
            <a:ext cx="784774" cy="78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2150" y="1609350"/>
            <a:ext cx="719700" cy="7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45"/>
          <p:cNvSpPr txBox="1">
            <a:spLocks noGrp="1"/>
          </p:cNvSpPr>
          <p:nvPr>
            <p:ph type="title"/>
          </p:nvPr>
        </p:nvSpPr>
        <p:spPr>
          <a:xfrm>
            <a:off x="773238" y="491200"/>
            <a:ext cx="37809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</a:t>
            </a:r>
            <a:endParaRPr/>
          </a:p>
        </p:txBody>
      </p:sp>
      <p:sp>
        <p:nvSpPr>
          <p:cNvPr id="1044" name="Google Shape;1044;p45"/>
          <p:cNvSpPr txBox="1">
            <a:spLocks noGrp="1"/>
          </p:cNvSpPr>
          <p:nvPr>
            <p:ph type="subTitle" idx="1"/>
          </p:nvPr>
        </p:nvSpPr>
        <p:spPr>
          <a:xfrm>
            <a:off x="544650" y="1305400"/>
            <a:ext cx="4009500" cy="32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fuel cell is constructed into two chambers, separated by a membrane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Hydrogen is fed from storage to fuel cell, where a catalyst (typ. Pt) oxidizes H</a:t>
            </a:r>
            <a:r>
              <a:rPr lang="en" baseline="-25000"/>
              <a:t>2</a:t>
            </a:r>
            <a:r>
              <a:rPr lang="en"/>
              <a:t> into H</a:t>
            </a:r>
            <a:r>
              <a:rPr lang="en" baseline="30000"/>
              <a:t>+</a:t>
            </a:r>
            <a:r>
              <a:rPr lang="en"/>
              <a:t> and e</a:t>
            </a:r>
            <a:r>
              <a:rPr lang="en" baseline="30000"/>
              <a:t>-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</a:t>
            </a:r>
            <a:r>
              <a:rPr lang="en" baseline="30000"/>
              <a:t>+</a:t>
            </a:r>
            <a:r>
              <a:rPr lang="en"/>
              <a:t> ions cross through polymer membrane to cathode, e</a:t>
            </a:r>
            <a:r>
              <a:rPr lang="en" baseline="30000"/>
              <a:t>-</a:t>
            </a:r>
            <a:r>
              <a:rPr lang="en"/>
              <a:t> are left behind, creating a potential difference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Potential difference causes electrons to follow an external path (anode to cathode), which can then be inverted to AC power</a:t>
            </a:r>
            <a:endParaRPr/>
          </a:p>
        </p:txBody>
      </p:sp>
      <p:pic>
        <p:nvPicPr>
          <p:cNvPr id="1045" name="Google Shape;1045;p45" descr="A robust fuel cell that runs on methane — gmobilit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0100" y="585900"/>
            <a:ext cx="3971700" cy="39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45"/>
          <p:cNvSpPr txBox="1"/>
          <p:nvPr/>
        </p:nvSpPr>
        <p:spPr>
          <a:xfrm>
            <a:off x="4554150" y="4557600"/>
            <a:ext cx="5618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exend Deca"/>
                <a:ea typeface="Lexend Deca"/>
                <a:cs typeface="Lexend Deca"/>
                <a:sym typeface="Lexend Deca"/>
              </a:rPr>
              <a:t>Image credit: https://gmobility.eu/fuel-cell-running-on-methane/</a:t>
            </a:r>
            <a:endParaRPr sz="900"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46"/>
          <p:cNvSpPr txBox="1">
            <a:spLocks noGrp="1"/>
          </p:cNvSpPr>
          <p:nvPr>
            <p:ph type="title"/>
          </p:nvPr>
        </p:nvSpPr>
        <p:spPr>
          <a:xfrm>
            <a:off x="1772406" y="279925"/>
            <a:ext cx="55992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FUEL CELL PROCESS</a:t>
            </a:r>
            <a:endParaRPr/>
          </a:p>
        </p:txBody>
      </p:sp>
      <p:pic>
        <p:nvPicPr>
          <p:cNvPr id="1052" name="Google Shape;105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5437" y="1094125"/>
            <a:ext cx="4133125" cy="371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47"/>
          <p:cNvSpPr txBox="1">
            <a:spLocks noGrp="1"/>
          </p:cNvSpPr>
          <p:nvPr>
            <p:ph type="title"/>
          </p:nvPr>
        </p:nvSpPr>
        <p:spPr>
          <a:xfrm>
            <a:off x="773250" y="491200"/>
            <a:ext cx="82074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CURRENT DISADVANTAGES</a:t>
            </a:r>
            <a:endParaRPr sz="4600"/>
          </a:p>
        </p:txBody>
      </p:sp>
      <p:sp>
        <p:nvSpPr>
          <p:cNvPr id="1058" name="Google Shape;1058;p47"/>
          <p:cNvSpPr txBox="1">
            <a:spLocks noGrp="1"/>
          </p:cNvSpPr>
          <p:nvPr>
            <p:ph type="subTitle" idx="1"/>
          </p:nvPr>
        </p:nvSpPr>
        <p:spPr>
          <a:xfrm>
            <a:off x="336825" y="1290800"/>
            <a:ext cx="3239700" cy="32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Electrolysis is an inherently inefficient process</a:t>
            </a:r>
            <a:endParaRPr/>
          </a:p>
          <a:p>
            <a:pPr marL="400050" lvl="1" indent="-27305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700"/>
              <a:buChar char="○"/>
            </a:pPr>
            <a:r>
              <a:rPr lang="en" sz="1400"/>
              <a:t>Full cycle only about 34% efficient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Resource problem: Platinum is expensive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Emerging technology, research still needs to be done</a:t>
            </a:r>
            <a:endParaRPr/>
          </a:p>
        </p:txBody>
      </p:sp>
      <p:pic>
        <p:nvPicPr>
          <p:cNvPr id="1059" name="Google Shape;105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8075" y="1305400"/>
            <a:ext cx="4782575" cy="364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48"/>
          <p:cNvSpPr txBox="1">
            <a:spLocks noGrp="1"/>
          </p:cNvSpPr>
          <p:nvPr>
            <p:ph type="title"/>
          </p:nvPr>
        </p:nvSpPr>
        <p:spPr>
          <a:xfrm>
            <a:off x="773250" y="491200"/>
            <a:ext cx="82074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VEHICLE DISADVANTAGES</a:t>
            </a:r>
            <a:endParaRPr sz="4600"/>
          </a:p>
        </p:txBody>
      </p:sp>
      <p:sp>
        <p:nvSpPr>
          <p:cNvPr id="1065" name="Google Shape;1065;p48"/>
          <p:cNvSpPr txBox="1">
            <a:spLocks noGrp="1"/>
          </p:cNvSpPr>
          <p:nvPr>
            <p:ph type="subTitle" idx="1"/>
          </p:nvPr>
        </p:nvSpPr>
        <p:spPr>
          <a:xfrm>
            <a:off x="336825" y="1290800"/>
            <a:ext cx="7859100" cy="32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Vehicle Sticker Price</a:t>
            </a:r>
            <a:endParaRPr/>
          </a:p>
          <a:p>
            <a:pPr marL="0" marR="1387186" lvl="1" indent="-320097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Toyota Mirai: $50,445 base model</a:t>
            </a:r>
            <a:endParaRPr sz="1400"/>
          </a:p>
          <a:p>
            <a:pPr marL="457200" marR="1387186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Hydrogen Fuel ~$16/kg ($80 /400 mi)</a:t>
            </a:r>
            <a:endParaRPr sz="1400"/>
          </a:p>
          <a:p>
            <a:pPr marL="0" marR="1387186" lvl="1" indent="-320097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2022 Honda Civic: ($50 / 400 mi)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Minimal current infrastructure makes refueling inconvenient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Hydrogen stations expensive to implement, companies anxious to invest in an unsupported market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Generally seen as “Second Rate” to EVs</a:t>
            </a:r>
            <a:endParaRPr/>
          </a:p>
          <a:p>
            <a:pPr marL="914400" lvl="1" indent="-31750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○"/>
            </a:pPr>
            <a:r>
              <a:rPr lang="en" sz="1400"/>
              <a:t>Currently most useful in small-scale indoor operations; Amazon warehouses</a:t>
            </a:r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1"/>
          <p:cNvGrpSpPr/>
          <p:nvPr/>
        </p:nvGrpSpPr>
        <p:grpSpPr>
          <a:xfrm>
            <a:off x="3783475" y="825466"/>
            <a:ext cx="1577040" cy="1570578"/>
            <a:chOff x="1088215" y="1350700"/>
            <a:chExt cx="883595" cy="880024"/>
          </a:xfrm>
        </p:grpSpPr>
        <p:pic>
          <p:nvPicPr>
            <p:cNvPr id="866" name="Google Shape;866;p31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7" name="Google Shape;867;p31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8" name="Google Shape;868;p31"/>
          <p:cNvSpPr txBox="1">
            <a:spLocks noGrp="1"/>
          </p:cNvSpPr>
          <p:nvPr>
            <p:ph type="title"/>
          </p:nvPr>
        </p:nvSpPr>
        <p:spPr>
          <a:xfrm flipH="1">
            <a:off x="3631100" y="914400"/>
            <a:ext cx="18786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69" name="Google Shape;869;p31"/>
          <p:cNvSpPr txBox="1">
            <a:spLocks noGrp="1"/>
          </p:cNvSpPr>
          <p:nvPr>
            <p:ph type="title" idx="2"/>
          </p:nvPr>
        </p:nvSpPr>
        <p:spPr>
          <a:xfrm>
            <a:off x="2228225" y="2273875"/>
            <a:ext cx="45804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870" name="Google Shape;870;p31"/>
          <p:cNvSpPr txBox="1">
            <a:spLocks noGrp="1"/>
          </p:cNvSpPr>
          <p:nvPr>
            <p:ph type="subTitle" idx="1"/>
          </p:nvPr>
        </p:nvSpPr>
        <p:spPr>
          <a:xfrm>
            <a:off x="3027800" y="3261950"/>
            <a:ext cx="30852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Peroxide: Unstable Household Product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49"/>
          <p:cNvSpPr txBox="1">
            <a:spLocks noGrp="1"/>
          </p:cNvSpPr>
          <p:nvPr>
            <p:ph type="title"/>
          </p:nvPr>
        </p:nvSpPr>
        <p:spPr>
          <a:xfrm>
            <a:off x="773251" y="491200"/>
            <a:ext cx="42165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OPPORTUNITIES</a:t>
            </a:r>
            <a:endParaRPr/>
          </a:p>
        </p:txBody>
      </p:sp>
      <p:sp>
        <p:nvSpPr>
          <p:cNvPr id="1071" name="Google Shape;1071;p49"/>
          <p:cNvSpPr txBox="1">
            <a:spLocks noGrp="1"/>
          </p:cNvSpPr>
          <p:nvPr>
            <p:ph type="subTitle" idx="1"/>
          </p:nvPr>
        </p:nvSpPr>
        <p:spPr>
          <a:xfrm>
            <a:off x="224450" y="1305400"/>
            <a:ext cx="4045500" cy="32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Typically use oxygen from ambient air to oxidize necessary reactions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When utilized in airless environments (outer space, underwater), a large oxygen tank is typically needed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Hydrogen Peroxide (H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) is proposed as an upcoming material in fuel cells due to some important properties</a:t>
            </a:r>
            <a:endParaRPr/>
          </a:p>
        </p:txBody>
      </p:sp>
      <p:sp>
        <p:nvSpPr>
          <p:cNvPr id="1072" name="Google Shape;1072;p49"/>
          <p:cNvSpPr txBox="1"/>
          <p:nvPr/>
        </p:nvSpPr>
        <p:spPr>
          <a:xfrm>
            <a:off x="3833338" y="4177450"/>
            <a:ext cx="5618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exend Deca"/>
                <a:ea typeface="Lexend Deca"/>
                <a:cs typeface="Lexend Deca"/>
                <a:sym typeface="Lexend Deca"/>
              </a:rPr>
              <a:t>The Toyota Mirai famously uses Fuel Cells. Image Credit: Toyota</a:t>
            </a:r>
            <a:endParaRPr sz="900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073" name="Google Shape;1073;p49" descr="https://toyota.scene7.com/is/image/toyota/MIR_MY21_0006_V002-1?fmt=jpg&amp;fit=crop&amp;wid=7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775" y="1409824"/>
            <a:ext cx="4534725" cy="25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8" name="Google Shape;1078;p50"/>
          <p:cNvGrpSpPr/>
          <p:nvPr/>
        </p:nvGrpSpPr>
        <p:grpSpPr>
          <a:xfrm>
            <a:off x="3783475" y="825466"/>
            <a:ext cx="1577040" cy="1570578"/>
            <a:chOff x="1088215" y="1350700"/>
            <a:chExt cx="883595" cy="880024"/>
          </a:xfrm>
        </p:grpSpPr>
        <p:pic>
          <p:nvPicPr>
            <p:cNvPr id="1079" name="Google Shape;1079;p50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0" name="Google Shape;1080;p50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1" name="Google Shape;1081;p50"/>
          <p:cNvSpPr txBox="1">
            <a:spLocks noGrp="1"/>
          </p:cNvSpPr>
          <p:nvPr>
            <p:ph type="title"/>
          </p:nvPr>
        </p:nvSpPr>
        <p:spPr>
          <a:xfrm flipH="1">
            <a:off x="3631100" y="914400"/>
            <a:ext cx="18786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082" name="Google Shape;1082;p50"/>
          <p:cNvSpPr txBox="1">
            <a:spLocks noGrp="1"/>
          </p:cNvSpPr>
          <p:nvPr>
            <p:ph type="title" idx="2"/>
          </p:nvPr>
        </p:nvSpPr>
        <p:spPr>
          <a:xfrm>
            <a:off x="1012100" y="2190950"/>
            <a:ext cx="71166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PEROXIDE: ENERGY CARRIER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51"/>
          <p:cNvSpPr txBox="1">
            <a:spLocks noGrp="1"/>
          </p:cNvSpPr>
          <p:nvPr>
            <p:ph type="title"/>
          </p:nvPr>
        </p:nvSpPr>
        <p:spPr>
          <a:xfrm>
            <a:off x="773238" y="491200"/>
            <a:ext cx="37809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 AS FUEL</a:t>
            </a:r>
            <a:endParaRPr/>
          </a:p>
        </p:txBody>
      </p:sp>
      <p:sp>
        <p:nvSpPr>
          <p:cNvPr id="1088" name="Google Shape;1088;p51"/>
          <p:cNvSpPr txBox="1">
            <a:spLocks noGrp="1"/>
          </p:cNvSpPr>
          <p:nvPr>
            <p:ph type="subTitle" idx="1"/>
          </p:nvPr>
        </p:nvSpPr>
        <p:spPr>
          <a:xfrm>
            <a:off x="204400" y="1708975"/>
            <a:ext cx="4045500" cy="2199900"/>
          </a:xfrm>
          <a:prstGeom prst="rect">
            <a:avLst/>
          </a:prstGeom>
        </p:spPr>
        <p:txBody>
          <a:bodyPr spcFirstLastPara="1" wrap="square" lIns="91425" tIns="91425" rIns="35777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 the 1990s, a way to synthesize 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 from solar power was discovered.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This kickstarted research on the  fuel potential of 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1089" name="Google Shape;1089;p51"/>
          <p:cNvSpPr txBox="1"/>
          <p:nvPr/>
        </p:nvSpPr>
        <p:spPr>
          <a:xfrm>
            <a:off x="3833338" y="4177450"/>
            <a:ext cx="5618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exend Deca"/>
                <a:ea typeface="Lexend Deca"/>
                <a:cs typeface="Lexend Deca"/>
                <a:sym typeface="Lexend Deca"/>
              </a:rPr>
              <a:t>Image Credit: Yale.edu</a:t>
            </a:r>
            <a:endParaRPr sz="900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090" name="Google Shape;1090;p51"/>
          <p:cNvPicPr preferRelativeResize="0"/>
          <p:nvPr/>
        </p:nvPicPr>
        <p:blipFill rotWithShape="1">
          <a:blip r:embed="rId3">
            <a:alphaModFix/>
          </a:blip>
          <a:srcRect l="20198" r="20794"/>
          <a:stretch/>
        </p:blipFill>
        <p:spPr>
          <a:xfrm>
            <a:off x="4556625" y="1564650"/>
            <a:ext cx="4171849" cy="248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52"/>
          <p:cNvSpPr/>
          <p:nvPr/>
        </p:nvSpPr>
        <p:spPr>
          <a:xfrm>
            <a:off x="6372675" y="4296675"/>
            <a:ext cx="2170500" cy="846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52"/>
          <p:cNvSpPr txBox="1">
            <a:spLocks noGrp="1"/>
          </p:cNvSpPr>
          <p:nvPr>
            <p:ph type="subTitle" idx="1"/>
          </p:nvPr>
        </p:nvSpPr>
        <p:spPr>
          <a:xfrm>
            <a:off x="4350050" y="2310100"/>
            <a:ext cx="3957300" cy="18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experimental one-compartment fuel cell utilizes an 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 oxidizing Ni  cathode and a reducing solid superacid anode.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fuel cell is significantly simpler in architecture than traditional designs.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initial prototype still has relatively low performance.</a:t>
            </a:r>
            <a:endParaRPr/>
          </a:p>
        </p:txBody>
      </p:sp>
      <p:sp>
        <p:nvSpPr>
          <p:cNvPr id="1097" name="Google Shape;1097;p52"/>
          <p:cNvSpPr txBox="1">
            <a:spLocks noGrp="1"/>
          </p:cNvSpPr>
          <p:nvPr>
            <p:ph type="title"/>
          </p:nvPr>
        </p:nvSpPr>
        <p:spPr>
          <a:xfrm>
            <a:off x="4350050" y="799200"/>
            <a:ext cx="4232400" cy="18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H</a:t>
            </a:r>
            <a:r>
              <a:rPr lang="en" sz="4500" baseline="-25000"/>
              <a:t>2</a:t>
            </a:r>
            <a:r>
              <a:rPr lang="en" sz="4500"/>
              <a:t>O</a:t>
            </a:r>
            <a:r>
              <a:rPr lang="en" sz="4500" baseline="-25000"/>
              <a:t>2 </a:t>
            </a:r>
            <a:endParaRPr sz="4500" baseline="-25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NOVEL FUEL CELL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098" name="Google Shape;1098;p52" descr="https://pubs.acs.org/cms/10.1021/ef800050t/asset/images/medium/ef-2008-00050t_0002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06" y="1104000"/>
            <a:ext cx="4089595" cy="346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53"/>
          <p:cNvSpPr txBox="1">
            <a:spLocks noGrp="1"/>
          </p:cNvSpPr>
          <p:nvPr>
            <p:ph type="title"/>
          </p:nvPr>
        </p:nvSpPr>
        <p:spPr>
          <a:xfrm>
            <a:off x="773238" y="491200"/>
            <a:ext cx="37809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</a:t>
            </a:r>
            <a:endParaRPr/>
          </a:p>
        </p:txBody>
      </p:sp>
      <p:sp>
        <p:nvSpPr>
          <p:cNvPr id="1104" name="Google Shape;1104;p53"/>
          <p:cNvSpPr txBox="1">
            <a:spLocks noGrp="1"/>
          </p:cNvSpPr>
          <p:nvPr>
            <p:ph type="subTitle" idx="1"/>
          </p:nvPr>
        </p:nvSpPr>
        <p:spPr>
          <a:xfrm>
            <a:off x="224450" y="1305400"/>
            <a:ext cx="4045500" cy="32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Aqueous hydrogen peroxide can be repeatedly synthesized and decomposed for storage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From 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 synthesis to electrical energy output, Disselkamp proposes this system operates with 35% efficiency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Utilizing a 50 wt% solution of aqueous 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 provides a specific energy of 0.49 MJ/ kg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Li-Ion batteries provide 1.04 MJ/kg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Note: No membrane, no external electron transport</a:t>
            </a:r>
            <a:endParaRPr/>
          </a:p>
        </p:txBody>
      </p:sp>
      <p:pic>
        <p:nvPicPr>
          <p:cNvPr id="1105" name="Google Shape;110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850" y="861371"/>
            <a:ext cx="3774625" cy="3420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54"/>
          <p:cNvSpPr/>
          <p:nvPr/>
        </p:nvSpPr>
        <p:spPr>
          <a:xfrm>
            <a:off x="-93800" y="952650"/>
            <a:ext cx="1934400" cy="482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54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 </a:t>
            </a:r>
            <a:r>
              <a:rPr lang="en">
                <a:solidFill>
                  <a:schemeClr val="folHlink"/>
                </a:solidFill>
              </a:rPr>
              <a:t>CHARGE-DISCHARGE CYCLE</a:t>
            </a:r>
            <a:endParaRPr/>
          </a:p>
        </p:txBody>
      </p:sp>
      <p:sp>
        <p:nvSpPr>
          <p:cNvPr id="1112" name="Google Shape;1112;p54"/>
          <p:cNvSpPr txBox="1">
            <a:spLocks noGrp="1"/>
          </p:cNvSpPr>
          <p:nvPr>
            <p:ph type="subTitle" idx="1"/>
          </p:nvPr>
        </p:nvSpPr>
        <p:spPr>
          <a:xfrm>
            <a:off x="0" y="1281900"/>
            <a:ext cx="4551600" cy="33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Charge Sequence: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splitting at the anode: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H</a:t>
            </a:r>
            <a:r>
              <a:rPr lang="en" sz="35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O → 2H</a:t>
            </a:r>
            <a:r>
              <a:rPr lang="en" sz="3500" b="1" baseline="30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+</a:t>
            </a: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 + 0.5O</a:t>
            </a:r>
            <a:r>
              <a:rPr lang="en" sz="35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 +2e</a:t>
            </a:r>
            <a:r>
              <a:rPr lang="en" sz="3500" b="1" baseline="30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-</a:t>
            </a:r>
            <a:endParaRPr sz="3500" b="1" baseline="300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Oxygen reduction reaction at the cathode:</a:t>
            </a:r>
            <a:endParaRPr b="1" baseline="300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O</a:t>
            </a:r>
            <a:r>
              <a:rPr lang="en" sz="35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 + 2H</a:t>
            </a:r>
            <a:r>
              <a:rPr lang="en" sz="3500" b="1" baseline="30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+</a:t>
            </a: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 + 2e</a:t>
            </a:r>
            <a:r>
              <a:rPr lang="en" sz="3500" b="1" baseline="30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-</a:t>
            </a: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→ H</a:t>
            </a:r>
            <a:r>
              <a:rPr lang="en" sz="35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O</a:t>
            </a:r>
            <a:r>
              <a:rPr lang="en" sz="35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endParaRPr sz="3500" b="1" baseline="-250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Overall reaction:</a:t>
            </a:r>
            <a:endParaRPr b="1" baseline="-250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H</a:t>
            </a:r>
            <a:r>
              <a:rPr lang="en" sz="36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36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O + 0.5O</a:t>
            </a:r>
            <a:r>
              <a:rPr lang="en" sz="36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36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→H</a:t>
            </a:r>
            <a:r>
              <a:rPr lang="en" sz="36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36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O</a:t>
            </a:r>
            <a:r>
              <a:rPr lang="en" sz="36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endParaRPr sz="3600" b="1" baseline="-250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42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13" name="Google Shape;1113;p54"/>
          <p:cNvSpPr txBox="1">
            <a:spLocks noGrp="1"/>
          </p:cNvSpPr>
          <p:nvPr>
            <p:ph type="subTitle" idx="1"/>
          </p:nvPr>
        </p:nvSpPr>
        <p:spPr>
          <a:xfrm>
            <a:off x="4652000" y="1281900"/>
            <a:ext cx="4491900" cy="33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Discharge Sequence: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Peroxide Reduction Reaction: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H</a:t>
            </a:r>
            <a:r>
              <a:rPr lang="en" sz="35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O</a:t>
            </a:r>
            <a:r>
              <a:rPr lang="en" sz="35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 + 2H</a:t>
            </a:r>
            <a:r>
              <a:rPr lang="en" sz="3500" b="1" baseline="30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+</a:t>
            </a: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 + 2e</a:t>
            </a:r>
            <a:r>
              <a:rPr lang="en" sz="3500" b="1" baseline="30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-</a:t>
            </a: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 → 2H</a:t>
            </a:r>
            <a:r>
              <a:rPr lang="en" sz="35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O</a:t>
            </a:r>
            <a:endParaRPr sz="35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E</a:t>
            </a:r>
            <a:r>
              <a:rPr lang="en" sz="3500" b="1" baseline="30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0</a:t>
            </a:r>
            <a:r>
              <a:rPr lang="en" sz="35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C,1</a:t>
            </a:r>
            <a:r>
              <a:rPr lang="en" sz="3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=1.78 V</a:t>
            </a:r>
            <a:endParaRPr sz="35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4000" b="1" baseline="-25000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6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4" name="Google Shape;111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2526" y="185564"/>
            <a:ext cx="1009212" cy="96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27871" y="4611589"/>
            <a:ext cx="1009212" cy="96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5812" y="4611599"/>
            <a:ext cx="1009226" cy="9647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7" name="Google Shape;1117;p54"/>
          <p:cNvCxnSpPr/>
          <p:nvPr/>
        </p:nvCxnSpPr>
        <p:spPr>
          <a:xfrm>
            <a:off x="4524100" y="1205200"/>
            <a:ext cx="0" cy="3444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55"/>
          <p:cNvSpPr txBox="1">
            <a:spLocks noGrp="1"/>
          </p:cNvSpPr>
          <p:nvPr>
            <p:ph type="subTitle" idx="1"/>
          </p:nvPr>
        </p:nvSpPr>
        <p:spPr>
          <a:xfrm>
            <a:off x="5032688" y="3219499"/>
            <a:ext cx="21900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peroxide can donate electrons in the oxidation reaction to act as a fuel</a:t>
            </a:r>
            <a:endParaRPr/>
          </a:p>
        </p:txBody>
      </p:sp>
      <p:sp>
        <p:nvSpPr>
          <p:cNvPr id="1123" name="Google Shape;1123;p55"/>
          <p:cNvSpPr txBox="1">
            <a:spLocks noGrp="1"/>
          </p:cNvSpPr>
          <p:nvPr>
            <p:ph type="subTitle" idx="2"/>
          </p:nvPr>
        </p:nvSpPr>
        <p:spPr>
          <a:xfrm>
            <a:off x="5032688" y="2746300"/>
            <a:ext cx="21900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FUEL</a:t>
            </a:r>
            <a:endParaRPr/>
          </a:p>
        </p:txBody>
      </p:sp>
      <p:sp>
        <p:nvSpPr>
          <p:cNvPr id="1124" name="Google Shape;1124;p55"/>
          <p:cNvSpPr txBox="1">
            <a:spLocks noGrp="1"/>
          </p:cNvSpPr>
          <p:nvPr>
            <p:ph type="subTitle" idx="3"/>
          </p:nvPr>
        </p:nvSpPr>
        <p:spPr>
          <a:xfrm>
            <a:off x="1921325" y="3219501"/>
            <a:ext cx="2190000" cy="10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peroxide can be used as the oxygen source in the fuel cell reaction </a:t>
            </a:r>
            <a:endParaRPr/>
          </a:p>
        </p:txBody>
      </p:sp>
      <p:sp>
        <p:nvSpPr>
          <p:cNvPr id="1125" name="Google Shape;1125;p55"/>
          <p:cNvSpPr txBox="1">
            <a:spLocks noGrp="1"/>
          </p:cNvSpPr>
          <p:nvPr>
            <p:ph type="subTitle" idx="4"/>
          </p:nvPr>
        </p:nvSpPr>
        <p:spPr>
          <a:xfrm>
            <a:off x="1921313" y="2746300"/>
            <a:ext cx="21900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OXIDATION</a:t>
            </a:r>
            <a:endParaRPr/>
          </a:p>
        </p:txBody>
      </p:sp>
      <p:sp>
        <p:nvSpPr>
          <p:cNvPr id="1126" name="Google Shape;1126;p55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 </a:t>
            </a:r>
            <a:r>
              <a:rPr lang="en">
                <a:solidFill>
                  <a:schemeClr val="dk2"/>
                </a:solidFill>
              </a:rPr>
              <a:t>DUAL ROLE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1127" name="Google Shape;1127;p55"/>
          <p:cNvGrpSpPr/>
          <p:nvPr/>
        </p:nvGrpSpPr>
        <p:grpSpPr>
          <a:xfrm>
            <a:off x="5438974" y="1436327"/>
            <a:ext cx="1304801" cy="1309976"/>
            <a:chOff x="5438974" y="1436325"/>
            <a:chExt cx="1304801" cy="1309976"/>
          </a:xfrm>
        </p:grpSpPr>
        <p:pic>
          <p:nvPicPr>
            <p:cNvPr id="1128" name="Google Shape;1128;p55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5438974" y="1446796"/>
              <a:ext cx="1304801" cy="1299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" name="Google Shape;1129;p55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5438974" y="1436325"/>
              <a:ext cx="1304801" cy="12995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0" name="Google Shape;1130;p55"/>
          <p:cNvGrpSpPr/>
          <p:nvPr/>
        </p:nvGrpSpPr>
        <p:grpSpPr>
          <a:xfrm>
            <a:off x="2363924" y="1441562"/>
            <a:ext cx="1306076" cy="1299504"/>
            <a:chOff x="2363924" y="1446800"/>
            <a:chExt cx="1306076" cy="1299504"/>
          </a:xfrm>
        </p:grpSpPr>
        <p:pic>
          <p:nvPicPr>
            <p:cNvPr id="1131" name="Google Shape;1131;p55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2363924" y="1446800"/>
              <a:ext cx="1304801" cy="1299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2" name="Google Shape;1132;p55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2365199" y="1446800"/>
              <a:ext cx="1304801" cy="12995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33" name="Google Shape;1133;p55"/>
          <p:cNvGrpSpPr/>
          <p:nvPr/>
        </p:nvGrpSpPr>
        <p:grpSpPr>
          <a:xfrm>
            <a:off x="2605537" y="1674601"/>
            <a:ext cx="822860" cy="822960"/>
            <a:chOff x="1282755" y="1952089"/>
            <a:chExt cx="363278" cy="363338"/>
          </a:xfrm>
        </p:grpSpPr>
        <p:sp>
          <p:nvSpPr>
            <p:cNvPr id="1134" name="Google Shape;1134;p55"/>
            <p:cNvSpPr/>
            <p:nvPr/>
          </p:nvSpPr>
          <p:spPr>
            <a:xfrm>
              <a:off x="1282755" y="1952089"/>
              <a:ext cx="359924" cy="363338"/>
            </a:xfrm>
            <a:custGeom>
              <a:avLst/>
              <a:gdLst/>
              <a:ahLst/>
              <a:cxnLst/>
              <a:rect l="l" t="t" r="r" b="b"/>
              <a:pathLst>
                <a:path w="24039" h="24267" extrusionOk="0">
                  <a:moveTo>
                    <a:pt x="9104" y="6354"/>
                  </a:moveTo>
                  <a:lnTo>
                    <a:pt x="11711" y="7847"/>
                  </a:lnTo>
                  <a:lnTo>
                    <a:pt x="9104" y="9340"/>
                  </a:lnTo>
                  <a:lnTo>
                    <a:pt x="9104" y="6354"/>
                  </a:lnTo>
                  <a:close/>
                  <a:moveTo>
                    <a:pt x="15747" y="6354"/>
                  </a:moveTo>
                  <a:lnTo>
                    <a:pt x="15747" y="9340"/>
                  </a:lnTo>
                  <a:lnTo>
                    <a:pt x="13140" y="7847"/>
                  </a:lnTo>
                  <a:lnTo>
                    <a:pt x="15747" y="6354"/>
                  </a:lnTo>
                  <a:close/>
                  <a:moveTo>
                    <a:pt x="19431" y="4777"/>
                  </a:moveTo>
                  <a:cubicBezTo>
                    <a:pt x="22823" y="4777"/>
                    <a:pt x="24038" y="9305"/>
                    <a:pt x="21066" y="10980"/>
                  </a:cubicBezTo>
                  <a:lnTo>
                    <a:pt x="19868" y="11673"/>
                  </a:lnTo>
                  <a:lnTo>
                    <a:pt x="16483" y="9739"/>
                  </a:lnTo>
                  <a:lnTo>
                    <a:pt x="16483" y="5934"/>
                  </a:lnTo>
                  <a:cubicBezTo>
                    <a:pt x="17450" y="5450"/>
                    <a:pt x="18102" y="4777"/>
                    <a:pt x="19384" y="4777"/>
                  </a:cubicBezTo>
                  <a:cubicBezTo>
                    <a:pt x="19400" y="4777"/>
                    <a:pt x="19416" y="4777"/>
                    <a:pt x="19431" y="4777"/>
                  </a:cubicBezTo>
                  <a:close/>
                  <a:moveTo>
                    <a:pt x="5422" y="4777"/>
                  </a:moveTo>
                  <a:cubicBezTo>
                    <a:pt x="5430" y="4777"/>
                    <a:pt x="5437" y="4777"/>
                    <a:pt x="5445" y="4777"/>
                  </a:cubicBezTo>
                  <a:cubicBezTo>
                    <a:pt x="6749" y="4777"/>
                    <a:pt x="7422" y="5471"/>
                    <a:pt x="8389" y="5955"/>
                  </a:cubicBezTo>
                  <a:lnTo>
                    <a:pt x="8389" y="9760"/>
                  </a:lnTo>
                  <a:lnTo>
                    <a:pt x="5004" y="11694"/>
                  </a:lnTo>
                  <a:lnTo>
                    <a:pt x="3784" y="11001"/>
                  </a:lnTo>
                  <a:cubicBezTo>
                    <a:pt x="827" y="9302"/>
                    <a:pt x="2034" y="4777"/>
                    <a:pt x="5422" y="4777"/>
                  </a:cubicBezTo>
                  <a:close/>
                  <a:moveTo>
                    <a:pt x="16462" y="10559"/>
                  </a:moveTo>
                  <a:lnTo>
                    <a:pt x="19132" y="12094"/>
                  </a:lnTo>
                  <a:lnTo>
                    <a:pt x="16462" y="13608"/>
                  </a:lnTo>
                  <a:lnTo>
                    <a:pt x="16462" y="10559"/>
                  </a:lnTo>
                  <a:close/>
                  <a:moveTo>
                    <a:pt x="8389" y="10580"/>
                  </a:moveTo>
                  <a:lnTo>
                    <a:pt x="8389" y="13629"/>
                  </a:lnTo>
                  <a:lnTo>
                    <a:pt x="5719" y="12094"/>
                  </a:lnTo>
                  <a:lnTo>
                    <a:pt x="8389" y="10580"/>
                  </a:lnTo>
                  <a:close/>
                  <a:moveTo>
                    <a:pt x="12425" y="8246"/>
                  </a:moveTo>
                  <a:lnTo>
                    <a:pt x="15747" y="10160"/>
                  </a:lnTo>
                  <a:lnTo>
                    <a:pt x="15747" y="14028"/>
                  </a:lnTo>
                  <a:lnTo>
                    <a:pt x="12425" y="15920"/>
                  </a:lnTo>
                  <a:lnTo>
                    <a:pt x="9083" y="14028"/>
                  </a:lnTo>
                  <a:lnTo>
                    <a:pt x="9083" y="10160"/>
                  </a:lnTo>
                  <a:lnTo>
                    <a:pt x="12425" y="8246"/>
                  </a:lnTo>
                  <a:close/>
                  <a:moveTo>
                    <a:pt x="9104" y="14848"/>
                  </a:moveTo>
                  <a:lnTo>
                    <a:pt x="11711" y="16341"/>
                  </a:lnTo>
                  <a:lnTo>
                    <a:pt x="9104" y="17834"/>
                  </a:lnTo>
                  <a:lnTo>
                    <a:pt x="9104" y="14848"/>
                  </a:lnTo>
                  <a:close/>
                  <a:moveTo>
                    <a:pt x="15747" y="14848"/>
                  </a:moveTo>
                  <a:lnTo>
                    <a:pt x="15747" y="17834"/>
                  </a:lnTo>
                  <a:lnTo>
                    <a:pt x="13140" y="16341"/>
                  </a:lnTo>
                  <a:lnTo>
                    <a:pt x="15747" y="14848"/>
                  </a:lnTo>
                  <a:close/>
                  <a:moveTo>
                    <a:pt x="19847" y="12493"/>
                  </a:moveTo>
                  <a:lnTo>
                    <a:pt x="21066" y="13187"/>
                  </a:lnTo>
                  <a:cubicBezTo>
                    <a:pt x="22643" y="14112"/>
                    <a:pt x="23211" y="16131"/>
                    <a:pt x="22286" y="17728"/>
                  </a:cubicBezTo>
                  <a:cubicBezTo>
                    <a:pt x="21677" y="18805"/>
                    <a:pt x="20553" y="19414"/>
                    <a:pt x="19395" y="19414"/>
                  </a:cubicBezTo>
                  <a:cubicBezTo>
                    <a:pt x="18835" y="19414"/>
                    <a:pt x="18266" y="19271"/>
                    <a:pt x="17745" y="18969"/>
                  </a:cubicBezTo>
                  <a:lnTo>
                    <a:pt x="17745" y="18990"/>
                  </a:lnTo>
                  <a:lnTo>
                    <a:pt x="16462" y="18254"/>
                  </a:lnTo>
                  <a:lnTo>
                    <a:pt x="16462" y="14428"/>
                  </a:lnTo>
                  <a:lnTo>
                    <a:pt x="19847" y="12493"/>
                  </a:lnTo>
                  <a:close/>
                  <a:moveTo>
                    <a:pt x="12425" y="16761"/>
                  </a:moveTo>
                  <a:lnTo>
                    <a:pt x="15747" y="18653"/>
                  </a:lnTo>
                  <a:lnTo>
                    <a:pt x="15747" y="20146"/>
                  </a:lnTo>
                  <a:cubicBezTo>
                    <a:pt x="15747" y="21975"/>
                    <a:pt x="14254" y="23468"/>
                    <a:pt x="12425" y="23468"/>
                  </a:cubicBezTo>
                  <a:cubicBezTo>
                    <a:pt x="10575" y="23468"/>
                    <a:pt x="9104" y="21975"/>
                    <a:pt x="9104" y="20146"/>
                  </a:cubicBezTo>
                  <a:lnTo>
                    <a:pt x="9104" y="18653"/>
                  </a:lnTo>
                  <a:lnTo>
                    <a:pt x="12425" y="16761"/>
                  </a:lnTo>
                  <a:close/>
                  <a:moveTo>
                    <a:pt x="12456" y="1"/>
                  </a:moveTo>
                  <a:cubicBezTo>
                    <a:pt x="10392" y="1"/>
                    <a:pt x="8375" y="1555"/>
                    <a:pt x="8389" y="4042"/>
                  </a:cubicBezTo>
                  <a:lnTo>
                    <a:pt x="8389" y="5114"/>
                  </a:lnTo>
                  <a:lnTo>
                    <a:pt x="7443" y="4588"/>
                  </a:lnTo>
                  <a:cubicBezTo>
                    <a:pt x="6831" y="4256"/>
                    <a:pt x="6173" y="4098"/>
                    <a:pt x="5524" y="4098"/>
                  </a:cubicBezTo>
                  <a:cubicBezTo>
                    <a:pt x="4123" y="4098"/>
                    <a:pt x="2766" y="4836"/>
                    <a:pt x="2018" y="6144"/>
                  </a:cubicBezTo>
                  <a:cubicBezTo>
                    <a:pt x="925" y="8036"/>
                    <a:pt x="1556" y="10475"/>
                    <a:pt x="3427" y="11610"/>
                  </a:cubicBezTo>
                  <a:lnTo>
                    <a:pt x="4289" y="12094"/>
                  </a:lnTo>
                  <a:lnTo>
                    <a:pt x="3427" y="12577"/>
                  </a:lnTo>
                  <a:cubicBezTo>
                    <a:pt x="0" y="14554"/>
                    <a:pt x="1156" y="19768"/>
                    <a:pt x="5109" y="20104"/>
                  </a:cubicBezTo>
                  <a:lnTo>
                    <a:pt x="5130" y="20104"/>
                  </a:lnTo>
                  <a:cubicBezTo>
                    <a:pt x="5571" y="20104"/>
                    <a:pt x="5592" y="19452"/>
                    <a:pt x="5172" y="19389"/>
                  </a:cubicBezTo>
                  <a:cubicBezTo>
                    <a:pt x="1913" y="19116"/>
                    <a:pt x="967" y="14806"/>
                    <a:pt x="3784" y="13187"/>
                  </a:cubicBezTo>
                  <a:lnTo>
                    <a:pt x="5004" y="12493"/>
                  </a:lnTo>
                  <a:lnTo>
                    <a:pt x="8389" y="14428"/>
                  </a:lnTo>
                  <a:lnTo>
                    <a:pt x="8389" y="18233"/>
                  </a:lnTo>
                  <a:cubicBezTo>
                    <a:pt x="7253" y="18864"/>
                    <a:pt x="6980" y="19095"/>
                    <a:pt x="6433" y="19263"/>
                  </a:cubicBezTo>
                  <a:cubicBezTo>
                    <a:pt x="5988" y="19356"/>
                    <a:pt x="6116" y="19972"/>
                    <a:pt x="6484" y="19972"/>
                  </a:cubicBezTo>
                  <a:cubicBezTo>
                    <a:pt x="6533" y="19972"/>
                    <a:pt x="6587" y="19961"/>
                    <a:pt x="6644" y="19936"/>
                  </a:cubicBezTo>
                  <a:cubicBezTo>
                    <a:pt x="7295" y="19747"/>
                    <a:pt x="7611" y="19494"/>
                    <a:pt x="8389" y="19053"/>
                  </a:cubicBezTo>
                  <a:lnTo>
                    <a:pt x="8389" y="20125"/>
                  </a:lnTo>
                  <a:cubicBezTo>
                    <a:pt x="8326" y="22396"/>
                    <a:pt x="10155" y="24267"/>
                    <a:pt x="12425" y="24267"/>
                  </a:cubicBezTo>
                  <a:cubicBezTo>
                    <a:pt x="14696" y="24267"/>
                    <a:pt x="16525" y="22396"/>
                    <a:pt x="16462" y="20125"/>
                  </a:cubicBezTo>
                  <a:lnTo>
                    <a:pt x="16462" y="19074"/>
                  </a:lnTo>
                  <a:cubicBezTo>
                    <a:pt x="17093" y="19368"/>
                    <a:pt x="17913" y="20125"/>
                    <a:pt x="19384" y="20125"/>
                  </a:cubicBezTo>
                  <a:cubicBezTo>
                    <a:pt x="21235" y="20125"/>
                    <a:pt x="22832" y="18885"/>
                    <a:pt x="23316" y="17119"/>
                  </a:cubicBezTo>
                  <a:cubicBezTo>
                    <a:pt x="23779" y="15332"/>
                    <a:pt x="23001" y="13481"/>
                    <a:pt x="21403" y="12556"/>
                  </a:cubicBezTo>
                  <a:lnTo>
                    <a:pt x="21403" y="12577"/>
                  </a:lnTo>
                  <a:lnTo>
                    <a:pt x="20562" y="12094"/>
                  </a:lnTo>
                  <a:lnTo>
                    <a:pt x="21403" y="11610"/>
                  </a:lnTo>
                  <a:cubicBezTo>
                    <a:pt x="23337" y="10496"/>
                    <a:pt x="24010" y="8036"/>
                    <a:pt x="22917" y="6081"/>
                  </a:cubicBezTo>
                  <a:cubicBezTo>
                    <a:pt x="22167" y="4780"/>
                    <a:pt x="20800" y="4050"/>
                    <a:pt x="19396" y="4050"/>
                  </a:cubicBezTo>
                  <a:cubicBezTo>
                    <a:pt x="18713" y="4050"/>
                    <a:pt x="18021" y="4223"/>
                    <a:pt x="17387" y="4588"/>
                  </a:cubicBezTo>
                  <a:lnTo>
                    <a:pt x="16462" y="5114"/>
                  </a:lnTo>
                  <a:cubicBezTo>
                    <a:pt x="16441" y="4231"/>
                    <a:pt x="16504" y="3831"/>
                    <a:pt x="16357" y="3159"/>
                  </a:cubicBezTo>
                  <a:cubicBezTo>
                    <a:pt x="16322" y="2958"/>
                    <a:pt x="16171" y="2869"/>
                    <a:pt x="16017" y="2869"/>
                  </a:cubicBezTo>
                  <a:cubicBezTo>
                    <a:pt x="15800" y="2869"/>
                    <a:pt x="15577" y="3044"/>
                    <a:pt x="15663" y="3327"/>
                  </a:cubicBezTo>
                  <a:cubicBezTo>
                    <a:pt x="15789" y="3894"/>
                    <a:pt x="15726" y="4210"/>
                    <a:pt x="15747" y="5513"/>
                  </a:cubicBezTo>
                  <a:lnTo>
                    <a:pt x="12425" y="7426"/>
                  </a:lnTo>
                  <a:lnTo>
                    <a:pt x="9083" y="5513"/>
                  </a:lnTo>
                  <a:lnTo>
                    <a:pt x="9083" y="4042"/>
                  </a:lnTo>
                  <a:cubicBezTo>
                    <a:pt x="9083" y="1991"/>
                    <a:pt x="10748" y="706"/>
                    <a:pt x="12449" y="706"/>
                  </a:cubicBezTo>
                  <a:cubicBezTo>
                    <a:pt x="13451" y="706"/>
                    <a:pt x="14465" y="1152"/>
                    <a:pt x="15159" y="2149"/>
                  </a:cubicBezTo>
                  <a:cubicBezTo>
                    <a:pt x="15233" y="2280"/>
                    <a:pt x="15341" y="2333"/>
                    <a:pt x="15448" y="2333"/>
                  </a:cubicBezTo>
                  <a:cubicBezTo>
                    <a:pt x="15703" y="2333"/>
                    <a:pt x="15954" y="2031"/>
                    <a:pt x="15747" y="1750"/>
                  </a:cubicBezTo>
                  <a:cubicBezTo>
                    <a:pt x="14905" y="541"/>
                    <a:pt x="13672" y="1"/>
                    <a:pt x="12456" y="1"/>
                  </a:cubicBezTo>
                  <a:close/>
                </a:path>
              </a:pathLst>
            </a:custGeom>
            <a:solidFill>
              <a:srgbClr val="CDD8D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5"/>
            <p:cNvSpPr/>
            <p:nvPr/>
          </p:nvSpPr>
          <p:spPr>
            <a:xfrm>
              <a:off x="1437900" y="2104404"/>
              <a:ext cx="61118" cy="57644"/>
            </a:xfrm>
            <a:custGeom>
              <a:avLst/>
              <a:gdLst/>
              <a:ahLst/>
              <a:cxnLst/>
              <a:rect l="l" t="t" r="r" b="b"/>
              <a:pathLst>
                <a:path w="4082" h="3850" extrusionOk="0">
                  <a:moveTo>
                    <a:pt x="2068" y="1"/>
                  </a:moveTo>
                  <a:cubicBezTo>
                    <a:pt x="1176" y="1"/>
                    <a:pt x="288" y="589"/>
                    <a:pt x="150" y="1690"/>
                  </a:cubicBezTo>
                  <a:cubicBezTo>
                    <a:pt x="1" y="2980"/>
                    <a:pt x="1036" y="3849"/>
                    <a:pt x="2094" y="3849"/>
                  </a:cubicBezTo>
                  <a:cubicBezTo>
                    <a:pt x="2673" y="3849"/>
                    <a:pt x="3259" y="3588"/>
                    <a:pt x="3661" y="2993"/>
                  </a:cubicBezTo>
                  <a:cubicBezTo>
                    <a:pt x="3998" y="2489"/>
                    <a:pt x="4082" y="1837"/>
                    <a:pt x="3871" y="1269"/>
                  </a:cubicBezTo>
                  <a:cubicBezTo>
                    <a:pt x="3556" y="409"/>
                    <a:pt x="2811" y="1"/>
                    <a:pt x="2068" y="1"/>
                  </a:cubicBezTo>
                  <a:close/>
                </a:path>
              </a:pathLst>
            </a:custGeom>
            <a:solidFill>
              <a:srgbClr val="68819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5"/>
            <p:cNvSpPr/>
            <p:nvPr/>
          </p:nvSpPr>
          <p:spPr>
            <a:xfrm>
              <a:off x="1286214" y="2015019"/>
              <a:ext cx="61148" cy="47313"/>
            </a:xfrm>
            <a:custGeom>
              <a:avLst/>
              <a:gdLst/>
              <a:ahLst/>
              <a:cxnLst/>
              <a:rect l="l" t="t" r="r" b="b"/>
              <a:pathLst>
                <a:path w="4084" h="3160" extrusionOk="0">
                  <a:moveTo>
                    <a:pt x="2042" y="0"/>
                  </a:moveTo>
                  <a:cubicBezTo>
                    <a:pt x="1945" y="0"/>
                    <a:pt x="1846" y="9"/>
                    <a:pt x="1745" y="28"/>
                  </a:cubicBezTo>
                  <a:cubicBezTo>
                    <a:pt x="358" y="301"/>
                    <a:pt x="0" y="2109"/>
                    <a:pt x="1157" y="2887"/>
                  </a:cubicBezTo>
                  <a:cubicBezTo>
                    <a:pt x="1325" y="2992"/>
                    <a:pt x="1493" y="3076"/>
                    <a:pt x="1661" y="3118"/>
                  </a:cubicBezTo>
                  <a:cubicBezTo>
                    <a:pt x="1784" y="3146"/>
                    <a:pt x="1907" y="3160"/>
                    <a:pt x="2029" y="3160"/>
                  </a:cubicBezTo>
                  <a:cubicBezTo>
                    <a:pt x="2549" y="3160"/>
                    <a:pt x="3036" y="2910"/>
                    <a:pt x="3343" y="2467"/>
                  </a:cubicBezTo>
                  <a:cubicBezTo>
                    <a:pt x="4083" y="1396"/>
                    <a:pt x="3254" y="0"/>
                    <a:pt x="2042" y="0"/>
                  </a:cubicBezTo>
                  <a:close/>
                </a:path>
              </a:pathLst>
            </a:custGeom>
            <a:solidFill>
              <a:srgbClr val="C6D2D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5"/>
            <p:cNvSpPr/>
            <p:nvPr/>
          </p:nvSpPr>
          <p:spPr>
            <a:xfrm>
              <a:off x="1595396" y="2201696"/>
              <a:ext cx="50637" cy="47253"/>
            </a:xfrm>
            <a:custGeom>
              <a:avLst/>
              <a:gdLst/>
              <a:ahLst/>
              <a:cxnLst/>
              <a:rect l="l" t="t" r="r" b="b"/>
              <a:pathLst>
                <a:path w="3382" h="3156" extrusionOk="0">
                  <a:moveTo>
                    <a:pt x="1753" y="0"/>
                  </a:moveTo>
                  <a:cubicBezTo>
                    <a:pt x="1055" y="0"/>
                    <a:pt x="357" y="437"/>
                    <a:pt x="206" y="1289"/>
                  </a:cubicBezTo>
                  <a:cubicBezTo>
                    <a:pt x="0" y="2388"/>
                    <a:pt x="872" y="3155"/>
                    <a:pt x="1771" y="3155"/>
                  </a:cubicBezTo>
                  <a:cubicBezTo>
                    <a:pt x="2247" y="3155"/>
                    <a:pt x="2731" y="2940"/>
                    <a:pt x="3066" y="2445"/>
                  </a:cubicBezTo>
                  <a:cubicBezTo>
                    <a:pt x="3297" y="2088"/>
                    <a:pt x="3381" y="1625"/>
                    <a:pt x="3276" y="1205"/>
                  </a:cubicBezTo>
                  <a:cubicBezTo>
                    <a:pt x="3081" y="395"/>
                    <a:pt x="2417" y="0"/>
                    <a:pt x="1753" y="0"/>
                  </a:cubicBezTo>
                  <a:close/>
                </a:path>
              </a:pathLst>
            </a:custGeom>
            <a:solidFill>
              <a:srgbClr val="223D5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5"/>
            <p:cNvSpPr/>
            <p:nvPr/>
          </p:nvSpPr>
          <p:spPr>
            <a:xfrm>
              <a:off x="1452034" y="2121653"/>
              <a:ext cx="46984" cy="40276"/>
            </a:xfrm>
            <a:custGeom>
              <a:avLst/>
              <a:gdLst/>
              <a:ahLst/>
              <a:cxnLst/>
              <a:rect l="l" t="t" r="r" b="b"/>
              <a:pathLst>
                <a:path w="3138" h="2690" extrusionOk="0">
                  <a:moveTo>
                    <a:pt x="2267" y="1"/>
                  </a:moveTo>
                  <a:cubicBezTo>
                    <a:pt x="1007" y="1"/>
                    <a:pt x="1" y="1266"/>
                    <a:pt x="468" y="2577"/>
                  </a:cubicBezTo>
                  <a:cubicBezTo>
                    <a:pt x="679" y="2653"/>
                    <a:pt x="898" y="2690"/>
                    <a:pt x="1115" y="2690"/>
                  </a:cubicBezTo>
                  <a:cubicBezTo>
                    <a:pt x="1737" y="2690"/>
                    <a:pt x="2343" y="2387"/>
                    <a:pt x="2717" y="1841"/>
                  </a:cubicBezTo>
                  <a:cubicBezTo>
                    <a:pt x="3054" y="1337"/>
                    <a:pt x="3138" y="685"/>
                    <a:pt x="2927" y="117"/>
                  </a:cubicBezTo>
                  <a:cubicBezTo>
                    <a:pt x="2704" y="37"/>
                    <a:pt x="2482" y="1"/>
                    <a:pt x="2267" y="1"/>
                  </a:cubicBezTo>
                  <a:close/>
                </a:path>
              </a:pathLst>
            </a:custGeom>
            <a:solidFill>
              <a:srgbClr val="97ACBD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5"/>
            <p:cNvSpPr/>
            <p:nvPr/>
          </p:nvSpPr>
          <p:spPr>
            <a:xfrm>
              <a:off x="1307445" y="2032701"/>
              <a:ext cx="33868" cy="29631"/>
            </a:xfrm>
            <a:custGeom>
              <a:avLst/>
              <a:gdLst/>
              <a:ahLst/>
              <a:cxnLst/>
              <a:rect l="l" t="t" r="r" b="b"/>
              <a:pathLst>
                <a:path w="2262" h="1979" extrusionOk="0">
                  <a:moveTo>
                    <a:pt x="1779" y="1"/>
                  </a:moveTo>
                  <a:cubicBezTo>
                    <a:pt x="788" y="1"/>
                    <a:pt x="0" y="927"/>
                    <a:pt x="243" y="1937"/>
                  </a:cubicBezTo>
                  <a:cubicBezTo>
                    <a:pt x="366" y="1965"/>
                    <a:pt x="489" y="1979"/>
                    <a:pt x="611" y="1979"/>
                  </a:cubicBezTo>
                  <a:cubicBezTo>
                    <a:pt x="1131" y="1979"/>
                    <a:pt x="1618" y="1729"/>
                    <a:pt x="1925" y="1286"/>
                  </a:cubicBezTo>
                  <a:cubicBezTo>
                    <a:pt x="2177" y="928"/>
                    <a:pt x="2262" y="466"/>
                    <a:pt x="2156" y="45"/>
                  </a:cubicBezTo>
                  <a:cubicBezTo>
                    <a:pt x="2029" y="15"/>
                    <a:pt x="1903" y="1"/>
                    <a:pt x="1779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5"/>
            <p:cNvSpPr/>
            <p:nvPr/>
          </p:nvSpPr>
          <p:spPr>
            <a:xfrm>
              <a:off x="1612464" y="2219064"/>
              <a:ext cx="33568" cy="29750"/>
            </a:xfrm>
            <a:custGeom>
              <a:avLst/>
              <a:gdLst/>
              <a:ahLst/>
              <a:cxnLst/>
              <a:rect l="l" t="t" r="r" b="b"/>
              <a:pathLst>
                <a:path w="2242" h="1987" extrusionOk="0">
                  <a:moveTo>
                    <a:pt x="1765" y="0"/>
                  </a:moveTo>
                  <a:cubicBezTo>
                    <a:pt x="789" y="0"/>
                    <a:pt x="1" y="927"/>
                    <a:pt x="244" y="1937"/>
                  </a:cubicBezTo>
                  <a:cubicBezTo>
                    <a:pt x="369" y="1970"/>
                    <a:pt x="495" y="1986"/>
                    <a:pt x="621" y="1986"/>
                  </a:cubicBezTo>
                  <a:cubicBezTo>
                    <a:pt x="1129" y="1986"/>
                    <a:pt x="1622" y="1723"/>
                    <a:pt x="1926" y="1285"/>
                  </a:cubicBezTo>
                  <a:cubicBezTo>
                    <a:pt x="2178" y="928"/>
                    <a:pt x="2241" y="465"/>
                    <a:pt x="2136" y="45"/>
                  </a:cubicBezTo>
                  <a:cubicBezTo>
                    <a:pt x="2011" y="14"/>
                    <a:pt x="1886" y="0"/>
                    <a:pt x="1765" y="0"/>
                  </a:cubicBezTo>
                  <a:close/>
                </a:path>
              </a:pathLst>
            </a:custGeom>
            <a:solidFill>
              <a:srgbClr val="4E677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1" name="Google Shape;1141;p55"/>
          <p:cNvGrpSpPr/>
          <p:nvPr/>
        </p:nvGrpSpPr>
        <p:grpSpPr>
          <a:xfrm>
            <a:off x="5711299" y="1674588"/>
            <a:ext cx="760139" cy="822965"/>
            <a:chOff x="1332009" y="1499935"/>
            <a:chExt cx="331895" cy="359311"/>
          </a:xfrm>
        </p:grpSpPr>
        <p:sp>
          <p:nvSpPr>
            <p:cNvPr id="1142" name="Google Shape;1142;p55"/>
            <p:cNvSpPr/>
            <p:nvPr/>
          </p:nvSpPr>
          <p:spPr>
            <a:xfrm>
              <a:off x="1435414" y="1570451"/>
              <a:ext cx="28515" cy="79210"/>
            </a:xfrm>
            <a:custGeom>
              <a:avLst/>
              <a:gdLst/>
              <a:ahLst/>
              <a:cxnLst/>
              <a:rect l="l" t="t" r="r" b="b"/>
              <a:pathLst>
                <a:path w="1089" h="3025" extrusionOk="0">
                  <a:moveTo>
                    <a:pt x="545" y="1"/>
                  </a:moveTo>
                  <a:cubicBezTo>
                    <a:pt x="273" y="1"/>
                    <a:pt x="1" y="182"/>
                    <a:pt x="1" y="544"/>
                  </a:cubicBezTo>
                  <a:lnTo>
                    <a:pt x="1" y="3025"/>
                  </a:lnTo>
                  <a:lnTo>
                    <a:pt x="1088" y="3025"/>
                  </a:lnTo>
                  <a:lnTo>
                    <a:pt x="1088" y="544"/>
                  </a:lnTo>
                  <a:cubicBezTo>
                    <a:pt x="1088" y="182"/>
                    <a:pt x="816" y="1"/>
                    <a:pt x="545" y="1"/>
                  </a:cubicBezTo>
                  <a:close/>
                </a:path>
              </a:pathLst>
            </a:custGeom>
            <a:solidFill>
              <a:srgbClr val="E9EEF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5"/>
            <p:cNvSpPr/>
            <p:nvPr/>
          </p:nvSpPr>
          <p:spPr>
            <a:xfrm>
              <a:off x="1435414" y="1627665"/>
              <a:ext cx="28515" cy="21995"/>
            </a:xfrm>
            <a:custGeom>
              <a:avLst/>
              <a:gdLst/>
              <a:ahLst/>
              <a:cxnLst/>
              <a:rect l="l" t="t" r="r" b="b"/>
              <a:pathLst>
                <a:path w="1089" h="840" extrusionOk="0">
                  <a:moveTo>
                    <a:pt x="1" y="0"/>
                  </a:moveTo>
                  <a:lnTo>
                    <a:pt x="1" y="840"/>
                  </a:lnTo>
                  <a:lnTo>
                    <a:pt x="1088" y="84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rgbClr val="CDD7D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5"/>
            <p:cNvSpPr/>
            <p:nvPr/>
          </p:nvSpPr>
          <p:spPr>
            <a:xfrm>
              <a:off x="1350496" y="1570451"/>
              <a:ext cx="28254" cy="79210"/>
            </a:xfrm>
            <a:custGeom>
              <a:avLst/>
              <a:gdLst/>
              <a:ahLst/>
              <a:cxnLst/>
              <a:rect l="l" t="t" r="r" b="b"/>
              <a:pathLst>
                <a:path w="1079" h="3025" extrusionOk="0">
                  <a:moveTo>
                    <a:pt x="539" y="1"/>
                  </a:moveTo>
                  <a:cubicBezTo>
                    <a:pt x="270" y="1"/>
                    <a:pt x="0" y="182"/>
                    <a:pt x="0" y="544"/>
                  </a:cubicBezTo>
                  <a:lnTo>
                    <a:pt x="0" y="3025"/>
                  </a:lnTo>
                  <a:lnTo>
                    <a:pt x="1078" y="3025"/>
                  </a:lnTo>
                  <a:lnTo>
                    <a:pt x="1078" y="544"/>
                  </a:lnTo>
                  <a:cubicBezTo>
                    <a:pt x="1078" y="182"/>
                    <a:pt x="809" y="1"/>
                    <a:pt x="539" y="1"/>
                  </a:cubicBezTo>
                  <a:close/>
                </a:path>
              </a:pathLst>
            </a:custGeom>
            <a:solidFill>
              <a:srgbClr val="E9EEF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5"/>
            <p:cNvSpPr/>
            <p:nvPr/>
          </p:nvSpPr>
          <p:spPr>
            <a:xfrm>
              <a:off x="1350496" y="1627665"/>
              <a:ext cx="28254" cy="21995"/>
            </a:xfrm>
            <a:custGeom>
              <a:avLst/>
              <a:gdLst/>
              <a:ahLst/>
              <a:cxnLst/>
              <a:rect l="l" t="t" r="r" b="b"/>
              <a:pathLst>
                <a:path w="1079" h="840" extrusionOk="0">
                  <a:moveTo>
                    <a:pt x="0" y="0"/>
                  </a:moveTo>
                  <a:lnTo>
                    <a:pt x="0" y="840"/>
                  </a:lnTo>
                  <a:lnTo>
                    <a:pt x="1078" y="840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rgbClr val="CDD7D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5"/>
            <p:cNvSpPr/>
            <p:nvPr/>
          </p:nvSpPr>
          <p:spPr>
            <a:xfrm>
              <a:off x="1392706" y="1791531"/>
              <a:ext cx="28751" cy="67714"/>
            </a:xfrm>
            <a:custGeom>
              <a:avLst/>
              <a:gdLst/>
              <a:ahLst/>
              <a:cxnLst/>
              <a:rect l="l" t="t" r="r" b="b"/>
              <a:pathLst>
                <a:path w="1098" h="2586" extrusionOk="0">
                  <a:moveTo>
                    <a:pt x="0" y="1"/>
                  </a:moveTo>
                  <a:lnTo>
                    <a:pt x="0" y="2366"/>
                  </a:lnTo>
                  <a:cubicBezTo>
                    <a:pt x="0" y="2490"/>
                    <a:pt x="105" y="2586"/>
                    <a:pt x="229" y="2586"/>
                  </a:cubicBezTo>
                  <a:lnTo>
                    <a:pt x="869" y="2586"/>
                  </a:lnTo>
                  <a:cubicBezTo>
                    <a:pt x="993" y="2586"/>
                    <a:pt x="1098" y="2490"/>
                    <a:pt x="1098" y="2366"/>
                  </a:cubicBezTo>
                  <a:lnTo>
                    <a:pt x="1098" y="1"/>
                  </a:lnTo>
                  <a:close/>
                </a:path>
              </a:pathLst>
            </a:custGeom>
            <a:solidFill>
              <a:srgbClr val="E9EEF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5"/>
            <p:cNvSpPr/>
            <p:nvPr/>
          </p:nvSpPr>
          <p:spPr>
            <a:xfrm>
              <a:off x="1392942" y="1791531"/>
              <a:ext cx="28515" cy="22519"/>
            </a:xfrm>
            <a:custGeom>
              <a:avLst/>
              <a:gdLst/>
              <a:ahLst/>
              <a:cxnLst/>
              <a:rect l="l" t="t" r="r" b="b"/>
              <a:pathLst>
                <a:path w="1089" h="860" extrusionOk="0">
                  <a:moveTo>
                    <a:pt x="1" y="1"/>
                  </a:moveTo>
                  <a:lnTo>
                    <a:pt x="1" y="859"/>
                  </a:lnTo>
                  <a:lnTo>
                    <a:pt x="1089" y="859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CDD7D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5"/>
            <p:cNvSpPr/>
            <p:nvPr/>
          </p:nvSpPr>
          <p:spPr>
            <a:xfrm>
              <a:off x="1386448" y="1765294"/>
              <a:ext cx="41503" cy="33255"/>
            </a:xfrm>
            <a:custGeom>
              <a:avLst/>
              <a:gdLst/>
              <a:ahLst/>
              <a:cxnLst/>
              <a:rect l="l" t="t" r="r" b="b"/>
              <a:pathLst>
                <a:path w="1585" h="1270" extrusionOk="0">
                  <a:moveTo>
                    <a:pt x="1" y="1"/>
                  </a:moveTo>
                  <a:lnTo>
                    <a:pt x="1" y="1041"/>
                  </a:lnTo>
                  <a:cubicBezTo>
                    <a:pt x="1" y="1165"/>
                    <a:pt x="106" y="1270"/>
                    <a:pt x="230" y="1270"/>
                  </a:cubicBezTo>
                  <a:lnTo>
                    <a:pt x="1356" y="1270"/>
                  </a:lnTo>
                  <a:cubicBezTo>
                    <a:pt x="1480" y="1270"/>
                    <a:pt x="1585" y="1165"/>
                    <a:pt x="1585" y="1041"/>
                  </a:cubicBezTo>
                  <a:lnTo>
                    <a:pt x="1585" y="1"/>
                  </a:lnTo>
                  <a:close/>
                </a:path>
              </a:pathLst>
            </a:custGeom>
            <a:solidFill>
              <a:srgbClr val="94A3B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5"/>
            <p:cNvSpPr/>
            <p:nvPr/>
          </p:nvSpPr>
          <p:spPr>
            <a:xfrm>
              <a:off x="1411428" y="1765294"/>
              <a:ext cx="16287" cy="33255"/>
            </a:xfrm>
            <a:custGeom>
              <a:avLst/>
              <a:gdLst/>
              <a:ahLst/>
              <a:cxnLst/>
              <a:rect l="l" t="t" r="r" b="b"/>
              <a:pathLst>
                <a:path w="622" h="1270" extrusionOk="0">
                  <a:moveTo>
                    <a:pt x="1" y="1"/>
                  </a:moveTo>
                  <a:lnTo>
                    <a:pt x="1" y="1270"/>
                  </a:lnTo>
                  <a:lnTo>
                    <a:pt x="402" y="1270"/>
                  </a:lnTo>
                  <a:cubicBezTo>
                    <a:pt x="526" y="1270"/>
                    <a:pt x="621" y="1165"/>
                    <a:pt x="621" y="1041"/>
                  </a:cubicBezTo>
                  <a:lnTo>
                    <a:pt x="621" y="1"/>
                  </a:lnTo>
                  <a:close/>
                </a:path>
              </a:pathLst>
            </a:custGeom>
            <a:solidFill>
              <a:srgbClr val="6A7F9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5"/>
            <p:cNvSpPr/>
            <p:nvPr/>
          </p:nvSpPr>
          <p:spPr>
            <a:xfrm>
              <a:off x="1381473" y="1738585"/>
              <a:ext cx="51480" cy="33517"/>
            </a:xfrm>
            <a:custGeom>
              <a:avLst/>
              <a:gdLst/>
              <a:ahLst/>
              <a:cxnLst/>
              <a:rect l="l" t="t" r="r" b="b"/>
              <a:pathLst>
                <a:path w="1966" h="1280" extrusionOk="0">
                  <a:moveTo>
                    <a:pt x="0" y="0"/>
                  </a:moveTo>
                  <a:lnTo>
                    <a:pt x="0" y="1059"/>
                  </a:lnTo>
                  <a:cubicBezTo>
                    <a:pt x="0" y="1183"/>
                    <a:pt x="96" y="1278"/>
                    <a:pt x="220" y="1278"/>
                  </a:cubicBezTo>
                  <a:lnTo>
                    <a:pt x="1746" y="1278"/>
                  </a:lnTo>
                  <a:cubicBezTo>
                    <a:pt x="1751" y="1279"/>
                    <a:pt x="1756" y="1279"/>
                    <a:pt x="1762" y="1279"/>
                  </a:cubicBezTo>
                  <a:cubicBezTo>
                    <a:pt x="1878" y="1279"/>
                    <a:pt x="1965" y="1178"/>
                    <a:pt x="1965" y="1059"/>
                  </a:cubicBezTo>
                  <a:lnTo>
                    <a:pt x="1965" y="0"/>
                  </a:lnTo>
                  <a:close/>
                </a:path>
              </a:pathLst>
            </a:custGeom>
            <a:solidFill>
              <a:srgbClr val="6A7F9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5"/>
            <p:cNvSpPr/>
            <p:nvPr/>
          </p:nvSpPr>
          <p:spPr>
            <a:xfrm>
              <a:off x="1411428" y="1738585"/>
              <a:ext cx="21524" cy="33517"/>
            </a:xfrm>
            <a:custGeom>
              <a:avLst/>
              <a:gdLst/>
              <a:ahLst/>
              <a:cxnLst/>
              <a:rect l="l" t="t" r="r" b="b"/>
              <a:pathLst>
                <a:path w="822" h="1280" extrusionOk="0">
                  <a:moveTo>
                    <a:pt x="1" y="0"/>
                  </a:moveTo>
                  <a:lnTo>
                    <a:pt x="1" y="1278"/>
                  </a:lnTo>
                  <a:lnTo>
                    <a:pt x="592" y="1278"/>
                  </a:lnTo>
                  <a:cubicBezTo>
                    <a:pt x="598" y="1279"/>
                    <a:pt x="603" y="1279"/>
                    <a:pt x="608" y="1279"/>
                  </a:cubicBezTo>
                  <a:cubicBezTo>
                    <a:pt x="725" y="1279"/>
                    <a:pt x="821" y="1178"/>
                    <a:pt x="821" y="1059"/>
                  </a:cubicBezTo>
                  <a:lnTo>
                    <a:pt x="821" y="0"/>
                  </a:lnTo>
                  <a:close/>
                </a:path>
              </a:pathLst>
            </a:custGeom>
            <a:solidFill>
              <a:srgbClr val="51667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5"/>
            <p:cNvSpPr/>
            <p:nvPr/>
          </p:nvSpPr>
          <p:spPr>
            <a:xfrm>
              <a:off x="1339001" y="1668619"/>
              <a:ext cx="136162" cy="77220"/>
            </a:xfrm>
            <a:custGeom>
              <a:avLst/>
              <a:gdLst/>
              <a:ahLst/>
              <a:cxnLst/>
              <a:rect l="l" t="t" r="r" b="b"/>
              <a:pathLst>
                <a:path w="5200" h="2949" extrusionOk="0">
                  <a:moveTo>
                    <a:pt x="0" y="1"/>
                  </a:moveTo>
                  <a:lnTo>
                    <a:pt x="0" y="888"/>
                  </a:lnTo>
                  <a:cubicBezTo>
                    <a:pt x="0" y="936"/>
                    <a:pt x="19" y="984"/>
                    <a:pt x="48" y="1031"/>
                  </a:cubicBezTo>
                  <a:lnTo>
                    <a:pt x="1613" y="2949"/>
                  </a:lnTo>
                  <a:lnTo>
                    <a:pt x="3587" y="2949"/>
                  </a:lnTo>
                  <a:lnTo>
                    <a:pt x="5152" y="1022"/>
                  </a:lnTo>
                  <a:cubicBezTo>
                    <a:pt x="5181" y="984"/>
                    <a:pt x="5200" y="936"/>
                    <a:pt x="5200" y="888"/>
                  </a:cubicBezTo>
                  <a:lnTo>
                    <a:pt x="5200" y="1"/>
                  </a:lnTo>
                  <a:close/>
                </a:path>
              </a:pathLst>
            </a:custGeom>
            <a:solidFill>
              <a:srgbClr val="94A3B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5"/>
            <p:cNvSpPr/>
            <p:nvPr/>
          </p:nvSpPr>
          <p:spPr>
            <a:xfrm>
              <a:off x="1411428" y="1668619"/>
              <a:ext cx="63996" cy="77220"/>
            </a:xfrm>
            <a:custGeom>
              <a:avLst/>
              <a:gdLst/>
              <a:ahLst/>
              <a:cxnLst/>
              <a:rect l="l" t="t" r="r" b="b"/>
              <a:pathLst>
                <a:path w="2444" h="2949" extrusionOk="0">
                  <a:moveTo>
                    <a:pt x="1737" y="1"/>
                  </a:moveTo>
                  <a:lnTo>
                    <a:pt x="1737" y="793"/>
                  </a:lnTo>
                  <a:lnTo>
                    <a:pt x="1" y="2949"/>
                  </a:lnTo>
                  <a:lnTo>
                    <a:pt x="831" y="2949"/>
                  </a:lnTo>
                  <a:lnTo>
                    <a:pt x="2395" y="1022"/>
                  </a:lnTo>
                  <a:cubicBezTo>
                    <a:pt x="2424" y="984"/>
                    <a:pt x="2443" y="936"/>
                    <a:pt x="2443" y="888"/>
                  </a:cubicBezTo>
                  <a:lnTo>
                    <a:pt x="2443" y="1"/>
                  </a:lnTo>
                  <a:close/>
                </a:path>
              </a:pathLst>
            </a:custGeom>
            <a:solidFill>
              <a:srgbClr val="6A7F9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5"/>
            <p:cNvSpPr/>
            <p:nvPr/>
          </p:nvSpPr>
          <p:spPr>
            <a:xfrm>
              <a:off x="1332009" y="1640889"/>
              <a:ext cx="150145" cy="27756"/>
            </a:xfrm>
            <a:custGeom>
              <a:avLst/>
              <a:gdLst/>
              <a:ahLst/>
              <a:cxnLst/>
              <a:rect l="l" t="t" r="r" b="b"/>
              <a:pathLst>
                <a:path w="5734" h="1060" extrusionOk="0">
                  <a:moveTo>
                    <a:pt x="205" y="0"/>
                  </a:moveTo>
                  <a:cubicBezTo>
                    <a:pt x="96" y="0"/>
                    <a:pt x="0" y="102"/>
                    <a:pt x="0" y="220"/>
                  </a:cubicBezTo>
                  <a:lnTo>
                    <a:pt x="0" y="831"/>
                  </a:lnTo>
                  <a:cubicBezTo>
                    <a:pt x="0" y="955"/>
                    <a:pt x="105" y="1060"/>
                    <a:pt x="220" y="1060"/>
                  </a:cubicBezTo>
                  <a:lnTo>
                    <a:pt x="5514" y="1060"/>
                  </a:lnTo>
                  <a:cubicBezTo>
                    <a:pt x="5638" y="1060"/>
                    <a:pt x="5734" y="955"/>
                    <a:pt x="5734" y="831"/>
                  </a:cubicBezTo>
                  <a:lnTo>
                    <a:pt x="5734" y="220"/>
                  </a:lnTo>
                  <a:cubicBezTo>
                    <a:pt x="5734" y="102"/>
                    <a:pt x="5646" y="0"/>
                    <a:pt x="5530" y="0"/>
                  </a:cubicBezTo>
                  <a:cubicBezTo>
                    <a:pt x="5525" y="0"/>
                    <a:pt x="5520" y="1"/>
                    <a:pt x="5514" y="1"/>
                  </a:cubicBezTo>
                  <a:lnTo>
                    <a:pt x="220" y="1"/>
                  </a:lnTo>
                  <a:cubicBezTo>
                    <a:pt x="215" y="1"/>
                    <a:pt x="210" y="0"/>
                    <a:pt x="205" y="0"/>
                  </a:cubicBezTo>
                  <a:close/>
                </a:path>
              </a:pathLst>
            </a:custGeom>
            <a:solidFill>
              <a:srgbClr val="BAC2C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5"/>
            <p:cNvSpPr/>
            <p:nvPr/>
          </p:nvSpPr>
          <p:spPr>
            <a:xfrm>
              <a:off x="1461651" y="1640889"/>
              <a:ext cx="20503" cy="27756"/>
            </a:xfrm>
            <a:custGeom>
              <a:avLst/>
              <a:gdLst/>
              <a:ahLst/>
              <a:cxnLst/>
              <a:rect l="l" t="t" r="r" b="b"/>
              <a:pathLst>
                <a:path w="783" h="1060" extrusionOk="0">
                  <a:moveTo>
                    <a:pt x="579" y="0"/>
                  </a:moveTo>
                  <a:cubicBezTo>
                    <a:pt x="574" y="0"/>
                    <a:pt x="569" y="1"/>
                    <a:pt x="563" y="1"/>
                  </a:cubicBezTo>
                  <a:lnTo>
                    <a:pt x="0" y="1"/>
                  </a:lnTo>
                  <a:lnTo>
                    <a:pt x="0" y="1060"/>
                  </a:lnTo>
                  <a:lnTo>
                    <a:pt x="563" y="1060"/>
                  </a:lnTo>
                  <a:cubicBezTo>
                    <a:pt x="687" y="1060"/>
                    <a:pt x="783" y="955"/>
                    <a:pt x="783" y="840"/>
                  </a:cubicBezTo>
                  <a:lnTo>
                    <a:pt x="783" y="220"/>
                  </a:lnTo>
                  <a:cubicBezTo>
                    <a:pt x="783" y="102"/>
                    <a:pt x="695" y="0"/>
                    <a:pt x="579" y="0"/>
                  </a:cubicBezTo>
                  <a:close/>
                </a:path>
              </a:pathLst>
            </a:custGeom>
            <a:solidFill>
              <a:srgbClr val="94A3B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5"/>
            <p:cNvSpPr/>
            <p:nvPr/>
          </p:nvSpPr>
          <p:spPr>
            <a:xfrm>
              <a:off x="1467386" y="1499935"/>
              <a:ext cx="196518" cy="165725"/>
            </a:xfrm>
            <a:custGeom>
              <a:avLst/>
              <a:gdLst/>
              <a:ahLst/>
              <a:cxnLst/>
              <a:rect l="l" t="t" r="r" b="b"/>
              <a:pathLst>
                <a:path w="7505" h="6329" extrusionOk="0">
                  <a:moveTo>
                    <a:pt x="3779" y="1"/>
                  </a:moveTo>
                  <a:cubicBezTo>
                    <a:pt x="3738" y="1"/>
                    <a:pt x="3697" y="2"/>
                    <a:pt x="3655" y="3"/>
                  </a:cubicBezTo>
                  <a:cubicBezTo>
                    <a:pt x="1270" y="108"/>
                    <a:pt x="1" y="2865"/>
                    <a:pt x="1489" y="4735"/>
                  </a:cubicBezTo>
                  <a:lnTo>
                    <a:pt x="1413" y="6099"/>
                  </a:lnTo>
                  <a:cubicBezTo>
                    <a:pt x="1413" y="6229"/>
                    <a:pt x="1523" y="6329"/>
                    <a:pt x="1640" y="6329"/>
                  </a:cubicBezTo>
                  <a:cubicBezTo>
                    <a:pt x="1670" y="6329"/>
                    <a:pt x="1699" y="6323"/>
                    <a:pt x="1728" y="6309"/>
                  </a:cubicBezTo>
                  <a:lnTo>
                    <a:pt x="2968" y="5737"/>
                  </a:lnTo>
                  <a:cubicBezTo>
                    <a:pt x="3234" y="5814"/>
                    <a:pt x="3504" y="5851"/>
                    <a:pt x="3771" y="5851"/>
                  </a:cubicBezTo>
                  <a:cubicBezTo>
                    <a:pt x="4730" y="5851"/>
                    <a:pt x="5650" y="5373"/>
                    <a:pt x="6202" y="4544"/>
                  </a:cubicBezTo>
                  <a:cubicBezTo>
                    <a:pt x="7505" y="2595"/>
                    <a:pt x="6091" y="1"/>
                    <a:pt x="3779" y="1"/>
                  </a:cubicBezTo>
                  <a:close/>
                </a:path>
              </a:pathLst>
            </a:custGeom>
            <a:solidFill>
              <a:srgbClr val="E9EEF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5"/>
            <p:cNvSpPr/>
            <p:nvPr/>
          </p:nvSpPr>
          <p:spPr>
            <a:xfrm>
              <a:off x="1369873" y="1679852"/>
              <a:ext cx="74653" cy="11050"/>
            </a:xfrm>
            <a:custGeom>
              <a:avLst/>
              <a:gdLst/>
              <a:ahLst/>
              <a:cxnLst/>
              <a:rect l="l" t="t" r="r" b="b"/>
              <a:pathLst>
                <a:path w="2851" h="422" extrusionOk="0">
                  <a:moveTo>
                    <a:pt x="273" y="1"/>
                  </a:moveTo>
                  <a:cubicBezTo>
                    <a:pt x="1" y="1"/>
                    <a:pt x="1" y="422"/>
                    <a:pt x="273" y="422"/>
                  </a:cubicBezTo>
                  <a:cubicBezTo>
                    <a:pt x="279" y="422"/>
                    <a:pt x="284" y="421"/>
                    <a:pt x="291" y="421"/>
                  </a:cubicBezTo>
                  <a:lnTo>
                    <a:pt x="2551" y="421"/>
                  </a:lnTo>
                  <a:cubicBezTo>
                    <a:pt x="2558" y="421"/>
                    <a:pt x="2564" y="422"/>
                    <a:pt x="2570" y="422"/>
                  </a:cubicBezTo>
                  <a:cubicBezTo>
                    <a:pt x="2851" y="422"/>
                    <a:pt x="2851" y="1"/>
                    <a:pt x="2570" y="1"/>
                  </a:cubicBezTo>
                  <a:cubicBezTo>
                    <a:pt x="2564" y="1"/>
                    <a:pt x="2558" y="1"/>
                    <a:pt x="2551" y="1"/>
                  </a:cubicBezTo>
                  <a:lnTo>
                    <a:pt x="291" y="1"/>
                  </a:lnTo>
                  <a:cubicBezTo>
                    <a:pt x="284" y="1"/>
                    <a:pt x="279" y="1"/>
                    <a:pt x="273" y="1"/>
                  </a:cubicBezTo>
                  <a:close/>
                </a:path>
              </a:pathLst>
            </a:custGeom>
            <a:solidFill>
              <a:srgbClr val="53687D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5"/>
            <p:cNvSpPr/>
            <p:nvPr/>
          </p:nvSpPr>
          <p:spPr>
            <a:xfrm>
              <a:off x="1533346" y="1524496"/>
              <a:ext cx="60487" cy="92459"/>
            </a:xfrm>
            <a:custGeom>
              <a:avLst/>
              <a:gdLst/>
              <a:ahLst/>
              <a:cxnLst/>
              <a:rect l="l" t="t" r="r" b="b"/>
              <a:pathLst>
                <a:path w="2310" h="3531" extrusionOk="0">
                  <a:moveTo>
                    <a:pt x="1136" y="0"/>
                  </a:moveTo>
                  <a:cubicBezTo>
                    <a:pt x="1088" y="0"/>
                    <a:pt x="1050" y="29"/>
                    <a:pt x="1031" y="67"/>
                  </a:cubicBezTo>
                  <a:lnTo>
                    <a:pt x="39" y="1822"/>
                  </a:lnTo>
                  <a:cubicBezTo>
                    <a:pt x="0" y="1899"/>
                    <a:pt x="48" y="1994"/>
                    <a:pt x="144" y="1994"/>
                  </a:cubicBezTo>
                  <a:lnTo>
                    <a:pt x="1021" y="1994"/>
                  </a:lnTo>
                  <a:lnTo>
                    <a:pt x="401" y="3377"/>
                  </a:lnTo>
                  <a:cubicBezTo>
                    <a:pt x="373" y="3462"/>
                    <a:pt x="443" y="3531"/>
                    <a:pt x="516" y="3531"/>
                  </a:cubicBezTo>
                  <a:cubicBezTo>
                    <a:pt x="543" y="3531"/>
                    <a:pt x="569" y="3522"/>
                    <a:pt x="592" y="3502"/>
                  </a:cubicBezTo>
                  <a:lnTo>
                    <a:pt x="2252" y="1498"/>
                  </a:lnTo>
                  <a:cubicBezTo>
                    <a:pt x="2309" y="1422"/>
                    <a:pt x="2261" y="1317"/>
                    <a:pt x="2166" y="1307"/>
                  </a:cubicBezTo>
                  <a:lnTo>
                    <a:pt x="1183" y="1307"/>
                  </a:lnTo>
                  <a:lnTo>
                    <a:pt x="2032" y="191"/>
                  </a:lnTo>
                  <a:cubicBezTo>
                    <a:pt x="2080" y="115"/>
                    <a:pt x="2032" y="10"/>
                    <a:pt x="1937" y="0"/>
                  </a:cubicBezTo>
                  <a:close/>
                </a:path>
              </a:pathLst>
            </a:custGeom>
            <a:solidFill>
              <a:srgbClr val="BECBD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1163;p56"/>
          <p:cNvPicPr preferRelativeResize="0"/>
          <p:nvPr/>
        </p:nvPicPr>
        <p:blipFill rotWithShape="1">
          <a:blip r:embed="rId3">
            <a:alphaModFix/>
          </a:blip>
          <a:srcRect l="7396" t="4458" r="5076" b="4358"/>
          <a:stretch/>
        </p:blipFill>
        <p:spPr>
          <a:xfrm flipH="1">
            <a:off x="1036951" y="1572250"/>
            <a:ext cx="991224" cy="9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56"/>
          <p:cNvPicPr preferRelativeResize="0"/>
          <p:nvPr/>
        </p:nvPicPr>
        <p:blipFill rotWithShape="1">
          <a:blip r:embed="rId3">
            <a:alphaModFix/>
          </a:blip>
          <a:srcRect l="7396" t="4458" r="5076" b="4358"/>
          <a:stretch/>
        </p:blipFill>
        <p:spPr>
          <a:xfrm flipH="1">
            <a:off x="1036951" y="3156988"/>
            <a:ext cx="991224" cy="9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56"/>
          <p:cNvPicPr preferRelativeResize="0"/>
          <p:nvPr/>
        </p:nvPicPr>
        <p:blipFill rotWithShape="1">
          <a:blip r:embed="rId3">
            <a:alphaModFix/>
          </a:blip>
          <a:srcRect l="7396" t="4458" r="5076" b="4358"/>
          <a:stretch/>
        </p:blipFill>
        <p:spPr>
          <a:xfrm flipH="1">
            <a:off x="4817538" y="3156988"/>
            <a:ext cx="991224" cy="9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56"/>
          <p:cNvPicPr preferRelativeResize="0"/>
          <p:nvPr/>
        </p:nvPicPr>
        <p:blipFill rotWithShape="1">
          <a:blip r:embed="rId3">
            <a:alphaModFix/>
          </a:blip>
          <a:srcRect l="7396" t="4458" r="5076" b="4358"/>
          <a:stretch/>
        </p:blipFill>
        <p:spPr>
          <a:xfrm flipH="1">
            <a:off x="4817551" y="1572250"/>
            <a:ext cx="991224" cy="987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56"/>
          <p:cNvSpPr txBox="1">
            <a:spLocks noGrp="1"/>
          </p:cNvSpPr>
          <p:nvPr>
            <p:ph type="title"/>
          </p:nvPr>
        </p:nvSpPr>
        <p:spPr>
          <a:xfrm flipH="1">
            <a:off x="1074475" y="1583300"/>
            <a:ext cx="916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68" name="Google Shape;1168;p56"/>
          <p:cNvSpPr txBox="1">
            <a:spLocks noGrp="1"/>
          </p:cNvSpPr>
          <p:nvPr>
            <p:ph type="subTitle" idx="1"/>
          </p:nvPr>
        </p:nvSpPr>
        <p:spPr>
          <a:xfrm>
            <a:off x="1990650" y="2026100"/>
            <a:ext cx="22443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 baseline="30000"/>
              <a:t> </a:t>
            </a:r>
            <a:r>
              <a:rPr lang="en"/>
              <a:t>can operate in an oxygen-free environment</a:t>
            </a:r>
            <a:endParaRPr/>
          </a:p>
        </p:txBody>
      </p:sp>
      <p:sp>
        <p:nvSpPr>
          <p:cNvPr id="1169" name="Google Shape;1169;p56"/>
          <p:cNvSpPr txBox="1">
            <a:spLocks noGrp="1"/>
          </p:cNvSpPr>
          <p:nvPr>
            <p:ph type="subTitle" idx="2"/>
          </p:nvPr>
        </p:nvSpPr>
        <p:spPr>
          <a:xfrm>
            <a:off x="1990660" y="1563200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FLEXIBILITY</a:t>
            </a:r>
            <a:endParaRPr/>
          </a:p>
        </p:txBody>
      </p:sp>
      <p:sp>
        <p:nvSpPr>
          <p:cNvPr id="1170" name="Google Shape;1170;p56"/>
          <p:cNvSpPr txBox="1">
            <a:spLocks noGrp="1"/>
          </p:cNvSpPr>
          <p:nvPr>
            <p:ph type="title" idx="15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  </a:t>
            </a:r>
            <a:r>
              <a:rPr lang="en">
                <a:solidFill>
                  <a:schemeClr val="dk2"/>
                </a:solidFill>
              </a:rPr>
              <a:t>AS AN OXIDANT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171" name="Google Shape;1171;p56"/>
          <p:cNvSpPr txBox="1">
            <a:spLocks noGrp="1"/>
          </p:cNvSpPr>
          <p:nvPr>
            <p:ph type="title" idx="3"/>
          </p:nvPr>
        </p:nvSpPr>
        <p:spPr>
          <a:xfrm flipH="1">
            <a:off x="1074475" y="3156975"/>
            <a:ext cx="916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72" name="Google Shape;1172;p56"/>
          <p:cNvSpPr txBox="1">
            <a:spLocks noGrp="1"/>
          </p:cNvSpPr>
          <p:nvPr>
            <p:ph type="subTitle" idx="4"/>
          </p:nvPr>
        </p:nvSpPr>
        <p:spPr>
          <a:xfrm>
            <a:off x="1990649" y="3599800"/>
            <a:ext cx="2376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 can increase theoretical voltage and performance when compared to gaseous O</a:t>
            </a:r>
            <a:r>
              <a:rPr lang="en" baseline="-25000"/>
              <a:t>2</a:t>
            </a:r>
            <a:endParaRPr/>
          </a:p>
        </p:txBody>
      </p:sp>
      <p:sp>
        <p:nvSpPr>
          <p:cNvPr id="1173" name="Google Shape;1173;p56"/>
          <p:cNvSpPr txBox="1">
            <a:spLocks noGrp="1"/>
          </p:cNvSpPr>
          <p:nvPr>
            <p:ph type="subTitle" idx="5"/>
          </p:nvPr>
        </p:nvSpPr>
        <p:spPr>
          <a:xfrm>
            <a:off x="1990660" y="3135796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</a:t>
            </a:r>
            <a:endParaRPr/>
          </a:p>
        </p:txBody>
      </p:sp>
      <p:sp>
        <p:nvSpPr>
          <p:cNvPr id="1174" name="Google Shape;1174;p56"/>
          <p:cNvSpPr txBox="1">
            <a:spLocks noGrp="1"/>
          </p:cNvSpPr>
          <p:nvPr>
            <p:ph type="title" idx="6"/>
          </p:nvPr>
        </p:nvSpPr>
        <p:spPr>
          <a:xfrm flipH="1">
            <a:off x="4855050" y="1583300"/>
            <a:ext cx="916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175" name="Google Shape;1175;p56"/>
          <p:cNvSpPr txBox="1">
            <a:spLocks noGrp="1"/>
          </p:cNvSpPr>
          <p:nvPr>
            <p:ph type="subTitle" idx="7"/>
          </p:nvPr>
        </p:nvSpPr>
        <p:spPr>
          <a:xfrm>
            <a:off x="5771225" y="2026100"/>
            <a:ext cx="22443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 requires less activation energy in reduction reaction</a:t>
            </a:r>
            <a:endParaRPr/>
          </a:p>
        </p:txBody>
      </p:sp>
      <p:sp>
        <p:nvSpPr>
          <p:cNvPr id="1176" name="Google Shape;1176;p56"/>
          <p:cNvSpPr txBox="1">
            <a:spLocks noGrp="1"/>
          </p:cNvSpPr>
          <p:nvPr>
            <p:ph type="title" idx="8"/>
          </p:nvPr>
        </p:nvSpPr>
        <p:spPr>
          <a:xfrm flipH="1">
            <a:off x="4855050" y="3156975"/>
            <a:ext cx="916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177" name="Google Shape;1177;p56"/>
          <p:cNvSpPr txBox="1">
            <a:spLocks noGrp="1"/>
          </p:cNvSpPr>
          <p:nvPr>
            <p:ph type="subTitle" idx="9"/>
          </p:nvPr>
        </p:nvSpPr>
        <p:spPr>
          <a:xfrm>
            <a:off x="5771230" y="3599800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expensive than traditional O</a:t>
            </a:r>
            <a:r>
              <a:rPr lang="en" baseline="-25000"/>
              <a:t>2</a:t>
            </a:r>
            <a:r>
              <a:rPr lang="en"/>
              <a:t> sources, such as liquid oxygen</a:t>
            </a:r>
            <a:endParaRPr/>
          </a:p>
        </p:txBody>
      </p:sp>
      <p:sp>
        <p:nvSpPr>
          <p:cNvPr id="1178" name="Google Shape;1178;p56"/>
          <p:cNvSpPr txBox="1">
            <a:spLocks noGrp="1"/>
          </p:cNvSpPr>
          <p:nvPr>
            <p:ph type="subTitle" idx="13"/>
          </p:nvPr>
        </p:nvSpPr>
        <p:spPr>
          <a:xfrm>
            <a:off x="5771230" y="3132810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PRACTICALITY</a:t>
            </a:r>
            <a:endParaRPr/>
          </a:p>
        </p:txBody>
      </p:sp>
      <p:sp>
        <p:nvSpPr>
          <p:cNvPr id="1179" name="Google Shape;1179;p56"/>
          <p:cNvSpPr txBox="1">
            <a:spLocks noGrp="1"/>
          </p:cNvSpPr>
          <p:nvPr>
            <p:ph type="subTitle" idx="14"/>
          </p:nvPr>
        </p:nvSpPr>
        <p:spPr>
          <a:xfrm>
            <a:off x="5771220" y="1563200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CHEMISTRY</a:t>
            </a:r>
            <a:endParaRPr/>
          </a:p>
        </p:txBody>
      </p:sp>
      <p:sp>
        <p:nvSpPr>
          <p:cNvPr id="1180" name="Google Shape;1180;p56"/>
          <p:cNvSpPr/>
          <p:nvPr/>
        </p:nvSpPr>
        <p:spPr>
          <a:xfrm rot="-1869146">
            <a:off x="1482497" y="1613387"/>
            <a:ext cx="3821" cy="7642"/>
          </a:xfrm>
          <a:custGeom>
            <a:avLst/>
            <a:gdLst/>
            <a:ahLst/>
            <a:cxnLst/>
            <a:rect l="l" t="t" r="r" b="b"/>
            <a:pathLst>
              <a:path w="29" h="58" extrusionOk="0">
                <a:moveTo>
                  <a:pt x="0" y="0"/>
                </a:moveTo>
                <a:lnTo>
                  <a:pt x="12" y="57"/>
                </a:lnTo>
                <a:lnTo>
                  <a:pt x="29" y="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Sacramento"/>
              <a:ea typeface="Sacramento"/>
              <a:cs typeface="Sacramento"/>
              <a:sym typeface="Sacramen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" name="Google Shape;118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00" y="93563"/>
            <a:ext cx="8305800" cy="4956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58"/>
          <p:cNvSpPr txBox="1">
            <a:spLocks noGrp="1"/>
          </p:cNvSpPr>
          <p:nvPr>
            <p:ph type="title"/>
          </p:nvPr>
        </p:nvSpPr>
        <p:spPr>
          <a:xfrm>
            <a:off x="525375" y="491200"/>
            <a:ext cx="44316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 FUEL CELLS</a:t>
            </a:r>
            <a:endParaRPr/>
          </a:p>
        </p:txBody>
      </p:sp>
      <p:sp>
        <p:nvSpPr>
          <p:cNvPr id="1191" name="Google Shape;1191;p58"/>
          <p:cNvSpPr txBox="1">
            <a:spLocks noGrp="1"/>
          </p:cNvSpPr>
          <p:nvPr>
            <p:ph type="subTitle" idx="1"/>
          </p:nvPr>
        </p:nvSpPr>
        <p:spPr>
          <a:xfrm>
            <a:off x="214600" y="2213075"/>
            <a:ext cx="4045500" cy="18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When operating at 100% efficiency, energy released by breaking apart 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 </a:t>
            </a:r>
            <a:r>
              <a:rPr lang="en"/>
              <a:t>exceeds the energy used to break apart by a factor of 2:1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Disselkamp proposes a fuel cell with an operating efficiency of &gt;35%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1192" name="Google Shape;119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5002" y="535700"/>
            <a:ext cx="4093750" cy="407209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32"/>
          <p:cNvSpPr txBox="1">
            <a:spLocks noGrp="1"/>
          </p:cNvSpPr>
          <p:nvPr>
            <p:ph type="title"/>
          </p:nvPr>
        </p:nvSpPr>
        <p:spPr>
          <a:xfrm>
            <a:off x="773238" y="415000"/>
            <a:ext cx="37809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endParaRPr/>
          </a:p>
        </p:txBody>
      </p:sp>
      <p:sp>
        <p:nvSpPr>
          <p:cNvPr id="876" name="Google Shape;876;p32"/>
          <p:cNvSpPr txBox="1">
            <a:spLocks noGrp="1"/>
          </p:cNvSpPr>
          <p:nvPr>
            <p:ph type="subTitle" idx="1"/>
          </p:nvPr>
        </p:nvSpPr>
        <p:spPr>
          <a:xfrm>
            <a:off x="343525" y="1403700"/>
            <a:ext cx="43557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Hydrogen Peroxide (H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) is a common, naturally unstable consumer and industrial chemical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Household usage includes antiseptics and bleaching agents, typically 3-6 wt% and stabilized with acids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Industrial concentrated 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2,</a:t>
            </a:r>
            <a:r>
              <a:rPr lang="en"/>
              <a:t> (High-test peroxide, 85-98 wt% typ.) decomposes into high temperature steam and oxygen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At above 67% concentration, the heat of decomposing 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 vaporizes remaining liquid at standard pressure.</a:t>
            </a:r>
            <a:endParaRPr/>
          </a:p>
        </p:txBody>
      </p:sp>
      <p:sp>
        <p:nvSpPr>
          <p:cNvPr id="877" name="Google Shape;877;p32"/>
          <p:cNvSpPr txBox="1"/>
          <p:nvPr/>
        </p:nvSpPr>
        <p:spPr>
          <a:xfrm>
            <a:off x="7145850" y="3183700"/>
            <a:ext cx="204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exend Deca"/>
                <a:ea typeface="Lexend Deca"/>
                <a:cs typeface="Lexend Deca"/>
                <a:sym typeface="Lexend Deca"/>
              </a:rPr>
              <a:t>Image credit: Walmart.com, iStock Photo</a:t>
            </a:r>
            <a:endParaRPr sz="900"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878" name="Google Shape;878;p32" descr="https://i5.walmartimages.com/asr/29990181-6f9e-42e6-98a3-5389c9be63d0_1.7d6fd92f63fca430eddc487138cb605e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3875" y="229400"/>
            <a:ext cx="2726850" cy="27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32" descr="Hydrogen Peroxide (H2O2) Molecular Structure Isolated on White Stock  Illustration - Illustration of bleach, oxidizer: 42130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350" y="2849750"/>
            <a:ext cx="2446500" cy="1464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59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 ENERGY COMPARISON</a:t>
            </a:r>
            <a:endParaRPr/>
          </a:p>
        </p:txBody>
      </p:sp>
      <p:sp>
        <p:nvSpPr>
          <p:cNvPr id="1198" name="Google Shape;1198;p59"/>
          <p:cNvSpPr/>
          <p:nvPr/>
        </p:nvSpPr>
        <p:spPr>
          <a:xfrm rot="10800000" flipH="1">
            <a:off x="5373075" y="3914175"/>
            <a:ext cx="2007300" cy="565200"/>
          </a:xfrm>
          <a:prstGeom prst="round1Rect">
            <a:avLst>
              <a:gd name="adj" fmla="val 33242"/>
            </a:avLst>
          </a:prstGeom>
          <a:gradFill>
            <a:gsLst>
              <a:gs pos="0">
                <a:schemeClr val="lt1"/>
              </a:gs>
              <a:gs pos="100000">
                <a:srgbClr val="FFFFFF">
                  <a:alpha val="1098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59"/>
          <p:cNvSpPr/>
          <p:nvPr/>
        </p:nvSpPr>
        <p:spPr>
          <a:xfrm flipH="1">
            <a:off x="1763775" y="2301175"/>
            <a:ext cx="3609300" cy="569400"/>
          </a:xfrm>
          <a:prstGeom prst="round1Rect">
            <a:avLst>
              <a:gd name="adj" fmla="val 35053"/>
            </a:avLst>
          </a:prstGeom>
          <a:gradFill>
            <a:gsLst>
              <a:gs pos="0">
                <a:schemeClr val="lt1"/>
              </a:gs>
              <a:gs pos="100000">
                <a:srgbClr val="FFFFFF">
                  <a:alpha val="1098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59"/>
          <p:cNvSpPr/>
          <p:nvPr/>
        </p:nvSpPr>
        <p:spPr>
          <a:xfrm rot="10800000">
            <a:off x="1763775" y="3914125"/>
            <a:ext cx="3609300" cy="556200"/>
          </a:xfrm>
          <a:prstGeom prst="round1Rect">
            <a:avLst>
              <a:gd name="adj" fmla="val 33242"/>
            </a:avLst>
          </a:prstGeom>
          <a:gradFill>
            <a:gsLst>
              <a:gs pos="0">
                <a:schemeClr val="lt1"/>
              </a:gs>
              <a:gs pos="100000">
                <a:srgbClr val="FFFFFF">
                  <a:alpha val="1098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59"/>
          <p:cNvSpPr/>
          <p:nvPr/>
        </p:nvSpPr>
        <p:spPr>
          <a:xfrm>
            <a:off x="5373075" y="1316425"/>
            <a:ext cx="1999800" cy="1032300"/>
          </a:xfrm>
          <a:prstGeom prst="round2SameRect">
            <a:avLst>
              <a:gd name="adj1" fmla="val 31173"/>
              <a:gd name="adj2" fmla="val 0"/>
            </a:avLst>
          </a:prstGeom>
          <a:gradFill>
            <a:gsLst>
              <a:gs pos="0">
                <a:schemeClr val="lt1"/>
              </a:gs>
              <a:gs pos="100000">
                <a:srgbClr val="FFFFFF">
                  <a:alpha val="1098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202" name="Google Shape;1202;p59"/>
          <p:cNvGraphicFramePr/>
          <p:nvPr/>
        </p:nvGraphicFramePr>
        <p:xfrm>
          <a:off x="1771338" y="1160025"/>
          <a:ext cx="5601375" cy="3276100"/>
        </p:xfrm>
        <a:graphic>
          <a:graphicData uri="http://schemas.openxmlformats.org/drawingml/2006/table">
            <a:tbl>
              <a:tblPr>
                <a:noFill/>
                <a:tableStyleId>{0978B27D-2001-404E-B7AF-7170A5D8A451}</a:tableStyleId>
              </a:tblPr>
              <a:tblGrid>
                <a:gridCol w="3601725"/>
                <a:gridCol w="1999650"/>
              </a:tblGrid>
              <a:tr h="1188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chemeClr val="dk2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Specific Energy (MJ/kg)</a:t>
                      </a:r>
                      <a:endParaRPr sz="2200" b="1">
                        <a:solidFill>
                          <a:schemeClr val="dk2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21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H</a:t>
                      </a:r>
                      <a:r>
                        <a:rPr lang="en" baseline="-25000">
                          <a:solidFill>
                            <a:schemeClr val="dk1"/>
                          </a:solidFill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2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O</a:t>
                      </a:r>
                      <a:r>
                        <a:rPr lang="en" baseline="-25000">
                          <a:solidFill>
                            <a:schemeClr val="dk1"/>
                          </a:solidFill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2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 Fuel Cell</a:t>
                      </a:r>
                      <a:endParaRPr>
                        <a:solidFill>
                          <a:schemeClr val="dk1"/>
                        </a:solidFill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0.49</a:t>
                      </a: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1"/>
                        </a:gs>
                        <a:gs pos="100000">
                          <a:srgbClr val="FFFFFF">
                            <a:alpha val="1098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21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Gasoline</a:t>
                      </a:r>
                      <a:endParaRPr>
                        <a:solidFill>
                          <a:schemeClr val="dk1"/>
                        </a:solidFill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1"/>
                        </a:gs>
                        <a:gs pos="100000">
                          <a:srgbClr val="FFFFFF">
                            <a:alpha val="1098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45.0</a:t>
                      </a: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1"/>
                        </a:gs>
                        <a:gs pos="100000">
                          <a:srgbClr val="FFFFFF">
                            <a:alpha val="1098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21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Gasoline (ICE)</a:t>
                      </a:r>
                      <a:endParaRPr>
                        <a:solidFill>
                          <a:schemeClr val="dk1"/>
                        </a:solidFill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1"/>
                        </a:gs>
                        <a:gs pos="100000">
                          <a:srgbClr val="FFFFFF">
                            <a:alpha val="1098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9.0 (e)</a:t>
                      </a: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1"/>
                        </a:gs>
                        <a:gs pos="100000">
                          <a:srgbClr val="FFFFFF">
                            <a:alpha val="1098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521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exend Deca"/>
                          <a:ea typeface="Lexend Deca"/>
                          <a:cs typeface="Lexend Deca"/>
                          <a:sym typeface="Lexend Deca"/>
                        </a:rPr>
                        <a:t>Lithium Ion Battery</a:t>
                      </a:r>
                      <a:endParaRPr>
                        <a:solidFill>
                          <a:schemeClr val="dk1"/>
                        </a:solidFill>
                        <a:latin typeface="Lexend Deca"/>
                        <a:ea typeface="Lexend Deca"/>
                        <a:cs typeface="Lexend Deca"/>
                        <a:sym typeface="Lexend Dec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1"/>
                        </a:gs>
                        <a:gs pos="100000">
                          <a:srgbClr val="FFFFFF">
                            <a:alpha val="1098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1.04</a:t>
                      </a: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chemeClr val="lt1"/>
                        </a:gs>
                        <a:gs pos="100000">
                          <a:srgbClr val="FFFFFF">
                            <a:alpha val="1098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60"/>
          <p:cNvSpPr txBox="1">
            <a:spLocks noGrp="1"/>
          </p:cNvSpPr>
          <p:nvPr>
            <p:ph type="subTitle" idx="1"/>
          </p:nvPr>
        </p:nvSpPr>
        <p:spPr>
          <a:xfrm>
            <a:off x="5246425" y="1893200"/>
            <a:ext cx="23322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2,</a:t>
            </a:r>
            <a:r>
              <a:rPr lang="en"/>
              <a:t> is easier to manufacture, less dangerous, and less expensive than liquid O</a:t>
            </a:r>
            <a:r>
              <a:rPr lang="en" baseline="-25000"/>
              <a:t>2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60"/>
          <p:cNvSpPr txBox="1">
            <a:spLocks noGrp="1"/>
          </p:cNvSpPr>
          <p:nvPr>
            <p:ph type="subTitle" idx="2"/>
          </p:nvPr>
        </p:nvSpPr>
        <p:spPr>
          <a:xfrm>
            <a:off x="5438875" y="1392700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OXIDATION</a:t>
            </a:r>
            <a:endParaRPr/>
          </a:p>
        </p:txBody>
      </p:sp>
      <p:sp>
        <p:nvSpPr>
          <p:cNvPr id="1209" name="Google Shape;1209;p60"/>
          <p:cNvSpPr txBox="1">
            <a:spLocks noGrp="1"/>
          </p:cNvSpPr>
          <p:nvPr>
            <p:ph type="subTitle" idx="3"/>
          </p:nvPr>
        </p:nvSpPr>
        <p:spPr>
          <a:xfrm>
            <a:off x="1552025" y="3600550"/>
            <a:ext cx="2408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Fuel cells currently thrive best in short-range, indoor locations or as energy storage</a:t>
            </a:r>
            <a:endParaRPr/>
          </a:p>
        </p:txBody>
      </p:sp>
      <p:sp>
        <p:nvSpPr>
          <p:cNvPr id="1210" name="Google Shape;1210;p60"/>
          <p:cNvSpPr txBox="1">
            <a:spLocks noGrp="1"/>
          </p:cNvSpPr>
          <p:nvPr>
            <p:ph type="subTitle" idx="4"/>
          </p:nvPr>
        </p:nvSpPr>
        <p:spPr>
          <a:xfrm>
            <a:off x="1638876" y="3161050"/>
            <a:ext cx="22344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FUEL CELLS</a:t>
            </a:r>
            <a:endParaRPr/>
          </a:p>
        </p:txBody>
      </p:sp>
      <p:sp>
        <p:nvSpPr>
          <p:cNvPr id="1211" name="Google Shape;1211;p60"/>
          <p:cNvSpPr txBox="1">
            <a:spLocks noGrp="1"/>
          </p:cNvSpPr>
          <p:nvPr>
            <p:ph type="subTitle" idx="5"/>
          </p:nvPr>
        </p:nvSpPr>
        <p:spPr>
          <a:xfrm>
            <a:off x="1614575" y="1893200"/>
            <a:ext cx="22830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HTP  historically has been used as a propellant for its steam generation</a:t>
            </a:r>
            <a:endParaRPr/>
          </a:p>
        </p:txBody>
      </p:sp>
      <p:sp>
        <p:nvSpPr>
          <p:cNvPr id="1212" name="Google Shape;1212;p60"/>
          <p:cNvSpPr txBox="1">
            <a:spLocks noGrp="1"/>
          </p:cNvSpPr>
          <p:nvPr>
            <p:ph type="subTitle" idx="6"/>
          </p:nvPr>
        </p:nvSpPr>
        <p:spPr>
          <a:xfrm>
            <a:off x="1807019" y="1392700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1213" name="Google Shape;1213;p60"/>
          <p:cNvSpPr txBox="1">
            <a:spLocks noGrp="1"/>
          </p:cNvSpPr>
          <p:nvPr>
            <p:ph type="subTitle" idx="7"/>
          </p:nvPr>
        </p:nvSpPr>
        <p:spPr>
          <a:xfrm>
            <a:off x="5246425" y="3600550"/>
            <a:ext cx="22830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Peroxide may have a permanent home in improving fuel cells after further research</a:t>
            </a:r>
            <a:endParaRPr/>
          </a:p>
        </p:txBody>
      </p:sp>
      <p:sp>
        <p:nvSpPr>
          <p:cNvPr id="1214" name="Google Shape;1214;p60"/>
          <p:cNvSpPr txBox="1">
            <a:spLocks noGrp="1"/>
          </p:cNvSpPr>
          <p:nvPr>
            <p:ph type="subTitle" idx="8"/>
          </p:nvPr>
        </p:nvSpPr>
        <p:spPr>
          <a:xfrm>
            <a:off x="5438875" y="3161050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</a:t>
            </a:r>
            <a:endParaRPr/>
          </a:p>
        </p:txBody>
      </p:sp>
      <p:sp>
        <p:nvSpPr>
          <p:cNvPr id="1215" name="Google Shape;1215;p60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0" name="Google Shape;1220;p61"/>
          <p:cNvGrpSpPr/>
          <p:nvPr/>
        </p:nvGrpSpPr>
        <p:grpSpPr>
          <a:xfrm>
            <a:off x="3783475" y="825466"/>
            <a:ext cx="1577040" cy="1570578"/>
            <a:chOff x="1088215" y="1350700"/>
            <a:chExt cx="883595" cy="880024"/>
          </a:xfrm>
        </p:grpSpPr>
        <p:pic>
          <p:nvPicPr>
            <p:cNvPr id="1221" name="Google Shape;1221;p61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61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61"/>
          <p:cNvSpPr txBox="1">
            <a:spLocks noGrp="1"/>
          </p:cNvSpPr>
          <p:nvPr>
            <p:ph type="title"/>
          </p:nvPr>
        </p:nvSpPr>
        <p:spPr>
          <a:xfrm flipH="1">
            <a:off x="3631100" y="914400"/>
            <a:ext cx="18786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224" name="Google Shape;1224;p61"/>
          <p:cNvSpPr txBox="1">
            <a:spLocks noGrp="1"/>
          </p:cNvSpPr>
          <p:nvPr>
            <p:ph type="title" idx="2"/>
          </p:nvPr>
        </p:nvSpPr>
        <p:spPr>
          <a:xfrm>
            <a:off x="2648850" y="2211050"/>
            <a:ext cx="3846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" name="Google Shape;1229;p62"/>
          <p:cNvPicPr preferRelativeResize="0"/>
          <p:nvPr/>
        </p:nvPicPr>
        <p:blipFill rotWithShape="1">
          <a:blip r:embed="rId3">
            <a:alphaModFix/>
          </a:blip>
          <a:srcRect l="2114"/>
          <a:stretch/>
        </p:blipFill>
        <p:spPr>
          <a:xfrm>
            <a:off x="1701888" y="1059225"/>
            <a:ext cx="5740225" cy="291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Google Shape;1230;p62"/>
          <p:cNvSpPr txBox="1">
            <a:spLocks noGrp="1"/>
          </p:cNvSpPr>
          <p:nvPr>
            <p:ph type="subTitle" idx="1"/>
          </p:nvPr>
        </p:nvSpPr>
        <p:spPr>
          <a:xfrm>
            <a:off x="1357200" y="3972075"/>
            <a:ext cx="6429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Cost of Electric Pumping (Left) vs Fuel Cell Station (Mid) vs Traditional Gas (Right) Credit: Donut Media</a:t>
            </a:r>
            <a:endParaRPr/>
          </a:p>
        </p:txBody>
      </p:sp>
      <p:sp>
        <p:nvSpPr>
          <p:cNvPr id="1231" name="Google Shape;1231;p62"/>
          <p:cNvSpPr txBox="1">
            <a:spLocks noGrp="1"/>
          </p:cNvSpPr>
          <p:nvPr>
            <p:ph type="title"/>
          </p:nvPr>
        </p:nvSpPr>
        <p:spPr>
          <a:xfrm>
            <a:off x="796638" y="2506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PUMP STATION COMPARISON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1236;p63"/>
          <p:cNvPicPr preferRelativeResize="0"/>
          <p:nvPr/>
        </p:nvPicPr>
        <p:blipFill rotWithShape="1">
          <a:blip r:embed="rId3">
            <a:alphaModFix/>
          </a:blip>
          <a:srcRect l="12690" t="13229" r="4637" b="8718"/>
          <a:stretch/>
        </p:blipFill>
        <p:spPr>
          <a:xfrm>
            <a:off x="355375" y="1501487"/>
            <a:ext cx="4031650" cy="21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63"/>
          <p:cNvPicPr preferRelativeResize="0"/>
          <p:nvPr/>
        </p:nvPicPr>
        <p:blipFill rotWithShape="1">
          <a:blip r:embed="rId4">
            <a:alphaModFix/>
          </a:blip>
          <a:srcRect l="8028" t="16271" r="6289" b="7011"/>
          <a:stretch/>
        </p:blipFill>
        <p:spPr>
          <a:xfrm>
            <a:off x="5123650" y="328350"/>
            <a:ext cx="3493610" cy="21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63"/>
          <p:cNvPicPr preferRelativeResize="0"/>
          <p:nvPr/>
        </p:nvPicPr>
        <p:blipFill rotWithShape="1">
          <a:blip r:embed="rId5">
            <a:alphaModFix/>
          </a:blip>
          <a:srcRect b="11598"/>
          <a:stretch/>
        </p:blipFill>
        <p:spPr>
          <a:xfrm>
            <a:off x="5187100" y="2614350"/>
            <a:ext cx="3430150" cy="214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p63"/>
          <p:cNvSpPr txBox="1">
            <a:spLocks noGrp="1"/>
          </p:cNvSpPr>
          <p:nvPr>
            <p:ph type="subTitle" idx="1"/>
          </p:nvPr>
        </p:nvSpPr>
        <p:spPr>
          <a:xfrm>
            <a:off x="355375" y="3859200"/>
            <a:ext cx="40317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Efficiency of ICE (Above) vs Fuel Cell (Top Right) vs EV (Right) Credit: Donut Media</a:t>
            </a:r>
            <a:endParaRPr/>
          </a:p>
        </p:txBody>
      </p:sp>
      <p:sp>
        <p:nvSpPr>
          <p:cNvPr id="1240" name="Google Shape;1240;p63"/>
          <p:cNvSpPr txBox="1">
            <a:spLocks noGrp="1"/>
          </p:cNvSpPr>
          <p:nvPr>
            <p:ph type="title"/>
          </p:nvPr>
        </p:nvSpPr>
        <p:spPr>
          <a:xfrm>
            <a:off x="685788" y="40722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EFFICIENCY </a:t>
            </a:r>
            <a:r>
              <a:rPr lang="en" sz="3200">
                <a:solidFill>
                  <a:schemeClr val="dk1"/>
                </a:solidFill>
              </a:rPr>
              <a:t>COMPARISON</a:t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64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REFERENCES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246" name="Google Shape;1246;p64"/>
          <p:cNvSpPr txBox="1">
            <a:spLocks noGrp="1"/>
          </p:cNvSpPr>
          <p:nvPr>
            <p:ph type="body" idx="1"/>
          </p:nvPr>
        </p:nvSpPr>
        <p:spPr>
          <a:xfrm>
            <a:off x="706500" y="1511250"/>
            <a:ext cx="7731000" cy="21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1D1D1B"/>
                </a:solidFill>
              </a:rPr>
              <a:t>https://www.purdue.edu/uns/html4ever/1999/9912.Rusek.peroxide.html</a:t>
            </a:r>
            <a:endParaRPr>
              <a:solidFill>
                <a:srgbClr val="1D1D1B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1D1D1B"/>
                </a:solidFill>
              </a:rPr>
              <a:t>https://www.sciencedirect.com/science/article/pii/S2095927316305357</a:t>
            </a:r>
            <a:endParaRPr>
              <a:solidFill>
                <a:srgbClr val="1D1D1B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1D1D1B"/>
                </a:solidFill>
              </a:rPr>
              <a:t>https://www.hydrogen-peroxide.us/history-US-General-Kinetics/AIAA-1999-2739_A_Brief_History_of_Concentrated_Hydrogen_Peroxide_Uses-pitch.pdf</a:t>
            </a:r>
            <a:endParaRPr>
              <a:solidFill>
                <a:srgbClr val="1D1D1B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1D1D1B"/>
                </a:solidFill>
              </a:rPr>
              <a:t>https://pubs.acs.org/doi/full/10.1021/ef800050t#</a:t>
            </a:r>
            <a:endParaRPr>
              <a:solidFill>
                <a:srgbClr val="1D1D1B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1D1D1B"/>
                </a:solidFill>
              </a:rPr>
              <a:t>https://www.sciencedirect.com/science/article/pii/S0378775307027048</a:t>
            </a:r>
            <a:endParaRPr>
              <a:solidFill>
                <a:srgbClr val="1D1D1B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1D1D1B"/>
                </a:solidFill>
              </a:rPr>
              <a:t>https://www.youtube.com/watch?v=b88v-WvqzeQ</a:t>
            </a:r>
            <a:endParaRPr>
              <a:solidFill>
                <a:srgbClr val="1D1D1B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1D1D1B"/>
                </a:solidFill>
              </a:rPr>
              <a:t>https://www.youtube.com/watch?v=MQG87a8EwzY</a:t>
            </a:r>
            <a:endParaRPr>
              <a:solidFill>
                <a:srgbClr val="1D1D1B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1D1D1B"/>
                </a:solidFill>
              </a:rPr>
              <a:t>https://www.youtube.com/watch?v=bFb5TKVPSiY</a:t>
            </a:r>
            <a:endParaRPr>
              <a:solidFill>
                <a:srgbClr val="1D1D1B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1D1D1B"/>
                </a:solidFill>
              </a:rPr>
              <a:t>https://www.osti.gov/servlets/purl/1177376</a:t>
            </a:r>
            <a:endParaRPr>
              <a:solidFill>
                <a:srgbClr val="1D1D1B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1D1D1B"/>
                </a:solidFill>
              </a:rPr>
              <a:t>https://gizmodo.com/how-the-bottle-of-hydrogen-peroxide-in-your-bathroom-co-5949168</a:t>
            </a:r>
            <a:endParaRPr>
              <a:solidFill>
                <a:srgbClr val="1D1D1B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65"/>
          <p:cNvSpPr txBox="1">
            <a:spLocks noGrp="1"/>
          </p:cNvSpPr>
          <p:nvPr>
            <p:ph type="title"/>
          </p:nvPr>
        </p:nvSpPr>
        <p:spPr>
          <a:xfrm>
            <a:off x="1898250" y="1295400"/>
            <a:ext cx="5347500" cy="24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</a:t>
            </a:r>
            <a:r>
              <a:rPr lang="en">
                <a:solidFill>
                  <a:schemeClr val="dk2"/>
                </a:solidFill>
              </a:rPr>
              <a:t>YOU!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3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HTP </a:t>
            </a:r>
            <a:r>
              <a:rPr lang="en">
                <a:solidFill>
                  <a:schemeClr val="folHlink"/>
                </a:solidFill>
              </a:rPr>
              <a:t>INSTABILITY</a:t>
            </a:r>
            <a:endParaRPr/>
          </a:p>
        </p:txBody>
      </p:sp>
      <p:sp>
        <p:nvSpPr>
          <p:cNvPr id="885" name="Google Shape;885;p33"/>
          <p:cNvSpPr txBox="1">
            <a:spLocks noGrp="1"/>
          </p:cNvSpPr>
          <p:nvPr>
            <p:ph type="subTitle" idx="1"/>
          </p:nvPr>
        </p:nvSpPr>
        <p:spPr>
          <a:xfrm>
            <a:off x="1944900" y="1242225"/>
            <a:ext cx="5254200" cy="33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 is unstable in an aqueous solution – water acts as a contaminant, promoting further degradation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2H</a:t>
            </a:r>
            <a:r>
              <a:rPr lang="en" sz="46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46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O</a:t>
            </a:r>
            <a:r>
              <a:rPr lang="en" sz="46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46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 → O</a:t>
            </a:r>
            <a:r>
              <a:rPr lang="en" sz="46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46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 + 2H</a:t>
            </a:r>
            <a:r>
              <a:rPr lang="en" sz="4600" b="1" baseline="-250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2</a:t>
            </a:r>
            <a:r>
              <a:rPr lang="en" sz="46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O</a:t>
            </a:r>
            <a:endParaRPr sz="46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6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This reaction is dependent on pH, the concentration, and temperature.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Ideal conditions are acidic media, high concentration, and low temperature.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34"/>
          <p:cNvGrpSpPr/>
          <p:nvPr/>
        </p:nvGrpSpPr>
        <p:grpSpPr>
          <a:xfrm>
            <a:off x="3783475" y="825466"/>
            <a:ext cx="1577040" cy="1570578"/>
            <a:chOff x="1088215" y="1350700"/>
            <a:chExt cx="883595" cy="880024"/>
          </a:xfrm>
        </p:grpSpPr>
        <p:pic>
          <p:nvPicPr>
            <p:cNvPr id="891" name="Google Shape;891;p34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2" name="Google Shape;892;p34"/>
            <p:cNvPicPr preferRelativeResize="0"/>
            <p:nvPr/>
          </p:nvPicPr>
          <p:blipFill rotWithShape="1">
            <a:blip r:embed="rId3">
              <a:alphaModFix/>
            </a:blip>
            <a:srcRect l="7396" t="4458" r="5076" b="4358"/>
            <a:stretch/>
          </p:blipFill>
          <p:spPr>
            <a:xfrm flipH="1">
              <a:off x="1088215" y="1350700"/>
              <a:ext cx="883595" cy="8800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3" name="Google Shape;893;p34"/>
          <p:cNvSpPr txBox="1">
            <a:spLocks noGrp="1"/>
          </p:cNvSpPr>
          <p:nvPr>
            <p:ph type="title"/>
          </p:nvPr>
        </p:nvSpPr>
        <p:spPr>
          <a:xfrm flipH="1">
            <a:off x="3631100" y="914400"/>
            <a:ext cx="18786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94" name="Google Shape;894;p34"/>
          <p:cNvSpPr txBox="1">
            <a:spLocks noGrp="1"/>
          </p:cNvSpPr>
          <p:nvPr>
            <p:ph type="title" idx="2"/>
          </p:nvPr>
        </p:nvSpPr>
        <p:spPr>
          <a:xfrm>
            <a:off x="1465050" y="2150700"/>
            <a:ext cx="62139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HISTORICAL BASIS</a:t>
            </a:r>
            <a:endParaRPr/>
          </a:p>
        </p:txBody>
      </p:sp>
      <p:sp>
        <p:nvSpPr>
          <p:cNvPr id="895" name="Google Shape;895;p34"/>
          <p:cNvSpPr txBox="1">
            <a:spLocks noGrp="1"/>
          </p:cNvSpPr>
          <p:nvPr>
            <p:ph type="subTitle" idx="1"/>
          </p:nvPr>
        </p:nvSpPr>
        <p:spPr>
          <a:xfrm>
            <a:off x="2832000" y="3210000"/>
            <a:ext cx="34800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Historical and Modern Usage of Hydrogen Peroxide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35"/>
          <p:cNvSpPr/>
          <p:nvPr/>
        </p:nvSpPr>
        <p:spPr>
          <a:xfrm>
            <a:off x="7129700" y="3276150"/>
            <a:ext cx="4898400" cy="2291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5"/>
          <p:cNvSpPr txBox="1">
            <a:spLocks noGrp="1"/>
          </p:cNvSpPr>
          <p:nvPr>
            <p:ph type="title"/>
          </p:nvPr>
        </p:nvSpPr>
        <p:spPr>
          <a:xfrm>
            <a:off x="796663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HTP </a:t>
            </a:r>
            <a:r>
              <a:rPr lang="en">
                <a:solidFill>
                  <a:schemeClr val="dk2"/>
                </a:solidFill>
              </a:rPr>
              <a:t>UTILIZATION TIMELINE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02" name="Google Shape;902;p35"/>
          <p:cNvSpPr txBox="1"/>
          <p:nvPr/>
        </p:nvSpPr>
        <p:spPr>
          <a:xfrm>
            <a:off x="421200" y="1227022"/>
            <a:ext cx="19404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DISCOVERY</a:t>
            </a:r>
            <a:endParaRPr sz="25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03" name="Google Shape;903;p35"/>
          <p:cNvSpPr txBox="1"/>
          <p:nvPr/>
        </p:nvSpPr>
        <p:spPr>
          <a:xfrm>
            <a:off x="152400" y="1700375"/>
            <a:ext cx="2478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Louis-Jacques Thenard produces 100% pure H</a:t>
            </a:r>
            <a:r>
              <a:rPr lang="en" baseline="-25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2</a:t>
            </a: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</a:t>
            </a:r>
            <a:r>
              <a:rPr lang="en" baseline="-25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2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Uses it for bleaching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904" name="Google Shape;904;p35"/>
          <p:cNvSpPr txBox="1"/>
          <p:nvPr/>
        </p:nvSpPr>
        <p:spPr>
          <a:xfrm>
            <a:off x="3068381" y="1227022"/>
            <a:ext cx="19404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WARTIME</a:t>
            </a:r>
            <a:endParaRPr sz="25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05" name="Google Shape;905;p35"/>
          <p:cNvSpPr txBox="1"/>
          <p:nvPr/>
        </p:nvSpPr>
        <p:spPr>
          <a:xfrm>
            <a:off x="2751075" y="1696975"/>
            <a:ext cx="24780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Used by Germany in WWII as Submarine, Torpedo, V-2 Rocket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906" name="Google Shape;906;p35"/>
          <p:cNvSpPr txBox="1"/>
          <p:nvPr/>
        </p:nvSpPr>
        <p:spPr>
          <a:xfrm>
            <a:off x="1217100" y="3366025"/>
            <a:ext cx="2478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MANUFACTURE</a:t>
            </a:r>
            <a:endParaRPr sz="25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07" name="Google Shape;907;p35"/>
          <p:cNvSpPr txBox="1"/>
          <p:nvPr/>
        </p:nvSpPr>
        <p:spPr>
          <a:xfrm>
            <a:off x="1470875" y="3812275"/>
            <a:ext cx="21642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H</a:t>
            </a:r>
            <a:r>
              <a:rPr lang="en" baseline="-25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2</a:t>
            </a: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</a:t>
            </a:r>
            <a:r>
              <a:rPr lang="en" baseline="-25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2</a:t>
            </a: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production explodes in the US and Europe for textile industry application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908" name="Google Shape;908;p35"/>
          <p:cNvSpPr txBox="1"/>
          <p:nvPr/>
        </p:nvSpPr>
        <p:spPr>
          <a:xfrm>
            <a:off x="4442209" y="3366006"/>
            <a:ext cx="19404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POST-WAR</a:t>
            </a:r>
            <a:endParaRPr sz="25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09" name="Google Shape;909;p35"/>
          <p:cNvSpPr txBox="1"/>
          <p:nvPr/>
        </p:nvSpPr>
        <p:spPr>
          <a:xfrm>
            <a:off x="4098300" y="3812275"/>
            <a:ext cx="2571900" cy="11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Further R&amp;D on HTP for aircraft rocket assist. LR-40 notable result. Improving aircraft technology deemed HTP redundant 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910" name="Google Shape;910;p35"/>
          <p:cNvSpPr txBox="1"/>
          <p:nvPr/>
        </p:nvSpPr>
        <p:spPr>
          <a:xfrm>
            <a:off x="5593797" y="1227025"/>
            <a:ext cx="23847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OBSOLESCENCE</a:t>
            </a:r>
            <a:endParaRPr sz="25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11" name="Google Shape;911;p35"/>
          <p:cNvSpPr txBox="1"/>
          <p:nvPr/>
        </p:nvSpPr>
        <p:spPr>
          <a:xfrm>
            <a:off x="5229075" y="1696975"/>
            <a:ext cx="29037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HTP is almost entirely unused by this point, in favor of LOX and N</a:t>
            </a:r>
            <a:r>
              <a:rPr lang="en" baseline="-25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2</a:t>
            </a: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</a:t>
            </a:r>
            <a:r>
              <a:rPr lang="en" baseline="-25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4</a:t>
            </a: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 as oxidizers 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912" name="Google Shape;912;p35"/>
          <p:cNvCxnSpPr>
            <a:stCxn id="913" idx="1"/>
            <a:endCxn id="914" idx="3"/>
          </p:cNvCxnSpPr>
          <p:nvPr/>
        </p:nvCxnSpPr>
        <p:spPr>
          <a:xfrm>
            <a:off x="1748976" y="2862301"/>
            <a:ext cx="477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5" name="Google Shape;915;p35"/>
          <p:cNvCxnSpPr>
            <a:stCxn id="914" idx="1"/>
            <a:endCxn id="916" idx="3"/>
          </p:cNvCxnSpPr>
          <p:nvPr/>
        </p:nvCxnSpPr>
        <p:spPr>
          <a:xfrm>
            <a:off x="3117100" y="2862301"/>
            <a:ext cx="483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7" name="Google Shape;917;p35"/>
          <p:cNvCxnSpPr>
            <a:stCxn id="916" idx="1"/>
            <a:endCxn id="918" idx="3"/>
          </p:cNvCxnSpPr>
          <p:nvPr/>
        </p:nvCxnSpPr>
        <p:spPr>
          <a:xfrm>
            <a:off x="4491400" y="2862301"/>
            <a:ext cx="483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9" name="Google Shape;919;p35"/>
          <p:cNvCxnSpPr>
            <a:stCxn id="918" idx="1"/>
            <a:endCxn id="920" idx="3"/>
          </p:cNvCxnSpPr>
          <p:nvPr/>
        </p:nvCxnSpPr>
        <p:spPr>
          <a:xfrm>
            <a:off x="5865700" y="2862301"/>
            <a:ext cx="462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21" name="Google Shape;921;p35"/>
          <p:cNvPicPr preferRelativeResize="0"/>
          <p:nvPr/>
        </p:nvPicPr>
        <p:blipFill rotWithShape="1">
          <a:blip r:embed="rId3">
            <a:alphaModFix/>
          </a:blip>
          <a:srcRect l="7396" t="4458" r="5076" b="4358"/>
          <a:stretch/>
        </p:blipFill>
        <p:spPr>
          <a:xfrm flipH="1">
            <a:off x="795388" y="2368688"/>
            <a:ext cx="991224" cy="9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35"/>
          <p:cNvPicPr preferRelativeResize="0"/>
          <p:nvPr/>
        </p:nvPicPr>
        <p:blipFill rotWithShape="1">
          <a:blip r:embed="rId3">
            <a:alphaModFix/>
          </a:blip>
          <a:srcRect l="11220" t="4458" r="10095" b="4358"/>
          <a:stretch/>
        </p:blipFill>
        <p:spPr>
          <a:xfrm flipH="1">
            <a:off x="2225976" y="2368700"/>
            <a:ext cx="891124" cy="9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35"/>
          <p:cNvPicPr preferRelativeResize="0"/>
          <p:nvPr/>
        </p:nvPicPr>
        <p:blipFill rotWithShape="1">
          <a:blip r:embed="rId3">
            <a:alphaModFix/>
          </a:blip>
          <a:srcRect l="11174" t="4458" r="10135" b="4358"/>
          <a:stretch/>
        </p:blipFill>
        <p:spPr>
          <a:xfrm flipH="1">
            <a:off x="3600276" y="2368700"/>
            <a:ext cx="891124" cy="9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35"/>
          <p:cNvPicPr preferRelativeResize="0"/>
          <p:nvPr/>
        </p:nvPicPr>
        <p:blipFill rotWithShape="1">
          <a:blip r:embed="rId3">
            <a:alphaModFix/>
          </a:blip>
          <a:srcRect l="11126" t="4458" r="10182" b="4358"/>
          <a:stretch/>
        </p:blipFill>
        <p:spPr>
          <a:xfrm flipH="1">
            <a:off x="4974576" y="2368700"/>
            <a:ext cx="891124" cy="9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35"/>
          <p:cNvPicPr preferRelativeResize="0"/>
          <p:nvPr/>
        </p:nvPicPr>
        <p:blipFill rotWithShape="1">
          <a:blip r:embed="rId3">
            <a:alphaModFix/>
          </a:blip>
          <a:srcRect l="7396" t="4458" r="5076" b="4358"/>
          <a:stretch/>
        </p:blipFill>
        <p:spPr>
          <a:xfrm flipH="1">
            <a:off x="6290550" y="2368688"/>
            <a:ext cx="991224" cy="987201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35"/>
          <p:cNvSpPr txBox="1">
            <a:spLocks noGrp="1"/>
          </p:cNvSpPr>
          <p:nvPr>
            <p:ph type="title" idx="4294967295"/>
          </p:nvPr>
        </p:nvSpPr>
        <p:spPr>
          <a:xfrm flipH="1">
            <a:off x="6328050" y="2451150"/>
            <a:ext cx="9162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1985</a:t>
            </a:r>
            <a:endParaRPr sz="3000"/>
          </a:p>
        </p:txBody>
      </p:sp>
      <p:sp>
        <p:nvSpPr>
          <p:cNvPr id="923" name="Google Shape;923;p35"/>
          <p:cNvSpPr txBox="1">
            <a:spLocks noGrp="1"/>
          </p:cNvSpPr>
          <p:nvPr>
            <p:ph type="title" idx="4294967295"/>
          </p:nvPr>
        </p:nvSpPr>
        <p:spPr>
          <a:xfrm flipH="1">
            <a:off x="618250" y="2451150"/>
            <a:ext cx="13455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1818</a:t>
            </a:r>
            <a:endParaRPr sz="3000"/>
          </a:p>
        </p:txBody>
      </p:sp>
      <p:sp>
        <p:nvSpPr>
          <p:cNvPr id="924" name="Google Shape;924;p35"/>
          <p:cNvSpPr txBox="1">
            <a:spLocks noGrp="1"/>
          </p:cNvSpPr>
          <p:nvPr>
            <p:ph type="title" idx="4294967295"/>
          </p:nvPr>
        </p:nvSpPr>
        <p:spPr>
          <a:xfrm flipH="1">
            <a:off x="2206728" y="2451138"/>
            <a:ext cx="9162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1925</a:t>
            </a:r>
            <a:endParaRPr sz="3000"/>
          </a:p>
        </p:txBody>
      </p:sp>
      <p:sp>
        <p:nvSpPr>
          <p:cNvPr id="925" name="Google Shape;925;p35"/>
          <p:cNvSpPr txBox="1">
            <a:spLocks noGrp="1"/>
          </p:cNvSpPr>
          <p:nvPr>
            <p:ph type="title" idx="4294967295"/>
          </p:nvPr>
        </p:nvSpPr>
        <p:spPr>
          <a:xfrm flipH="1">
            <a:off x="3580481" y="2451138"/>
            <a:ext cx="9162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1933</a:t>
            </a:r>
            <a:endParaRPr sz="3000"/>
          </a:p>
        </p:txBody>
      </p:sp>
      <p:sp>
        <p:nvSpPr>
          <p:cNvPr id="926" name="Google Shape;926;p35"/>
          <p:cNvSpPr txBox="1">
            <a:spLocks noGrp="1"/>
          </p:cNvSpPr>
          <p:nvPr>
            <p:ph type="title" idx="4294967295"/>
          </p:nvPr>
        </p:nvSpPr>
        <p:spPr>
          <a:xfrm flipH="1">
            <a:off x="4954309" y="2451138"/>
            <a:ext cx="9162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1956</a:t>
            </a:r>
            <a:endParaRPr sz="3000"/>
          </a:p>
        </p:txBody>
      </p:sp>
      <p:sp>
        <p:nvSpPr>
          <p:cNvPr id="927" name="Google Shape;927;p35"/>
          <p:cNvSpPr txBox="1"/>
          <p:nvPr/>
        </p:nvSpPr>
        <p:spPr>
          <a:xfrm>
            <a:off x="7073437" y="3373572"/>
            <a:ext cx="19404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rPr>
              <a:t>FUEL CELLS</a:t>
            </a:r>
            <a:endParaRPr sz="2500" b="1">
              <a:solidFill>
                <a:schemeClr val="dk2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28" name="Google Shape;928;p35"/>
          <p:cNvSpPr txBox="1"/>
          <p:nvPr/>
        </p:nvSpPr>
        <p:spPr>
          <a:xfrm>
            <a:off x="7073437" y="3870949"/>
            <a:ext cx="19404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Increased interest in clean energy places H</a:t>
            </a:r>
            <a:r>
              <a:rPr lang="en" baseline="-25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2</a:t>
            </a: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O</a:t>
            </a:r>
            <a:r>
              <a:rPr lang="en" baseline="-250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2,</a:t>
            </a:r>
            <a:r>
              <a:rPr lang="en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rPr>
              <a:t>back on the table</a:t>
            </a:r>
            <a:endParaRPr>
              <a:solidFill>
                <a:schemeClr val="dk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929" name="Google Shape;929;p35"/>
          <p:cNvCxnSpPr/>
          <p:nvPr/>
        </p:nvCxnSpPr>
        <p:spPr>
          <a:xfrm>
            <a:off x="7171750" y="2864375"/>
            <a:ext cx="483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30" name="Google Shape;930;p35"/>
          <p:cNvPicPr preferRelativeResize="0"/>
          <p:nvPr/>
        </p:nvPicPr>
        <p:blipFill rotWithShape="1">
          <a:blip r:embed="rId3">
            <a:alphaModFix/>
          </a:blip>
          <a:srcRect l="7396" t="4458" r="5076" b="4358"/>
          <a:stretch/>
        </p:blipFill>
        <p:spPr>
          <a:xfrm flipH="1">
            <a:off x="7678200" y="2368688"/>
            <a:ext cx="991224" cy="987201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35"/>
          <p:cNvSpPr txBox="1">
            <a:spLocks noGrp="1"/>
          </p:cNvSpPr>
          <p:nvPr>
            <p:ph type="title" idx="4294967295"/>
          </p:nvPr>
        </p:nvSpPr>
        <p:spPr>
          <a:xfrm flipH="1">
            <a:off x="7578550" y="2453225"/>
            <a:ext cx="12543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2022+</a:t>
            </a:r>
            <a:endParaRPr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6"/>
          <p:cNvSpPr txBox="1">
            <a:spLocks noGrp="1"/>
          </p:cNvSpPr>
          <p:nvPr>
            <p:ph type="title"/>
          </p:nvPr>
        </p:nvSpPr>
        <p:spPr>
          <a:xfrm>
            <a:off x="773250" y="415000"/>
            <a:ext cx="74274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PERHYDROL SUBMARINE</a:t>
            </a:r>
            <a:endParaRPr/>
          </a:p>
        </p:txBody>
      </p:sp>
      <p:sp>
        <p:nvSpPr>
          <p:cNvPr id="937" name="Google Shape;937;p36"/>
          <p:cNvSpPr txBox="1">
            <a:spLocks noGrp="1"/>
          </p:cNvSpPr>
          <p:nvPr>
            <p:ph type="subTitle" idx="1"/>
          </p:nvPr>
        </p:nvSpPr>
        <p:spPr>
          <a:xfrm>
            <a:off x="343525" y="1327500"/>
            <a:ext cx="60288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High-Test Peroxide (HTP) has been used as a propellant by Germany in WWII.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Hellmuth Walter developed the “Perhydrol” submarine, taking advantage of the heat produced by the catalyzed splitting of H</a:t>
            </a:r>
            <a:r>
              <a:rPr lang="en" baseline="-25000"/>
              <a:t>2</a:t>
            </a:r>
            <a:r>
              <a:rPr lang="en"/>
              <a:t>O</a:t>
            </a:r>
            <a:r>
              <a:rPr lang="en" baseline="-25000"/>
              <a:t>2</a:t>
            </a:r>
            <a:r>
              <a:rPr lang="en"/>
              <a:t> as well as the additional oxygen that can serve as auxiliary fuel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Pre- WWII submarines travelled 7 knots underwater and 11 knots above the surface, the Walter submarine travelled 23 knots submerged.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Germany was in no position to continue development of the boat, and by the end of the war, the nuclear age had begun.</a:t>
            </a:r>
            <a:endParaRPr/>
          </a:p>
        </p:txBody>
      </p:sp>
      <p:pic>
        <p:nvPicPr>
          <p:cNvPr id="938" name="Google Shape;938;p36" descr="https://upload.wikimedia.org/wikipedia/commons/b/be/U-140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325" y="1636300"/>
            <a:ext cx="2602825" cy="20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37"/>
          <p:cNvSpPr txBox="1">
            <a:spLocks noGrp="1"/>
          </p:cNvSpPr>
          <p:nvPr>
            <p:ph type="title"/>
          </p:nvPr>
        </p:nvSpPr>
        <p:spPr>
          <a:xfrm>
            <a:off x="773256" y="415000"/>
            <a:ext cx="55992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V2 ROCKET</a:t>
            </a:r>
            <a:endParaRPr/>
          </a:p>
        </p:txBody>
      </p:sp>
      <p:sp>
        <p:nvSpPr>
          <p:cNvPr id="944" name="Google Shape;944;p37"/>
          <p:cNvSpPr txBox="1">
            <a:spLocks noGrp="1"/>
          </p:cNvSpPr>
          <p:nvPr>
            <p:ph type="subTitle" idx="1"/>
          </p:nvPr>
        </p:nvSpPr>
        <p:spPr>
          <a:xfrm>
            <a:off x="343525" y="1403700"/>
            <a:ext cx="43557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German V-2 rocket was the first long-range guided ballistic missile, developed during WWII.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It became the first artificial object to cross into space.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Fuel and oxidizer pumps were driven by a steam turbine, where the steam was produced with a reaction with HTP and sodium permanganate</a:t>
            </a:r>
            <a:endParaRPr/>
          </a:p>
          <a:p>
            <a:pPr marL="571500" lvl="1" indent="-3175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The rocket was otherwise mostly powered by ethanol</a:t>
            </a:r>
            <a:endParaRPr sz="1400"/>
          </a:p>
          <a:p>
            <a:pPr marL="457200" marR="2738004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400"/>
          </a:p>
        </p:txBody>
      </p:sp>
      <p:pic>
        <p:nvPicPr>
          <p:cNvPr id="945" name="Google Shape;945;p37" descr="https://upload.wikimedia.org/wikipedia/commons/thumb/2/2c/Aggregat4-Schnitt-engl.jpg/450px-Aggregat4-Schnitt-eng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1916" y="227850"/>
            <a:ext cx="3316184" cy="468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38"/>
          <p:cNvSpPr/>
          <p:nvPr/>
        </p:nvSpPr>
        <p:spPr>
          <a:xfrm>
            <a:off x="6111925" y="4017125"/>
            <a:ext cx="2628900" cy="119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8"/>
          <p:cNvSpPr txBox="1">
            <a:spLocks noGrp="1"/>
          </p:cNvSpPr>
          <p:nvPr>
            <p:ph type="subTitle" idx="1"/>
          </p:nvPr>
        </p:nvSpPr>
        <p:spPr>
          <a:xfrm>
            <a:off x="4273850" y="1938950"/>
            <a:ext cx="3957300" cy="24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Romanian company ARCAspace is developing their EcoRocket with steam-producing HTP known as the “Aerospike Engine”.</a:t>
            </a:r>
            <a:endParaRPr sz="14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The first two stages are reusable and use steam-based propulsion, while the third high-altitude stage uses conventional means.</a:t>
            </a:r>
            <a:endParaRPr sz="14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The rocket has been questioned heavily from an engineering perspective due to poor construction.</a:t>
            </a:r>
            <a:endParaRPr sz="1400"/>
          </a:p>
        </p:txBody>
      </p:sp>
      <p:sp>
        <p:nvSpPr>
          <p:cNvPr id="952" name="Google Shape;952;p38"/>
          <p:cNvSpPr txBox="1">
            <a:spLocks noGrp="1"/>
          </p:cNvSpPr>
          <p:nvPr>
            <p:ph type="title"/>
          </p:nvPr>
        </p:nvSpPr>
        <p:spPr>
          <a:xfrm>
            <a:off x="4225800" y="695750"/>
            <a:ext cx="4232400" cy="12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 HTP 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AS A PROPELLANT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953" name="Google Shape;953;p38" descr="https://scontent-ort2-2.xx.fbcdn.net/v/t1.6435-9/130756559_10160425442458332_6735295266887026132_n.jpg?stp=cp0_dst-jpg_e15_fr_q65&amp;_nc_cat=105&amp;ccb=1-5&amp;_nc_sid=8024bb&amp;_nc_ohc=0cFXc8AJrtQAX9f2zBq&amp;_nc_ht=scontent-ort2-2.xx&amp;oh=00_AT9F2d7n607NVlJs6pqGNwP3ATajYHRGKCiS2aKK6dSeEw&amp;oe=628DD98B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7" y="613813"/>
            <a:ext cx="3978342" cy="391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sis on the Current Scientific Situation in Brazil by Slidesgo">
  <a:themeElements>
    <a:clrScheme name="Simple Light">
      <a:dk1>
        <a:srgbClr val="3E3E3E"/>
      </a:dk1>
      <a:lt1>
        <a:srgbClr val="FFFFFF"/>
      </a:lt1>
      <a:dk2>
        <a:srgbClr val="54B8C4"/>
      </a:dk2>
      <a:lt2>
        <a:srgbClr val="B6D7A8"/>
      </a:lt2>
      <a:accent1>
        <a:srgbClr val="D0E7C7"/>
      </a:accent1>
      <a:accent2>
        <a:srgbClr val="9DDDDF"/>
      </a:accent2>
      <a:accent3>
        <a:srgbClr val="D9D9D9"/>
      </a:accent3>
      <a:accent4>
        <a:srgbClr val="E5F5F5"/>
      </a:accent4>
      <a:accent5>
        <a:srgbClr val="FFFFFF"/>
      </a:accent5>
      <a:accent6>
        <a:srgbClr val="FFFFFF"/>
      </a:accent6>
      <a:hlink>
        <a:srgbClr val="3E3E3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1385</Words>
  <Application>Microsoft Office PowerPoint</Application>
  <PresentationFormat>On-screen Show (16:9)</PresentationFormat>
  <Paragraphs>217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Lexend Deca</vt:lpstr>
      <vt:lpstr>Rajdhani</vt:lpstr>
      <vt:lpstr>Delius Swash Caps</vt:lpstr>
      <vt:lpstr>Sacramento</vt:lpstr>
      <vt:lpstr>Anaheim</vt:lpstr>
      <vt:lpstr>Roboto Condensed Light</vt:lpstr>
      <vt:lpstr>Montserrat</vt:lpstr>
      <vt:lpstr>Baloo Tammudu 2</vt:lpstr>
      <vt:lpstr>Catamaran Medium</vt:lpstr>
      <vt:lpstr>Thesis on the Current Scientific Situation in Brazil by Slidesgo</vt:lpstr>
      <vt:lpstr>HYDROGEN PEROXIDE AS AN ENERGY STORAGE MEDIUM</vt:lpstr>
      <vt:lpstr>01</vt:lpstr>
      <vt:lpstr>H2O2</vt:lpstr>
      <vt:lpstr>HTP INSTABILITY</vt:lpstr>
      <vt:lpstr>02</vt:lpstr>
      <vt:lpstr>HTP UTILIZATION TIMELINE</vt:lpstr>
      <vt:lpstr>PERHYDROL SUBMARINE</vt:lpstr>
      <vt:lpstr>V2 ROCKET</vt:lpstr>
      <vt:lpstr>MODERN HTP  AS A PROPELLANT</vt:lpstr>
      <vt:lpstr>AEROSPIKE ENGINE</vt:lpstr>
      <vt:lpstr>03</vt:lpstr>
      <vt:lpstr>FUEL CELLS</vt:lpstr>
      <vt:lpstr>HYDROGEN ECONOMY</vt:lpstr>
      <vt:lpstr>TRADITIONAL HYDROGEN STORAGE</vt:lpstr>
      <vt:lpstr>HYDROGEN DISTRIBUTION</vt:lpstr>
      <vt:lpstr>PROCESS</vt:lpstr>
      <vt:lpstr>FUEL CELL PROCESS</vt:lpstr>
      <vt:lpstr>CURRENT DISADVANTAGES</vt:lpstr>
      <vt:lpstr>VEHICLE DISADVANTAGES</vt:lpstr>
      <vt:lpstr>OPPORTUNITIES</vt:lpstr>
      <vt:lpstr>04</vt:lpstr>
      <vt:lpstr>H2O2 AS FUEL</vt:lpstr>
      <vt:lpstr>H2O2  NOVEL FUEL CELL</vt:lpstr>
      <vt:lpstr>ENERGY</vt:lpstr>
      <vt:lpstr>H2O2 CHARGE-DISCHARGE CYCLE</vt:lpstr>
      <vt:lpstr>H2O2 DUAL ROLE</vt:lpstr>
      <vt:lpstr>01</vt:lpstr>
      <vt:lpstr>Slide 28</vt:lpstr>
      <vt:lpstr>H2O2 FUEL CELLS</vt:lpstr>
      <vt:lpstr>SPECIFIC ENERGY COMPARISON</vt:lpstr>
      <vt:lpstr>CONCLUSIONS</vt:lpstr>
      <vt:lpstr>05</vt:lpstr>
      <vt:lpstr>PUMP STATION COMPARISON</vt:lpstr>
      <vt:lpstr>EFFICIENCY COMPARISON</vt:lpstr>
      <vt:lpstr>REFERENCES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HYDROGEN PEROXIDE AS AN ENERGY STORAGE MEDIUM</dc:title>
  <cp:lastModifiedBy>Char</cp:lastModifiedBy>
  <cp:revision>1</cp:revision>
  <dcterms:modified xsi:type="dcterms:W3CDTF">2022-05-02T19:11:13Z</dcterms:modified>
</cp:coreProperties>
</file>