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1" r:id="rId4"/>
    <p:sldId id="266" r:id="rId5"/>
    <p:sldId id="258" r:id="rId6"/>
    <p:sldId id="262" r:id="rId7"/>
    <p:sldId id="268" r:id="rId8"/>
    <p:sldId id="260" r:id="rId9"/>
    <p:sldId id="265" r:id="rId10"/>
    <p:sldId id="261" r:id="rId11"/>
    <p:sldId id="263" r:id="rId12"/>
    <p:sldId id="264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6921-75FB-3142-9B6C-94FBDB8E2882}" type="datetimeFigureOut">
              <a:rPr lang="en-US" smtClean="0"/>
              <a:t>4/17/16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49FA3-2AE2-CB47-8281-8C2DEFD4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1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6921-75FB-3142-9B6C-94FBDB8E2882}" type="datetimeFigureOut">
              <a:rPr lang="en-US" smtClean="0"/>
              <a:t>4/17/16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49FA3-2AE2-CB47-8281-8C2DEFD4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7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6921-75FB-3142-9B6C-94FBDB8E2882}" type="datetimeFigureOut">
              <a:rPr lang="en-US" smtClean="0"/>
              <a:t>4/17/16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49FA3-2AE2-CB47-8281-8C2DEFD4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3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6921-75FB-3142-9B6C-94FBDB8E2882}" type="datetimeFigureOut">
              <a:rPr lang="en-US" smtClean="0"/>
              <a:t>4/17/16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49FA3-2AE2-CB47-8281-8C2DEFD4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7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6921-75FB-3142-9B6C-94FBDB8E2882}" type="datetimeFigureOut">
              <a:rPr lang="en-US" smtClean="0"/>
              <a:t>4/17/16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49FA3-2AE2-CB47-8281-8C2DEFD4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2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6921-75FB-3142-9B6C-94FBDB8E2882}" type="datetimeFigureOut">
              <a:rPr lang="en-US" smtClean="0"/>
              <a:t>4/17/16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49FA3-2AE2-CB47-8281-8C2DEFD4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3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6921-75FB-3142-9B6C-94FBDB8E2882}" type="datetimeFigureOut">
              <a:rPr lang="en-US" smtClean="0"/>
              <a:t>4/17/16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49FA3-2AE2-CB47-8281-8C2DEFD4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6921-75FB-3142-9B6C-94FBDB8E2882}" type="datetimeFigureOut">
              <a:rPr lang="en-US" smtClean="0"/>
              <a:t>4/17/16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49FA3-2AE2-CB47-8281-8C2DEFD4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6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6921-75FB-3142-9B6C-94FBDB8E2882}" type="datetimeFigureOut">
              <a:rPr lang="en-US" smtClean="0"/>
              <a:t>4/17/16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49FA3-2AE2-CB47-8281-8C2DEFD4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6921-75FB-3142-9B6C-94FBDB8E2882}" type="datetimeFigureOut">
              <a:rPr lang="en-US" smtClean="0"/>
              <a:t>4/17/16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49FA3-2AE2-CB47-8281-8C2DEFD4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6921-75FB-3142-9B6C-94FBDB8E2882}" type="datetimeFigureOut">
              <a:rPr lang="en-US" smtClean="0"/>
              <a:t>4/17/16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49FA3-2AE2-CB47-8281-8C2DEFD4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4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26921-75FB-3142-9B6C-94FBDB8E2882}" type="datetimeFigureOut">
              <a:rPr lang="en-US" smtClean="0"/>
              <a:t>4/17/16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49FA3-2AE2-CB47-8281-8C2DEFD46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7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nano/journal/v9/n10/full/nnano.2014.225.html" TargetMode="External"/><Relationship Id="rId4" Type="http://schemas.openxmlformats.org/officeDocument/2006/relationships/hyperlink" Target="http://www.gla.ac.uk/news/headline_433699_en.html" TargetMode="External"/><Relationship Id="rId5" Type="http://schemas.openxmlformats.org/officeDocument/2006/relationships/hyperlink" Target="http://www.techradar.com/us/news/world-of-tech/future-tech/graphene-breakthrough-is-a-step-closer-to-a-phone-battery-that-lasts-for-a-week-1309253" TargetMode="External"/><Relationship Id="rId6" Type="http://schemas.openxmlformats.org/officeDocument/2006/relationships/hyperlink" Target="http://www.graphenea.com/pages/graphene-uses-applications" TargetMode="External"/><Relationship Id="rId7" Type="http://schemas.openxmlformats.org/officeDocument/2006/relationships/hyperlink" Target="http://www.graphene.manchester.ac.uk/explore/the-story-of-graphen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aphenea.com/pages/graphene-supercapacito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dirty="0" smtClean="0"/>
              <a:t>Graphene as energy storage of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09" y="5201829"/>
            <a:ext cx="3121314" cy="128515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Raman Aggarwal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NPRE 498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75" y="4635500"/>
            <a:ext cx="889000" cy="11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9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18573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	Graphene Batteries</a:t>
            </a:r>
          </a:p>
          <a:p>
            <a:r>
              <a:rPr lang="en-US" dirty="0" smtClean="0"/>
              <a:t>Electrodes made of graphene and lithium polymer</a:t>
            </a:r>
          </a:p>
          <a:p>
            <a:r>
              <a:rPr lang="en-US" dirty="0" smtClean="0"/>
              <a:t>Silicon is caged in graphene structure</a:t>
            </a:r>
          </a:p>
          <a:p>
            <a:r>
              <a:rPr lang="en-US" dirty="0" smtClean="0"/>
              <a:t>Graphene being excellent conductor conducts electrons freely</a:t>
            </a:r>
          </a:p>
          <a:p>
            <a:r>
              <a:rPr lang="en-US" dirty="0" smtClean="0"/>
              <a:t>Electrolyte resistance also reduced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</a:t>
            </a:r>
            <a:endParaRPr lang="en-US" dirty="0"/>
          </a:p>
        </p:txBody>
      </p:sp>
      <p:pic>
        <p:nvPicPr>
          <p:cNvPr id="6" name="Content Placeholder 5" descr="graphene-cage-1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8" t="1" r="1" b="-3568"/>
          <a:stretch/>
        </p:blipFill>
        <p:spPr>
          <a:xfrm>
            <a:off x="137705" y="1417638"/>
            <a:ext cx="8549095" cy="5440362"/>
          </a:xfrm>
        </p:spPr>
      </p:pic>
    </p:spTree>
    <p:extLst>
      <p:ext uri="{BB962C8B-B14F-4D97-AF65-F5344CB8AC3E}">
        <p14:creationId xmlns:p14="http://schemas.microsoft.com/office/powerpoint/2010/main" val="256127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Livermore research produced 3 D printed graphene aerogel</a:t>
            </a:r>
          </a:p>
          <a:p>
            <a:r>
              <a:rPr lang="en-US" dirty="0" smtClean="0"/>
              <a:t>Oak Ridge National Laboratory declared in achieving foam like graphene battery structure</a:t>
            </a:r>
          </a:p>
          <a:p>
            <a:r>
              <a:rPr lang="en-US" dirty="0" smtClean="0"/>
              <a:t> University of Glasgow announced in successfully producing commercial graphene sheets using Cu as reactant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26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Storage</a:t>
            </a:r>
          </a:p>
          <a:p>
            <a:r>
              <a:rPr lang="en-US" dirty="0"/>
              <a:t>Microelectronics</a:t>
            </a:r>
          </a:p>
          <a:p>
            <a:r>
              <a:rPr lang="en-US" dirty="0"/>
              <a:t>Aero-bodies</a:t>
            </a:r>
          </a:p>
          <a:p>
            <a:r>
              <a:rPr lang="en-US" dirty="0"/>
              <a:t>Optical fiber</a:t>
            </a:r>
          </a:p>
          <a:p>
            <a:r>
              <a:rPr lang="en-US" dirty="0"/>
              <a:t>Composite material</a:t>
            </a:r>
          </a:p>
          <a:p>
            <a:r>
              <a:rPr lang="en-US" dirty="0"/>
              <a:t>Photovoltaic cells</a:t>
            </a:r>
          </a:p>
          <a:p>
            <a:r>
              <a:rPr lang="en-US" dirty="0"/>
              <a:t>Ultrafiltration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5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Prohibitively </a:t>
            </a:r>
            <a:r>
              <a:rPr lang="en-US" dirty="0"/>
              <a:t>h</a:t>
            </a:r>
            <a:r>
              <a:rPr lang="en-US" dirty="0" smtClean="0"/>
              <a:t>igh cost-60$/inch for applications it needs to be 1$/inch.</a:t>
            </a:r>
          </a:p>
          <a:p>
            <a:r>
              <a:rPr lang="en-US" dirty="0" smtClean="0"/>
              <a:t>Extremely complicated extraction process </a:t>
            </a:r>
          </a:p>
          <a:p>
            <a:r>
              <a:rPr lang="en-US" dirty="0" smtClean="0"/>
              <a:t>Lack of right reactants as substrate</a:t>
            </a:r>
          </a:p>
          <a:p>
            <a:r>
              <a:rPr lang="en-US" dirty="0" smtClean="0"/>
              <a:t>Demand for high purity</a:t>
            </a:r>
          </a:p>
          <a:p>
            <a:r>
              <a:rPr lang="en-US" dirty="0" smtClean="0"/>
              <a:t>Instability of oxide after extraction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2197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>
                <a:hlinkClick r:id="rId2"/>
              </a:rPr>
              <a:t>http://www.graphenea.com/pages/graphene-supercapacitors#.</a:t>
            </a:r>
            <a:r>
              <a:rPr lang="en-US" u="sng" dirty="0" smtClean="0">
                <a:hlinkClick r:id="rId2"/>
              </a:rPr>
              <a:t>Vwm7pxMrLow</a:t>
            </a:r>
            <a:endParaRPr lang="en-US" u="sng" dirty="0" smtClean="0"/>
          </a:p>
          <a:p>
            <a:r>
              <a:rPr lang="en-US" dirty="0">
                <a:hlinkClick r:id="rId3"/>
              </a:rPr>
              <a:t>http://www.nature.com/nnano/journal/v9/n10/full/nnano.2014.225.</a:t>
            </a:r>
            <a:r>
              <a:rPr lang="en-US" dirty="0" smtClean="0">
                <a:hlinkClick r:id="rId3"/>
              </a:rPr>
              <a:t>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http://www.gla.ac.uk/news/</a:t>
            </a:r>
            <a:r>
              <a:rPr lang="en-US" dirty="0" smtClean="0">
                <a:hlinkClick r:id="rId4"/>
              </a:rPr>
              <a:t>headline_433699_en.html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http://www.techradar.com/us/news/world-of-tech/future-tech/graphene-breakthrough-is-a-step-closer-to-a-phone-battery-that-lasts-for-a-week-</a:t>
            </a:r>
            <a:r>
              <a:rPr lang="en-US" dirty="0" smtClean="0">
                <a:hlinkClick r:id="rId5"/>
              </a:rPr>
              <a:t>1309253</a:t>
            </a:r>
            <a:endParaRPr lang="en-US" dirty="0" smtClean="0"/>
          </a:p>
          <a:p>
            <a:r>
              <a:rPr lang="en-US" dirty="0">
                <a:hlinkClick r:id="rId6"/>
              </a:rPr>
              <a:t>http://www.graphenea.com/pages/graphene-uses-applications#.</a:t>
            </a:r>
            <a:r>
              <a:rPr lang="en-US" dirty="0" smtClean="0">
                <a:hlinkClick r:id="rId6"/>
              </a:rPr>
              <a:t>VxQZe5MrLow</a:t>
            </a:r>
            <a:endParaRPr lang="en-US" dirty="0" smtClean="0"/>
          </a:p>
          <a:p>
            <a:r>
              <a:rPr lang="en-US" dirty="0">
                <a:hlinkClick r:id="rId7"/>
              </a:rPr>
              <a:t>http://www.graphene.manchester.ac.uk/explore/the-story-of-graphene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8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Graphene.....?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thin layer of pure Carbon</a:t>
            </a:r>
          </a:p>
          <a:p>
            <a:r>
              <a:rPr lang="en-US" dirty="0" smtClean="0"/>
              <a:t>Hexagonal Honeycomb Lattice</a:t>
            </a:r>
          </a:p>
          <a:p>
            <a:r>
              <a:rPr lang="en-US" dirty="0" smtClean="0"/>
              <a:t>Bond Length of 0.142 nanometer</a:t>
            </a:r>
          </a:p>
          <a:p>
            <a:r>
              <a:rPr lang="en-US" dirty="0" smtClean="0"/>
              <a:t>Interplanar spacing of 0.335 nanometer</a:t>
            </a:r>
          </a:p>
          <a:p>
            <a:r>
              <a:rPr lang="en-US" dirty="0" smtClean="0"/>
              <a:t>Lightest and strongest material ever known</a:t>
            </a:r>
          </a:p>
          <a:p>
            <a:r>
              <a:rPr lang="en-US" dirty="0" smtClean="0"/>
              <a:t>Highly conductive</a:t>
            </a:r>
          </a:p>
        </p:txBody>
      </p:sp>
    </p:spTree>
    <p:extLst>
      <p:ext uri="{BB962C8B-B14F-4D97-AF65-F5344CB8AC3E}">
        <p14:creationId xmlns:p14="http://schemas.microsoft.com/office/powerpoint/2010/main" val="310674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45773"/>
          </a:xfrm>
        </p:spPr>
        <p:txBody>
          <a:bodyPr/>
          <a:lstStyle/>
          <a:p>
            <a:r>
              <a:rPr lang="en-US" dirty="0" smtClean="0"/>
              <a:t>Discovered by two scientist Prof. Andre Geim and Prof Kostya Novoselov at University of Manchester in 2004</a:t>
            </a:r>
            <a:endParaRPr lang="en-US" dirty="0"/>
          </a:p>
        </p:txBody>
      </p:sp>
      <p:pic>
        <p:nvPicPr>
          <p:cNvPr id="5" name="Picture 4" descr="1671917-poster-graphen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4130540"/>
            <a:ext cx="4191000" cy="2324696"/>
          </a:xfrm>
          <a:prstGeom prst="rect">
            <a:avLst/>
          </a:prstGeom>
        </p:spPr>
      </p:pic>
      <p:pic>
        <p:nvPicPr>
          <p:cNvPr id="6" name="Picture 5" descr="geim_novoselov-NOBELS-300_tcm18-1918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8236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2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Graphite treated with strong oxidizers like sulphuric acid</a:t>
            </a:r>
          </a:p>
          <a:p>
            <a:r>
              <a:rPr lang="en-US" dirty="0" smtClean="0"/>
              <a:t>Electrons is removed due to oxidation</a:t>
            </a:r>
          </a:p>
          <a:p>
            <a:r>
              <a:rPr lang="en-US" dirty="0" smtClean="0"/>
              <a:t>Interplanar spacing increases due to oxidation</a:t>
            </a:r>
          </a:p>
          <a:p>
            <a:r>
              <a:rPr lang="en-US" dirty="0" smtClean="0"/>
              <a:t>Oxidized compound is dispersed in a base solution</a:t>
            </a:r>
          </a:p>
          <a:p>
            <a:r>
              <a:rPr lang="en-US" dirty="0" smtClean="0"/>
              <a:t>Graphene oxide is produced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3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bg1">
              <a:lumMod val="85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process</a:t>
            </a:r>
            <a:endParaRPr lang="en-US" dirty="0"/>
          </a:p>
        </p:txBody>
      </p:sp>
      <p:pic>
        <p:nvPicPr>
          <p:cNvPr id="4" name="Content Placeholder 3" descr="c4ta06989g-f8_hi-res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11" r="-18211"/>
          <a:stretch/>
        </p:blipFill>
        <p:spPr>
          <a:xfrm>
            <a:off x="417514" y="1193362"/>
            <a:ext cx="8012154" cy="5666224"/>
          </a:xfrm>
        </p:spPr>
      </p:pic>
    </p:spTree>
    <p:extLst>
      <p:ext uri="{BB962C8B-B14F-4D97-AF65-F5344CB8AC3E}">
        <p14:creationId xmlns:p14="http://schemas.microsoft.com/office/powerpoint/2010/main" val="219345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Deposition of gaseous reactant to substrate</a:t>
            </a:r>
          </a:p>
          <a:p>
            <a:r>
              <a:rPr lang="en-US" dirty="0" smtClean="0"/>
              <a:t>Carrier gasses carry the material</a:t>
            </a:r>
          </a:p>
          <a:p>
            <a:r>
              <a:rPr lang="en-US" dirty="0" smtClean="0"/>
              <a:t> Substrate is coated with small amount of material at slow speed</a:t>
            </a:r>
          </a:p>
          <a:p>
            <a:r>
              <a:rPr lang="en-US" dirty="0" smtClean="0"/>
              <a:t>Highly pure and finely grained material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0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1">
              <a:lumMod val="85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CVD process</a:t>
            </a:r>
            <a:endParaRPr lang="en-US" dirty="0"/>
          </a:p>
        </p:txBody>
      </p:sp>
      <p:pic>
        <p:nvPicPr>
          <p:cNvPr id="4" name="Content Placeholder 3" descr="c3nr05230c-f1_hi-res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68" r="-18639"/>
          <a:stretch/>
        </p:blipFill>
        <p:spPr/>
      </p:pic>
    </p:spTree>
    <p:extLst>
      <p:ext uri="{BB962C8B-B14F-4D97-AF65-F5344CB8AC3E}">
        <p14:creationId xmlns:p14="http://schemas.microsoft.com/office/powerpoint/2010/main" val="267210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408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Graphene Super capacitors</a:t>
            </a:r>
          </a:p>
          <a:p>
            <a:r>
              <a:rPr lang="en-US" dirty="0" smtClean="0"/>
              <a:t>Super capacitors are seperated by two electrodes dipped in electrolyte</a:t>
            </a:r>
          </a:p>
          <a:p>
            <a:r>
              <a:rPr lang="en-US" dirty="0" smtClean="0"/>
              <a:t>Conventional one uses activated carbon as electrodes to store static charge</a:t>
            </a:r>
          </a:p>
          <a:p>
            <a:r>
              <a:rPr lang="en-US" dirty="0" smtClean="0"/>
              <a:t>Area of activated carbon to graphene is equal to 1:20</a:t>
            </a:r>
          </a:p>
          <a:p>
            <a:r>
              <a:rPr lang="en-US" dirty="0" smtClean="0"/>
              <a:t>Larger area facilitating more energy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5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Supercapacitor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c4ee03229b-f12_hi-re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4" b="-28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662529"/>
      </p:ext>
    </p:extLst>
  </p:cSld>
  <p:clrMapOvr>
    <a:masterClrMapping/>
  </p:clrMapOvr>
</p:sld>
</file>

<file path=ppt/theme/theme1.xml><?xml version="1.0" encoding="utf-8"?>
<a:theme xmlns:a="http://schemas.openxmlformats.org/drawingml/2006/main" name="pp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pp1.potx</Template>
  <TotalTime>100</TotalTime>
  <Words>400</Words>
  <Application>Microsoft Macintosh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pp1</vt:lpstr>
      <vt:lpstr>Graphene as energy storage of future</vt:lpstr>
      <vt:lpstr>What is Graphene.....?</vt:lpstr>
      <vt:lpstr>Discovery</vt:lpstr>
      <vt:lpstr>Extraction process</vt:lpstr>
      <vt:lpstr>Extraction process</vt:lpstr>
      <vt:lpstr>Chemical vapor Deposition</vt:lpstr>
      <vt:lpstr>CVD process</vt:lpstr>
      <vt:lpstr>Energy storage</vt:lpstr>
      <vt:lpstr>Supercapacitor </vt:lpstr>
      <vt:lpstr>PowerPoint Presentation</vt:lpstr>
      <vt:lpstr>Battery</vt:lpstr>
      <vt:lpstr>Development</vt:lpstr>
      <vt:lpstr>Applications</vt:lpstr>
      <vt:lpstr>Setbacks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Graphene as energy storage of future</dc:title>
  <dc:creator>Raman</dc:creator>
  <cp:lastModifiedBy>Raman</cp:lastModifiedBy>
  <cp:revision>15</cp:revision>
  <dcterms:created xsi:type="dcterms:W3CDTF">2016-04-16T00:32:58Z</dcterms:created>
  <dcterms:modified xsi:type="dcterms:W3CDTF">2016-04-17T23:35:56Z</dcterms:modified>
</cp:coreProperties>
</file>