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4"/>
  </p:sldMasterIdLst>
  <p:notesMasterIdLst>
    <p:notesMasterId r:id="rId16"/>
  </p:notesMasterIdLst>
  <p:sldIdLst>
    <p:sldId id="283" r:id="rId5"/>
    <p:sldId id="338" r:id="rId6"/>
    <p:sldId id="313" r:id="rId7"/>
    <p:sldId id="337" r:id="rId8"/>
    <p:sldId id="341" r:id="rId9"/>
    <p:sldId id="340" r:id="rId10"/>
    <p:sldId id="342" r:id="rId11"/>
    <p:sldId id="347" r:id="rId12"/>
    <p:sldId id="343" r:id="rId13"/>
    <p:sldId id="346" r:id="rId14"/>
    <p:sldId id="285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5" roundtripDataSignature="AMtx7mhSaRiTD9uDhGJ3nUfwohnl+c0Rs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35DE2B-8C97-CD85-D83F-BE14059E22F6}" name="Chicas, Kelly" initials="KC" userId="S::kchicas2@illinois.edu::e6bda6ff-6361-4a68-b1cb-e6c79cb515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91A"/>
    <a:srgbClr val="E84B36"/>
    <a:srgbClr val="FA5738"/>
    <a:srgbClr val="1B4284"/>
    <a:srgbClr val="15264B"/>
    <a:srgbClr val="FF552E"/>
    <a:srgbClr val="13294B"/>
    <a:srgbClr val="0E2248"/>
    <a:srgbClr val="0E2E5A"/>
    <a:srgbClr val="0B1A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703BDC9A-4680-1A9A-70DA-423FE7BD0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>
            <a:extLst>
              <a:ext uri="{FF2B5EF4-FFF2-40B4-BE49-F238E27FC236}">
                <a16:creationId xmlns:a16="http://schemas.microsoft.com/office/drawing/2014/main" id="{E6DCEABA-62EF-996A-6F6B-E011E12B44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/>
              <a:t>We have rising computing requirements after much more after Covid.</a:t>
            </a:r>
          </a:p>
          <a:p>
            <a:pPr marL="0" indent="0"/>
            <a:endParaRPr lang="en-US"/>
          </a:p>
          <a:p>
            <a:pPr marL="0" indent="0"/>
            <a:r>
              <a:rPr lang="en-US"/>
              <a:t>Miniaturized designs leave </a:t>
            </a:r>
            <a:r>
              <a:rPr lang="en-US" b="1"/>
              <a:t>less surface area</a:t>
            </a:r>
            <a:r>
              <a:rPr lang="en-US"/>
              <a:t> for convection and conduction</a:t>
            </a:r>
          </a:p>
          <a:p>
            <a:pPr marL="0" indent="0"/>
            <a:endParaRPr lang="en-US"/>
          </a:p>
          <a:p>
            <a:pPr marL="0" indent="0"/>
            <a:r>
              <a:rPr lang="en-US"/>
              <a:t>Traditional air cooling (fans and aluminum heatsinks) struggles with:</a:t>
            </a:r>
          </a:p>
          <a:p>
            <a:pPr marL="171450" indent="-171450">
              <a:buChar char="•"/>
            </a:pPr>
            <a:r>
              <a:rPr lang="en-US"/>
              <a:t>Non-uniform temperature fields</a:t>
            </a:r>
          </a:p>
          <a:p>
            <a:pPr marL="171450" indent="-171450">
              <a:buChar char="•"/>
            </a:pPr>
            <a:r>
              <a:rPr lang="en-US"/>
              <a:t>Localized hot spots</a:t>
            </a:r>
          </a:p>
          <a:p>
            <a:pPr marL="171450" indent="-171450">
              <a:buChar char="•"/>
            </a:pPr>
            <a:r>
              <a:rPr lang="en-US"/>
              <a:t>Limited scalability for compact high-power systems</a:t>
            </a:r>
          </a:p>
          <a:p>
            <a:pPr marL="0" indent="0"/>
            <a:endParaRPr lang="en-US"/>
          </a:p>
          <a:p>
            <a:pPr marL="0" indent="0"/>
            <a:r>
              <a:rPr lang="en-US"/>
              <a:t>To overcome these challenges, several advanced cooling techniques have been developed</a:t>
            </a:r>
          </a:p>
        </p:txBody>
      </p:sp>
      <p:sp>
        <p:nvSpPr>
          <p:cNvPr id="143" name="Google Shape;143;p7:notes">
            <a:extLst>
              <a:ext uri="{FF2B5EF4-FFF2-40B4-BE49-F238E27FC236}">
                <a16:creationId xmlns:a16="http://schemas.microsoft.com/office/drawing/2014/main" id="{176DC18C-0146-5976-E9BB-15CE7C530F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3492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30D5C44D-6A04-9487-E242-6C126D4BF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>
            <a:extLst>
              <a:ext uri="{FF2B5EF4-FFF2-40B4-BE49-F238E27FC236}">
                <a16:creationId xmlns:a16="http://schemas.microsoft.com/office/drawing/2014/main" id="{F09FCB7B-05B7-8A31-1B04-160BCA18B6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/>
              <a:t>We have rising computing requirements after much more after Covid.</a:t>
            </a:r>
          </a:p>
          <a:p>
            <a:pPr marL="0" indent="0"/>
            <a:endParaRPr lang="en-US"/>
          </a:p>
          <a:p>
            <a:pPr marL="0" indent="0"/>
            <a:r>
              <a:rPr lang="en-US"/>
              <a:t>Miniaturized designs leave </a:t>
            </a:r>
            <a:r>
              <a:rPr lang="en-US" b="1"/>
              <a:t>less surface area</a:t>
            </a:r>
            <a:r>
              <a:rPr lang="en-US"/>
              <a:t> for convection and conduction</a:t>
            </a:r>
          </a:p>
          <a:p>
            <a:pPr marL="0" indent="0"/>
            <a:endParaRPr lang="en-US"/>
          </a:p>
          <a:p>
            <a:pPr marL="0" indent="0"/>
            <a:r>
              <a:rPr lang="en-US"/>
              <a:t>Traditional air cooling (fans and aluminum heatsinks) struggles with:</a:t>
            </a:r>
          </a:p>
          <a:p>
            <a:pPr marL="171450" indent="-171450">
              <a:buChar char="•"/>
            </a:pPr>
            <a:r>
              <a:rPr lang="en-US"/>
              <a:t>Non-uniform temperature fields</a:t>
            </a:r>
          </a:p>
          <a:p>
            <a:pPr marL="171450" indent="-171450">
              <a:buChar char="•"/>
            </a:pPr>
            <a:r>
              <a:rPr lang="en-US"/>
              <a:t>Localized hot spots</a:t>
            </a:r>
          </a:p>
          <a:p>
            <a:pPr marL="171450" indent="-171450">
              <a:buChar char="•"/>
            </a:pPr>
            <a:r>
              <a:rPr lang="en-US"/>
              <a:t>Limited scalability for compact high-power systems</a:t>
            </a:r>
          </a:p>
          <a:p>
            <a:pPr marL="0" indent="0"/>
            <a:endParaRPr lang="en-US"/>
          </a:p>
          <a:p>
            <a:pPr marL="0" indent="0"/>
            <a:r>
              <a:rPr lang="en-US"/>
              <a:t>To overcome these challenges, several advanced cooling techniques have been developed</a:t>
            </a:r>
          </a:p>
        </p:txBody>
      </p:sp>
      <p:sp>
        <p:nvSpPr>
          <p:cNvPr id="143" name="Google Shape;143;p7:notes">
            <a:extLst>
              <a:ext uri="{FF2B5EF4-FFF2-40B4-BE49-F238E27FC236}">
                <a16:creationId xmlns:a16="http://schemas.microsoft.com/office/drawing/2014/main" id="{A935E409-5B7E-1605-78C1-2E706F7599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0388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5FCE7F7D-9262-0E96-5CBC-70EAA86C4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>
            <a:extLst>
              <a:ext uri="{FF2B5EF4-FFF2-40B4-BE49-F238E27FC236}">
                <a16:creationId xmlns:a16="http://schemas.microsoft.com/office/drawing/2014/main" id="{7C25BA66-D68D-348D-3BDD-2268B5B6F1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/>
              <a:t>We have rising computing requirements after much more after Covid.</a:t>
            </a:r>
          </a:p>
          <a:p>
            <a:pPr marL="0" indent="0"/>
            <a:endParaRPr lang="en-US"/>
          </a:p>
          <a:p>
            <a:pPr marL="0" indent="0"/>
            <a:r>
              <a:rPr lang="en-US"/>
              <a:t>Miniaturized designs leave </a:t>
            </a:r>
            <a:r>
              <a:rPr lang="en-US" b="1"/>
              <a:t>less surface area</a:t>
            </a:r>
            <a:r>
              <a:rPr lang="en-US"/>
              <a:t> for convection and conduction</a:t>
            </a:r>
          </a:p>
          <a:p>
            <a:pPr marL="0" indent="0"/>
            <a:endParaRPr lang="en-US"/>
          </a:p>
          <a:p>
            <a:pPr marL="0" indent="0"/>
            <a:r>
              <a:rPr lang="en-US"/>
              <a:t>Traditional air cooling (fans and aluminum heatsinks) struggles with:</a:t>
            </a:r>
          </a:p>
          <a:p>
            <a:pPr marL="171450" indent="-171450">
              <a:buChar char="•"/>
            </a:pPr>
            <a:r>
              <a:rPr lang="en-US"/>
              <a:t>Non-uniform temperature fields</a:t>
            </a:r>
          </a:p>
          <a:p>
            <a:pPr marL="171450" indent="-171450">
              <a:buChar char="•"/>
            </a:pPr>
            <a:r>
              <a:rPr lang="en-US"/>
              <a:t>Localized hot spots</a:t>
            </a:r>
          </a:p>
          <a:p>
            <a:pPr marL="171450" indent="-171450">
              <a:buChar char="•"/>
            </a:pPr>
            <a:r>
              <a:rPr lang="en-US"/>
              <a:t>Limited scalability for compact high-power systems</a:t>
            </a:r>
          </a:p>
          <a:p>
            <a:pPr marL="0" indent="0"/>
            <a:endParaRPr lang="en-US"/>
          </a:p>
          <a:p>
            <a:pPr marL="0" indent="0"/>
            <a:r>
              <a:rPr lang="en-US"/>
              <a:t>To overcome these challenges, several advanced cooling techniques have been developed</a:t>
            </a:r>
          </a:p>
        </p:txBody>
      </p:sp>
      <p:sp>
        <p:nvSpPr>
          <p:cNvPr id="143" name="Google Shape;143;p7:notes">
            <a:extLst>
              <a:ext uri="{FF2B5EF4-FFF2-40B4-BE49-F238E27FC236}">
                <a16:creationId xmlns:a16="http://schemas.microsoft.com/office/drawing/2014/main" id="{9FFE3C8C-A2DC-BC9D-7EBC-FEAB9524F5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6574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7D65CF8E-5A0F-84D5-93B3-7D8B06490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>
            <a:extLst>
              <a:ext uri="{FF2B5EF4-FFF2-40B4-BE49-F238E27FC236}">
                <a16:creationId xmlns:a16="http://schemas.microsoft.com/office/drawing/2014/main" id="{3EA5AE57-6461-C468-87F0-7CF7D8764C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/>
              <a:t>We have rising computing requirements after much more after Covid.</a:t>
            </a:r>
          </a:p>
          <a:p>
            <a:pPr marL="0" indent="0"/>
            <a:endParaRPr lang="en-US"/>
          </a:p>
          <a:p>
            <a:pPr marL="0" indent="0"/>
            <a:r>
              <a:rPr lang="en-US"/>
              <a:t>Miniaturized designs leave </a:t>
            </a:r>
            <a:r>
              <a:rPr lang="en-US" b="1"/>
              <a:t>less surface area</a:t>
            </a:r>
            <a:r>
              <a:rPr lang="en-US"/>
              <a:t> for convection and conduction</a:t>
            </a:r>
          </a:p>
          <a:p>
            <a:pPr marL="0" indent="0"/>
            <a:endParaRPr lang="en-US"/>
          </a:p>
          <a:p>
            <a:pPr marL="0" indent="0"/>
            <a:r>
              <a:rPr lang="en-US"/>
              <a:t>Traditional air cooling (fans and aluminum heatsinks) struggles with:</a:t>
            </a:r>
          </a:p>
          <a:p>
            <a:pPr marL="171450" indent="-171450">
              <a:buChar char="•"/>
            </a:pPr>
            <a:r>
              <a:rPr lang="en-US"/>
              <a:t>Non-uniform temperature fields</a:t>
            </a:r>
          </a:p>
          <a:p>
            <a:pPr marL="171450" indent="-171450">
              <a:buChar char="•"/>
            </a:pPr>
            <a:r>
              <a:rPr lang="en-US"/>
              <a:t>Localized hot spots</a:t>
            </a:r>
          </a:p>
          <a:p>
            <a:pPr marL="171450" indent="-171450">
              <a:buChar char="•"/>
            </a:pPr>
            <a:r>
              <a:rPr lang="en-US"/>
              <a:t>Limited scalability for compact high-power systems</a:t>
            </a:r>
          </a:p>
          <a:p>
            <a:pPr marL="0" indent="0"/>
            <a:endParaRPr lang="en-US"/>
          </a:p>
          <a:p>
            <a:pPr marL="0" indent="0"/>
            <a:r>
              <a:rPr lang="en-US"/>
              <a:t>To overcome these challenges, several advanced cooling techniques have been developed</a:t>
            </a:r>
          </a:p>
        </p:txBody>
      </p:sp>
      <p:sp>
        <p:nvSpPr>
          <p:cNvPr id="143" name="Google Shape;143;p7:notes">
            <a:extLst>
              <a:ext uri="{FF2B5EF4-FFF2-40B4-BE49-F238E27FC236}">
                <a16:creationId xmlns:a16="http://schemas.microsoft.com/office/drawing/2014/main" id="{E5D738A5-FFA1-7759-66EE-E7A6F256A7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4706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01428838-1EA7-1D2F-7C25-62445E381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>
            <a:extLst>
              <a:ext uri="{FF2B5EF4-FFF2-40B4-BE49-F238E27FC236}">
                <a16:creationId xmlns:a16="http://schemas.microsoft.com/office/drawing/2014/main" id="{D3004844-9FE1-3458-4679-46336A5AEA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/>
              <a:t>We have rising computing requirements after much more after Covid.</a:t>
            </a:r>
          </a:p>
          <a:p>
            <a:pPr marL="0" indent="0"/>
            <a:endParaRPr lang="en-US"/>
          </a:p>
          <a:p>
            <a:pPr marL="0" indent="0"/>
            <a:r>
              <a:rPr lang="en-US"/>
              <a:t>Miniaturized designs leave </a:t>
            </a:r>
            <a:r>
              <a:rPr lang="en-US" b="1"/>
              <a:t>less surface area</a:t>
            </a:r>
            <a:r>
              <a:rPr lang="en-US"/>
              <a:t> for convection and conduction</a:t>
            </a:r>
          </a:p>
          <a:p>
            <a:pPr marL="0" indent="0"/>
            <a:endParaRPr lang="en-US"/>
          </a:p>
          <a:p>
            <a:pPr marL="0" indent="0"/>
            <a:r>
              <a:rPr lang="en-US"/>
              <a:t>Traditional air cooling (fans and aluminum heatsinks) struggles with:</a:t>
            </a:r>
          </a:p>
          <a:p>
            <a:pPr marL="171450" indent="-171450">
              <a:buChar char="•"/>
            </a:pPr>
            <a:r>
              <a:rPr lang="en-US"/>
              <a:t>Non-uniform temperature fields</a:t>
            </a:r>
          </a:p>
          <a:p>
            <a:pPr marL="171450" indent="-171450">
              <a:buChar char="•"/>
            </a:pPr>
            <a:r>
              <a:rPr lang="en-US"/>
              <a:t>Localized hot spots</a:t>
            </a:r>
          </a:p>
          <a:p>
            <a:pPr marL="171450" indent="-171450">
              <a:buChar char="•"/>
            </a:pPr>
            <a:r>
              <a:rPr lang="en-US"/>
              <a:t>Limited scalability for compact high-power systems</a:t>
            </a:r>
          </a:p>
          <a:p>
            <a:pPr marL="0" indent="0"/>
            <a:endParaRPr lang="en-US"/>
          </a:p>
          <a:p>
            <a:pPr marL="0" indent="0"/>
            <a:r>
              <a:rPr lang="en-US"/>
              <a:t>To overcome these challenges, several advanced cooling techniques have been developed</a:t>
            </a:r>
          </a:p>
        </p:txBody>
      </p:sp>
      <p:sp>
        <p:nvSpPr>
          <p:cNvPr id="143" name="Google Shape;143;p7:notes">
            <a:extLst>
              <a:ext uri="{FF2B5EF4-FFF2-40B4-BE49-F238E27FC236}">
                <a16:creationId xmlns:a16="http://schemas.microsoft.com/office/drawing/2014/main" id="{3BB279FF-5208-D32C-BFEE-F3965F0C26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0150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47F4027E-D2B2-6191-0C18-E2F850E90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>
            <a:extLst>
              <a:ext uri="{FF2B5EF4-FFF2-40B4-BE49-F238E27FC236}">
                <a16:creationId xmlns:a16="http://schemas.microsoft.com/office/drawing/2014/main" id="{79E677F6-8172-B5A1-8817-B72D69BD84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/>
              <a:t>We have rising computing requirements after much more after Covid.</a:t>
            </a:r>
          </a:p>
          <a:p>
            <a:pPr marL="0" indent="0"/>
            <a:endParaRPr lang="en-US"/>
          </a:p>
          <a:p>
            <a:pPr marL="0" indent="0"/>
            <a:r>
              <a:rPr lang="en-US"/>
              <a:t>Miniaturized designs leave </a:t>
            </a:r>
            <a:r>
              <a:rPr lang="en-US" b="1"/>
              <a:t>less surface area</a:t>
            </a:r>
            <a:r>
              <a:rPr lang="en-US"/>
              <a:t> for convection and conduction</a:t>
            </a:r>
          </a:p>
          <a:p>
            <a:pPr marL="0" indent="0"/>
            <a:endParaRPr lang="en-US"/>
          </a:p>
          <a:p>
            <a:pPr marL="0" indent="0"/>
            <a:r>
              <a:rPr lang="en-US"/>
              <a:t>Traditional air cooling (fans and aluminum heatsinks) struggles with:</a:t>
            </a:r>
          </a:p>
          <a:p>
            <a:pPr marL="171450" indent="-171450">
              <a:buChar char="•"/>
            </a:pPr>
            <a:r>
              <a:rPr lang="en-US"/>
              <a:t>Non-uniform temperature fields</a:t>
            </a:r>
          </a:p>
          <a:p>
            <a:pPr marL="171450" indent="-171450">
              <a:buChar char="•"/>
            </a:pPr>
            <a:r>
              <a:rPr lang="en-US"/>
              <a:t>Localized hot spots</a:t>
            </a:r>
          </a:p>
          <a:p>
            <a:pPr marL="171450" indent="-171450">
              <a:buChar char="•"/>
            </a:pPr>
            <a:r>
              <a:rPr lang="en-US"/>
              <a:t>Limited scalability for compact high-power systems</a:t>
            </a:r>
          </a:p>
          <a:p>
            <a:pPr marL="0" indent="0"/>
            <a:endParaRPr lang="en-US"/>
          </a:p>
          <a:p>
            <a:pPr marL="0" indent="0"/>
            <a:r>
              <a:rPr lang="en-US"/>
              <a:t>To overcome these challenges, several advanced cooling techniques have been developed</a:t>
            </a:r>
          </a:p>
        </p:txBody>
      </p:sp>
      <p:sp>
        <p:nvSpPr>
          <p:cNvPr id="143" name="Google Shape;143;p7:notes">
            <a:extLst>
              <a:ext uri="{FF2B5EF4-FFF2-40B4-BE49-F238E27FC236}">
                <a16:creationId xmlns:a16="http://schemas.microsoft.com/office/drawing/2014/main" id="{70836A14-226D-945D-D0C2-1BC27C6C5B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1171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9A3DBBCA-A2E5-8A91-7F03-154753448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>
            <a:extLst>
              <a:ext uri="{FF2B5EF4-FFF2-40B4-BE49-F238E27FC236}">
                <a16:creationId xmlns:a16="http://schemas.microsoft.com/office/drawing/2014/main" id="{5369B591-0CAC-96BD-B715-A98C96F4D1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/>
              <a:t>We have rising computing requirements after much more after Covid.</a:t>
            </a:r>
          </a:p>
          <a:p>
            <a:pPr marL="0" indent="0"/>
            <a:endParaRPr lang="en-US"/>
          </a:p>
          <a:p>
            <a:pPr marL="0" indent="0"/>
            <a:r>
              <a:rPr lang="en-US"/>
              <a:t>Miniaturized designs leave </a:t>
            </a:r>
            <a:r>
              <a:rPr lang="en-US" b="1"/>
              <a:t>less surface area</a:t>
            </a:r>
            <a:r>
              <a:rPr lang="en-US"/>
              <a:t> for convection and conduction</a:t>
            </a:r>
          </a:p>
          <a:p>
            <a:pPr marL="0" indent="0"/>
            <a:endParaRPr lang="en-US"/>
          </a:p>
          <a:p>
            <a:pPr marL="0" indent="0"/>
            <a:r>
              <a:rPr lang="en-US"/>
              <a:t>Traditional air cooling (fans and aluminum heatsinks) struggles with:</a:t>
            </a:r>
          </a:p>
          <a:p>
            <a:pPr marL="171450" indent="-171450">
              <a:buChar char="•"/>
            </a:pPr>
            <a:r>
              <a:rPr lang="en-US"/>
              <a:t>Non-uniform temperature fields</a:t>
            </a:r>
          </a:p>
          <a:p>
            <a:pPr marL="171450" indent="-171450">
              <a:buChar char="•"/>
            </a:pPr>
            <a:r>
              <a:rPr lang="en-US"/>
              <a:t>Localized hot spots</a:t>
            </a:r>
          </a:p>
          <a:p>
            <a:pPr marL="171450" indent="-171450">
              <a:buChar char="•"/>
            </a:pPr>
            <a:r>
              <a:rPr lang="en-US"/>
              <a:t>Limited scalability for compact high-power systems</a:t>
            </a:r>
          </a:p>
          <a:p>
            <a:pPr marL="0" indent="0"/>
            <a:endParaRPr lang="en-US"/>
          </a:p>
          <a:p>
            <a:pPr marL="0" indent="0"/>
            <a:r>
              <a:rPr lang="en-US"/>
              <a:t>To overcome these challenges, several advanced cooling techniques have been developed</a:t>
            </a:r>
          </a:p>
        </p:txBody>
      </p:sp>
      <p:sp>
        <p:nvSpPr>
          <p:cNvPr id="143" name="Google Shape;143;p7:notes">
            <a:extLst>
              <a:ext uri="{FF2B5EF4-FFF2-40B4-BE49-F238E27FC236}">
                <a16:creationId xmlns:a16="http://schemas.microsoft.com/office/drawing/2014/main" id="{7B7611E5-29ED-7B41-D467-322480944D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7358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13676E13-045D-599A-C648-B6606B9D5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>
            <a:extLst>
              <a:ext uri="{FF2B5EF4-FFF2-40B4-BE49-F238E27FC236}">
                <a16:creationId xmlns:a16="http://schemas.microsoft.com/office/drawing/2014/main" id="{850B7ADE-3FB0-AC4A-E783-8EA4B75009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/>
              <a:t>We have rising computing requirements after much more after Covid.</a:t>
            </a:r>
          </a:p>
          <a:p>
            <a:pPr marL="0" indent="0"/>
            <a:endParaRPr lang="en-US"/>
          </a:p>
          <a:p>
            <a:pPr marL="0" indent="0"/>
            <a:r>
              <a:rPr lang="en-US"/>
              <a:t>Miniaturized designs leave </a:t>
            </a:r>
            <a:r>
              <a:rPr lang="en-US" b="1"/>
              <a:t>less surface area</a:t>
            </a:r>
            <a:r>
              <a:rPr lang="en-US"/>
              <a:t> for convection and conduction</a:t>
            </a:r>
          </a:p>
          <a:p>
            <a:pPr marL="0" indent="0"/>
            <a:endParaRPr lang="en-US"/>
          </a:p>
          <a:p>
            <a:pPr marL="0" indent="0"/>
            <a:r>
              <a:rPr lang="en-US"/>
              <a:t>Traditional air cooling (fans and aluminum heatsinks) struggles with:</a:t>
            </a:r>
          </a:p>
          <a:p>
            <a:pPr marL="171450" indent="-171450">
              <a:buChar char="•"/>
            </a:pPr>
            <a:r>
              <a:rPr lang="en-US"/>
              <a:t>Non-uniform temperature fields</a:t>
            </a:r>
          </a:p>
          <a:p>
            <a:pPr marL="171450" indent="-171450">
              <a:buChar char="•"/>
            </a:pPr>
            <a:r>
              <a:rPr lang="en-US"/>
              <a:t>Localized hot spots</a:t>
            </a:r>
          </a:p>
          <a:p>
            <a:pPr marL="171450" indent="-171450">
              <a:buChar char="•"/>
            </a:pPr>
            <a:r>
              <a:rPr lang="en-US"/>
              <a:t>Limited scalability for compact high-power systems</a:t>
            </a:r>
          </a:p>
          <a:p>
            <a:pPr marL="0" indent="0"/>
            <a:endParaRPr lang="en-US"/>
          </a:p>
          <a:p>
            <a:pPr marL="0" indent="0"/>
            <a:r>
              <a:rPr lang="en-US"/>
              <a:t>To overcome these challenges, several advanced cooling techniques have been developed</a:t>
            </a:r>
          </a:p>
        </p:txBody>
      </p:sp>
      <p:sp>
        <p:nvSpPr>
          <p:cNvPr id="143" name="Google Shape;143;p7:notes">
            <a:extLst>
              <a:ext uri="{FF2B5EF4-FFF2-40B4-BE49-F238E27FC236}">
                <a16:creationId xmlns:a16="http://schemas.microsoft.com/office/drawing/2014/main" id="{AEE1FE6B-59AC-BAA8-E138-48A66A71DA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6177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950892AF-D0A8-BDAD-D3D9-CDC0D0591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>
            <a:extLst>
              <a:ext uri="{FF2B5EF4-FFF2-40B4-BE49-F238E27FC236}">
                <a16:creationId xmlns:a16="http://schemas.microsoft.com/office/drawing/2014/main" id="{095D620A-CA92-A1A2-D40B-C664AC6B3B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/>
              <a:t>We have rising computing requirements after much more after Covid.</a:t>
            </a:r>
          </a:p>
          <a:p>
            <a:pPr marL="0" indent="0"/>
            <a:endParaRPr lang="en-US"/>
          </a:p>
          <a:p>
            <a:pPr marL="0" indent="0"/>
            <a:r>
              <a:rPr lang="en-US"/>
              <a:t>Miniaturized designs leave </a:t>
            </a:r>
            <a:r>
              <a:rPr lang="en-US" b="1"/>
              <a:t>less surface area</a:t>
            </a:r>
            <a:r>
              <a:rPr lang="en-US"/>
              <a:t> for convection and conduction</a:t>
            </a:r>
          </a:p>
          <a:p>
            <a:pPr marL="0" indent="0"/>
            <a:endParaRPr lang="en-US"/>
          </a:p>
          <a:p>
            <a:pPr marL="0" indent="0"/>
            <a:r>
              <a:rPr lang="en-US"/>
              <a:t>Traditional air cooling (fans and aluminum heatsinks) struggles with:</a:t>
            </a:r>
          </a:p>
          <a:p>
            <a:pPr marL="171450" indent="-171450">
              <a:buChar char="•"/>
            </a:pPr>
            <a:r>
              <a:rPr lang="en-US"/>
              <a:t>Non-uniform temperature fields</a:t>
            </a:r>
          </a:p>
          <a:p>
            <a:pPr marL="171450" indent="-171450">
              <a:buChar char="•"/>
            </a:pPr>
            <a:r>
              <a:rPr lang="en-US"/>
              <a:t>Localized hot spots</a:t>
            </a:r>
          </a:p>
          <a:p>
            <a:pPr marL="171450" indent="-171450">
              <a:buChar char="•"/>
            </a:pPr>
            <a:r>
              <a:rPr lang="en-US"/>
              <a:t>Limited scalability for compact high-power systems</a:t>
            </a:r>
          </a:p>
          <a:p>
            <a:pPr marL="0" indent="0"/>
            <a:endParaRPr lang="en-US"/>
          </a:p>
          <a:p>
            <a:pPr marL="0" indent="0"/>
            <a:r>
              <a:rPr lang="en-US"/>
              <a:t>To overcome these challenges, several advanced cooling techniques have been developed</a:t>
            </a:r>
          </a:p>
        </p:txBody>
      </p:sp>
      <p:sp>
        <p:nvSpPr>
          <p:cNvPr id="143" name="Google Shape;143;p7:notes">
            <a:extLst>
              <a:ext uri="{FF2B5EF4-FFF2-40B4-BE49-F238E27FC236}">
                <a16:creationId xmlns:a16="http://schemas.microsoft.com/office/drawing/2014/main" id="{A92909D8-DC67-6658-0CA8-0BBC9CBD42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714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5;p7">
            <a:extLst>
              <a:ext uri="{FF2B5EF4-FFF2-40B4-BE49-F238E27FC236}">
                <a16:creationId xmlns:a16="http://schemas.microsoft.com/office/drawing/2014/main" id="{001E8A82-2D09-8A40-AB15-BEA76228B6A2}"/>
              </a:ext>
            </a:extLst>
          </p:cNvPr>
          <p:cNvSpPr/>
          <p:nvPr/>
        </p:nvSpPr>
        <p:spPr>
          <a:xfrm rot="10800000" flipH="1">
            <a:off x="-1" y="0"/>
            <a:ext cx="12192000" cy="6866164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 descr="A picture containing building, street&#10;&#10;Description automatically generated">
            <a:extLst>
              <a:ext uri="{FF2B5EF4-FFF2-40B4-BE49-F238E27FC236}">
                <a16:creationId xmlns:a16="http://schemas.microsoft.com/office/drawing/2014/main" id="{DF7902D4-540E-464A-BEC7-4711C02B37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2" y="8165"/>
            <a:ext cx="12192000" cy="6858000"/>
          </a:xfrm>
          <a:prstGeom prst="rect">
            <a:avLst/>
          </a:prstGeom>
        </p:spPr>
      </p:pic>
      <p:sp>
        <p:nvSpPr>
          <p:cNvPr id="4" name="Google Shape;97;p1">
            <a:extLst>
              <a:ext uri="{FF2B5EF4-FFF2-40B4-BE49-F238E27FC236}">
                <a16:creationId xmlns:a16="http://schemas.microsoft.com/office/drawing/2014/main" id="{6EE6B1E5-9B9E-FD48-9F48-627803FDB7F5}"/>
              </a:ext>
            </a:extLst>
          </p:cNvPr>
          <p:cNvSpPr txBox="1"/>
          <p:nvPr/>
        </p:nvSpPr>
        <p:spPr>
          <a:xfrm>
            <a:off x="1273173" y="2128356"/>
            <a:ext cx="9645650" cy="3847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en-US" sz="4800" dirty="0">
                <a:solidFill>
                  <a:schemeClr val="tx2"/>
                </a:solidFill>
              </a:rPr>
              <a:t>Graphene as a Next-Generation Material for Ultracapacitors</a:t>
            </a:r>
          </a:p>
          <a:p>
            <a:pPr lvl="0" algn="ctr">
              <a:spcBef>
                <a:spcPts val="600"/>
              </a:spcBef>
            </a:pPr>
            <a:r>
              <a:rPr lang="en-US" sz="2500" dirty="0">
                <a:solidFill>
                  <a:schemeClr val="lt1"/>
                </a:solidFill>
                <a:latin typeface="+mn-lt"/>
                <a:ea typeface="Helvetica Neue"/>
                <a:cs typeface="Helvetica Neue"/>
                <a:sym typeface="Helvetica Neue"/>
              </a:rPr>
              <a:t>NPRE4</a:t>
            </a:r>
            <a:r>
              <a:rPr lang="en-US" sz="2500" i="0" u="none" strike="noStrike" cap="none" dirty="0">
                <a:solidFill>
                  <a:schemeClr val="lt1"/>
                </a:solidFill>
                <a:latin typeface="+mn-lt"/>
                <a:ea typeface="Helvetica Neue"/>
                <a:cs typeface="Helvetica Neue"/>
                <a:sym typeface="Helvetica Neue"/>
              </a:rPr>
              <a:t>98: Energy Storage Engineering</a:t>
            </a: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-US" sz="2500" dirty="0">
              <a:solidFill>
                <a:schemeClr val="lt1"/>
              </a:solidFill>
              <a:latin typeface="+mn-lt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lt1"/>
                </a:solidFill>
                <a:latin typeface="+mn-lt"/>
                <a:ea typeface="Helvetica Neue"/>
                <a:cs typeface="Helvetica Neue"/>
                <a:sym typeface="Helvetica Neue"/>
              </a:rPr>
              <a:t>Noor Ahmed</a:t>
            </a: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lt1"/>
                </a:solidFill>
                <a:latin typeface="+mn-lt"/>
                <a:ea typeface="Helvetica Neue"/>
                <a:cs typeface="Helvetica Neue"/>
                <a:sym typeface="Helvetica Neue"/>
              </a:rPr>
              <a:t>11/21/2025</a:t>
            </a:r>
            <a:endParaRPr lang="en-US" sz="2500" i="0" u="none" strike="noStrike" cap="none" dirty="0">
              <a:solidFill>
                <a:schemeClr val="lt1"/>
              </a:solidFill>
              <a:latin typeface="+mn-lt"/>
              <a:ea typeface="Helvetica Neue"/>
              <a:cs typeface="Helvetica Neue"/>
              <a:sym typeface="Helvetica Neue"/>
            </a:endParaRPr>
          </a:p>
          <a:p>
            <a:pPr lvl="0" algn="ctr">
              <a:spcBef>
                <a:spcPts val="600"/>
              </a:spcBef>
            </a:pPr>
            <a:endParaRPr lang="en-US" sz="1800" dirty="0">
              <a:solidFill>
                <a:schemeClr val="lt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BAA0E1-3AE3-CC42-A2EA-C66D0BE98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007" y="852965"/>
            <a:ext cx="2909982" cy="7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13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3E18B676-55CE-EE6F-02DE-849431E97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45;p7">
            <a:extLst>
              <a:ext uri="{FF2B5EF4-FFF2-40B4-BE49-F238E27FC236}">
                <a16:creationId xmlns:a16="http://schemas.microsoft.com/office/drawing/2014/main" id="{68B0D119-6A08-23AB-6B33-C3A31DAFF905}"/>
              </a:ext>
            </a:extLst>
          </p:cNvPr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00;p1">
            <a:extLst>
              <a:ext uri="{FF2B5EF4-FFF2-40B4-BE49-F238E27FC236}">
                <a16:creationId xmlns:a16="http://schemas.microsoft.com/office/drawing/2014/main" id="{53E9D900-3839-56D9-7BB7-590BB1EF0175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13" name="Google Shape;145;p7">
            <a:extLst>
              <a:ext uri="{FF2B5EF4-FFF2-40B4-BE49-F238E27FC236}">
                <a16:creationId xmlns:a16="http://schemas.microsoft.com/office/drawing/2014/main" id="{47C11B41-E872-8C21-3682-9CE46F62AA76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3C541BBD-6CB3-02C1-09D0-6FB2DF30B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AA9645-CEBE-AACA-8968-0D119A86E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233" y="-197060"/>
            <a:ext cx="8229600" cy="1143000"/>
          </a:xfrm>
        </p:spPr>
        <p:txBody>
          <a:bodyPr/>
          <a:lstStyle/>
          <a:p>
            <a:r>
              <a:rPr dirty="0">
                <a:solidFill>
                  <a:schemeClr val="tx2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310D2-FF7A-2B55-B576-19D4405A6DE3}"/>
              </a:ext>
            </a:extLst>
          </p:cNvPr>
          <p:cNvSpPr txBox="1">
            <a:spLocks/>
          </p:cNvSpPr>
          <p:nvPr/>
        </p:nvSpPr>
        <p:spPr>
          <a:xfrm>
            <a:off x="429280" y="104876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Graphene is a breakthrough material</a:t>
            </a:r>
          </a:p>
          <a:p>
            <a:r>
              <a:rPr lang="en-US"/>
              <a:t>Greatly enhances ultracapacitor performance</a:t>
            </a:r>
          </a:p>
          <a:p>
            <a:r>
              <a:rPr lang="en-US"/>
              <a:t>Future improvements could enable widespread adoption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04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5;p7">
            <a:extLst>
              <a:ext uri="{FF2B5EF4-FFF2-40B4-BE49-F238E27FC236}">
                <a16:creationId xmlns:a16="http://schemas.microsoft.com/office/drawing/2014/main" id="{387F9BF5-DFA5-0D43-A787-7093AFF0A25C}"/>
              </a:ext>
            </a:extLst>
          </p:cNvPr>
          <p:cNvSpPr/>
          <p:nvPr/>
        </p:nvSpPr>
        <p:spPr>
          <a:xfrm rot="10800000" flipH="1">
            <a:off x="-1" y="0"/>
            <a:ext cx="12192000" cy="6866164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A picture containing building, street&#10;&#10;Description automatically generated">
            <a:extLst>
              <a:ext uri="{FF2B5EF4-FFF2-40B4-BE49-F238E27FC236}">
                <a16:creationId xmlns:a16="http://schemas.microsoft.com/office/drawing/2014/main" id="{F2600311-478F-1248-A89E-70562FC0DDD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1" y="8165"/>
            <a:ext cx="12192000" cy="6858000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63AF0C5-85E3-5442-BD93-F22B807C7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021" y="2252985"/>
            <a:ext cx="7131957" cy="23520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4B141F-0D7C-866C-53B6-EEA0BFE19259}"/>
              </a:ext>
            </a:extLst>
          </p:cNvPr>
          <p:cNvSpPr txBox="1"/>
          <p:nvPr/>
        </p:nvSpPr>
        <p:spPr>
          <a:xfrm>
            <a:off x="1666510" y="1427080"/>
            <a:ext cx="793119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b="1" i="1" dirty="0">
                <a:solidFill>
                  <a:schemeClr val="tx2"/>
                </a:solidFill>
              </a:rPr>
              <a:t>Thank You</a:t>
            </a:r>
            <a:endParaRPr lang="en-US" sz="3800" b="1" i="1" dirty="0"/>
          </a:p>
        </p:txBody>
      </p:sp>
    </p:spTree>
    <p:extLst>
      <p:ext uri="{BB962C8B-B14F-4D97-AF65-F5344CB8AC3E}">
        <p14:creationId xmlns:p14="http://schemas.microsoft.com/office/powerpoint/2010/main" val="278040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50BD7D3A-DAB9-EA26-A62F-3B9036B4F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45;p7">
            <a:extLst>
              <a:ext uri="{FF2B5EF4-FFF2-40B4-BE49-F238E27FC236}">
                <a16:creationId xmlns:a16="http://schemas.microsoft.com/office/drawing/2014/main" id="{37F3AA34-3444-08B9-A0AB-A2EC396F3FBB}"/>
              </a:ext>
            </a:extLst>
          </p:cNvPr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00;p1">
            <a:extLst>
              <a:ext uri="{FF2B5EF4-FFF2-40B4-BE49-F238E27FC236}">
                <a16:creationId xmlns:a16="http://schemas.microsoft.com/office/drawing/2014/main" id="{16BD2564-5161-DBE4-63C5-82F236EFEF38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13" name="Google Shape;145;p7">
            <a:extLst>
              <a:ext uri="{FF2B5EF4-FFF2-40B4-BE49-F238E27FC236}">
                <a16:creationId xmlns:a16="http://schemas.microsoft.com/office/drawing/2014/main" id="{AE1CC6BD-BCE5-9275-832B-073A6019F87F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BA6A440B-F991-668B-AA0E-9BFA0E784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01EEC2-5816-0CA6-9B42-0A9B10A59881}"/>
              </a:ext>
            </a:extLst>
          </p:cNvPr>
          <p:cNvSpPr txBox="1"/>
          <p:nvPr/>
        </p:nvSpPr>
        <p:spPr>
          <a:xfrm>
            <a:off x="563648" y="1630481"/>
            <a:ext cx="60971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Overview of graphene for ultracapacitors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High conductivity and surface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Potential to boost energy and power density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913B5E-E1AC-199F-BC0E-9A5CADFCD2C1}"/>
              </a:ext>
            </a:extLst>
          </p:cNvPr>
          <p:cNvSpPr txBox="1"/>
          <p:nvPr/>
        </p:nvSpPr>
        <p:spPr>
          <a:xfrm>
            <a:off x="4779660" y="102827"/>
            <a:ext cx="609716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dirty="0">
                <a:solidFill>
                  <a:schemeClr val="tx2"/>
                </a:solidFill>
              </a:rPr>
              <a:t>Abstract</a:t>
            </a:r>
          </a:p>
        </p:txBody>
      </p:sp>
    </p:spTree>
    <p:extLst>
      <p:ext uri="{BB962C8B-B14F-4D97-AF65-F5344CB8AC3E}">
        <p14:creationId xmlns:p14="http://schemas.microsoft.com/office/powerpoint/2010/main" val="892532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ADAA11FC-6A0A-D84D-BF15-69DF6ED8E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45;p7">
            <a:extLst>
              <a:ext uri="{FF2B5EF4-FFF2-40B4-BE49-F238E27FC236}">
                <a16:creationId xmlns:a16="http://schemas.microsoft.com/office/drawing/2014/main" id="{7C8F5869-3CE4-6147-B6AB-1BA89727728D}"/>
              </a:ext>
            </a:extLst>
          </p:cNvPr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00;p1">
            <a:extLst>
              <a:ext uri="{FF2B5EF4-FFF2-40B4-BE49-F238E27FC236}">
                <a16:creationId xmlns:a16="http://schemas.microsoft.com/office/drawing/2014/main" id="{BAF704BD-1B94-34BE-F0E3-0C45E693AB51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13" name="Google Shape;145;p7">
            <a:extLst>
              <a:ext uri="{FF2B5EF4-FFF2-40B4-BE49-F238E27FC236}">
                <a16:creationId xmlns:a16="http://schemas.microsoft.com/office/drawing/2014/main" id="{1517ACE2-7320-203C-93E9-6D0C19AE6DC9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C08D3C0-B0BC-ECE9-54B3-4BE5F9532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61D54E-B0F9-7EC9-8E25-1A7C23D5B248}"/>
              </a:ext>
            </a:extLst>
          </p:cNvPr>
          <p:cNvSpPr txBox="1"/>
          <p:nvPr/>
        </p:nvSpPr>
        <p:spPr>
          <a:xfrm>
            <a:off x="633449" y="1852123"/>
            <a:ext cx="53007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Ultracapacitors bridge capacitors and batteries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Key advantages: fast charging, long cycle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Exceptional properties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DD01FA-B1D4-900F-8C7C-10B82E8B9A99}"/>
              </a:ext>
            </a:extLst>
          </p:cNvPr>
          <p:cNvSpPr txBox="1"/>
          <p:nvPr/>
        </p:nvSpPr>
        <p:spPr>
          <a:xfrm>
            <a:off x="4717709" y="134805"/>
            <a:ext cx="609716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dirty="0">
                <a:solidFill>
                  <a:schemeClr val="tx2"/>
                </a:solidFill>
              </a:rPr>
              <a:t>Introduction</a:t>
            </a:r>
          </a:p>
        </p:txBody>
      </p:sp>
      <p:pic>
        <p:nvPicPr>
          <p:cNvPr id="16" name="Picture 15" descr="A close up of a net&#10;&#10;AI-generated content may be incorrect.">
            <a:extLst>
              <a:ext uri="{FF2B5EF4-FFF2-40B4-BE49-F238E27FC236}">
                <a16:creationId xmlns:a16="http://schemas.microsoft.com/office/drawing/2014/main" id="{F635D9FB-A613-C5AF-F302-D65098C2C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951" y="1852123"/>
            <a:ext cx="5300783" cy="297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95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A2A5C843-D245-0A5D-8199-F6CA6E850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45;p7">
            <a:extLst>
              <a:ext uri="{FF2B5EF4-FFF2-40B4-BE49-F238E27FC236}">
                <a16:creationId xmlns:a16="http://schemas.microsoft.com/office/drawing/2014/main" id="{41AFBFDD-D48A-5373-B972-CFAB80B66B67}"/>
              </a:ext>
            </a:extLst>
          </p:cNvPr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00;p1">
            <a:extLst>
              <a:ext uri="{FF2B5EF4-FFF2-40B4-BE49-F238E27FC236}">
                <a16:creationId xmlns:a16="http://schemas.microsoft.com/office/drawing/2014/main" id="{2D65DD32-3556-A5E2-3EA8-EB51ED069D9C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13" name="Google Shape;145;p7">
            <a:extLst>
              <a:ext uri="{FF2B5EF4-FFF2-40B4-BE49-F238E27FC236}">
                <a16:creationId xmlns:a16="http://schemas.microsoft.com/office/drawing/2014/main" id="{D7028F23-A6E9-9CA9-CED9-9A9A4E68C22F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655D5356-9000-DBD4-904A-029BE68E8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7C659A6-A66C-8A92-B5E7-53C739903FEA}"/>
              </a:ext>
            </a:extLst>
          </p:cNvPr>
          <p:cNvSpPr txBox="1">
            <a:spLocks/>
          </p:cNvSpPr>
          <p:nvPr/>
        </p:nvSpPr>
        <p:spPr>
          <a:xfrm>
            <a:off x="394379" y="14466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Surface area ~2630 m²/g</a:t>
            </a:r>
          </a:p>
          <a:p>
            <a:r>
              <a:rPr lang="en-US"/>
              <a:t>Electrical conductivity up to 10⁶ S/m</a:t>
            </a:r>
          </a:p>
          <a:p>
            <a:r>
              <a:rPr lang="en-US"/>
              <a:t>Mechanically strong and chemically tunable</a:t>
            </a:r>
            <a:endParaRPr lang="en-US" dirty="0"/>
          </a:p>
        </p:txBody>
      </p:sp>
      <p:sp>
        <p:nvSpPr>
          <p:cNvPr id="3" name="Google Shape;145;p7">
            <a:extLst>
              <a:ext uri="{FF2B5EF4-FFF2-40B4-BE49-F238E27FC236}">
                <a16:creationId xmlns:a16="http://schemas.microsoft.com/office/drawing/2014/main" id="{D7028F23-A6E9-9CA9-CED9-9A9A4E68C22F}"/>
              </a:ext>
            </a:extLst>
          </p:cNvPr>
          <p:cNvSpPr/>
          <p:nvPr/>
        </p:nvSpPr>
        <p:spPr>
          <a:xfrm flipH="1">
            <a:off x="-57005" y="-1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lt1"/>
              </a:buClr>
              <a:buSzPts val="1800"/>
            </a:pPr>
            <a:r>
              <a:rPr lang="en-US" sz="3800" dirty="0">
                <a:solidFill>
                  <a:schemeClr val="tx2"/>
                </a:solidFill>
              </a:rPr>
              <a:t>Key Properties of Graphene</a:t>
            </a:r>
            <a:endParaRPr sz="3800" b="0" i="0" u="none" strike="noStrike" cap="none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6B80A-D986-1A68-6B66-8D61CA8904AE}"/>
              </a:ext>
            </a:extLst>
          </p:cNvPr>
          <p:cNvSpPr txBox="1"/>
          <p:nvPr/>
        </p:nvSpPr>
        <p:spPr>
          <a:xfrm>
            <a:off x="1512949" y="4219648"/>
            <a:ext cx="61250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Boosts EDLC—electrostatic charge storage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Functionalized graphene adds </a:t>
            </a:r>
            <a:r>
              <a:rPr lang="en-US" sz="2000" dirty="0" err="1"/>
              <a:t>pseudocapacitance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Short ion diffusion path increases speed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330AD9-DDBF-7AD7-9087-0BBA2508C2D5}"/>
              </a:ext>
            </a:extLst>
          </p:cNvPr>
          <p:cNvSpPr txBox="1"/>
          <p:nvPr/>
        </p:nvSpPr>
        <p:spPr>
          <a:xfrm>
            <a:off x="394379" y="3642568"/>
            <a:ext cx="6125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How Graphene Enhances Ultracapacitors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79D2CB-CAB5-BF3E-F3DD-6B367E368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2020" y="955589"/>
            <a:ext cx="4630096" cy="423907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4F06E4B-A8ED-7E70-237A-9B8EF092F804}"/>
              </a:ext>
            </a:extLst>
          </p:cNvPr>
          <p:cNvSpPr txBox="1">
            <a:spLocks/>
          </p:cNvSpPr>
          <p:nvPr/>
        </p:nvSpPr>
        <p:spPr>
          <a:xfrm>
            <a:off x="7253136" y="48561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/>
              <a:t>Figure. </a:t>
            </a:r>
            <a:r>
              <a:rPr lang="en-US" sz="1800" dirty="0"/>
              <a:t>Hexagonal Carbon Lattice (Graphene Sheet)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103390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90B17E1E-4473-661E-B9C2-595148C2B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45;p7">
            <a:extLst>
              <a:ext uri="{FF2B5EF4-FFF2-40B4-BE49-F238E27FC236}">
                <a16:creationId xmlns:a16="http://schemas.microsoft.com/office/drawing/2014/main" id="{4D32D616-BA0E-0123-867E-2E0B65E1E89C}"/>
              </a:ext>
            </a:extLst>
          </p:cNvPr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00;p1">
            <a:extLst>
              <a:ext uri="{FF2B5EF4-FFF2-40B4-BE49-F238E27FC236}">
                <a16:creationId xmlns:a16="http://schemas.microsoft.com/office/drawing/2014/main" id="{6AEB5A66-C573-5CBA-14A0-D96AA1FC40A6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13" name="Google Shape;145;p7">
            <a:extLst>
              <a:ext uri="{FF2B5EF4-FFF2-40B4-BE49-F238E27FC236}">
                <a16:creationId xmlns:a16="http://schemas.microsoft.com/office/drawing/2014/main" id="{714F5D07-CB77-2703-5AB0-7514B596FC85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C51E4525-9F41-6C3C-AA4A-32F9F950E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DA2BED-006D-F018-3001-DCD07E99E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258" y="1165823"/>
            <a:ext cx="3461921" cy="412817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17526-02B4-2892-A2D0-42268DCFED3D}"/>
              </a:ext>
            </a:extLst>
          </p:cNvPr>
          <p:cNvSpPr txBox="1">
            <a:spLocks/>
          </p:cNvSpPr>
          <p:nvPr/>
        </p:nvSpPr>
        <p:spPr>
          <a:xfrm>
            <a:off x="295872" y="156399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Vertically aligned graphene</a:t>
            </a:r>
          </a:p>
          <a:p>
            <a:r>
              <a:rPr lang="en-US" dirty="0"/>
              <a:t>Graphene foams</a:t>
            </a:r>
          </a:p>
          <a:p>
            <a:r>
              <a:rPr lang="en-US" dirty="0"/>
              <a:t>Hybrid composites with metal oxides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9906B2-67DA-DF75-3DAE-F24987543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178" y="-125978"/>
            <a:ext cx="8229600" cy="1143000"/>
          </a:xfrm>
        </p:spPr>
        <p:txBody>
          <a:bodyPr/>
          <a:lstStyle/>
          <a:p>
            <a:r>
              <a:rPr dirty="0">
                <a:solidFill>
                  <a:schemeClr val="tx2"/>
                </a:solidFill>
              </a:rPr>
              <a:t>Graphene Electrode Architectures</a:t>
            </a:r>
          </a:p>
        </p:txBody>
      </p:sp>
    </p:spTree>
    <p:extLst>
      <p:ext uri="{BB962C8B-B14F-4D97-AF65-F5344CB8AC3E}">
        <p14:creationId xmlns:p14="http://schemas.microsoft.com/office/powerpoint/2010/main" val="2774760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29B17DD2-FCE3-B14B-703D-54E8335FD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45;p7">
            <a:extLst>
              <a:ext uri="{FF2B5EF4-FFF2-40B4-BE49-F238E27FC236}">
                <a16:creationId xmlns:a16="http://schemas.microsoft.com/office/drawing/2014/main" id="{EA1C7617-AC1C-1785-60C0-4BCE0226277D}"/>
              </a:ext>
            </a:extLst>
          </p:cNvPr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00;p1">
            <a:extLst>
              <a:ext uri="{FF2B5EF4-FFF2-40B4-BE49-F238E27FC236}">
                <a16:creationId xmlns:a16="http://schemas.microsoft.com/office/drawing/2014/main" id="{A8DA3CC8-BC75-9A1C-868C-FE246DE697D9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13" name="Google Shape;145;p7">
            <a:extLst>
              <a:ext uri="{FF2B5EF4-FFF2-40B4-BE49-F238E27FC236}">
                <a16:creationId xmlns:a16="http://schemas.microsoft.com/office/drawing/2014/main" id="{C0A87FFE-D2BE-303C-19CA-2F0F82D1EE71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33CDBFB0-3552-28F9-E00E-F316ED40C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85EF60B-922D-37DF-613F-40ACAF211A55}"/>
              </a:ext>
            </a:extLst>
          </p:cNvPr>
          <p:cNvSpPr txBox="1">
            <a:spLocks/>
          </p:cNvSpPr>
          <p:nvPr/>
        </p:nvSpPr>
        <p:spPr>
          <a:xfrm>
            <a:off x="532058" y="152163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Specific capacitance 200–300+ F/g</a:t>
            </a:r>
          </a:p>
          <a:p>
            <a:r>
              <a:rPr lang="en-US" dirty="0"/>
              <a:t>Energy density: 10–20 </a:t>
            </a:r>
            <a:r>
              <a:rPr lang="en-US" dirty="0" err="1"/>
              <a:t>Wh</a:t>
            </a:r>
            <a:r>
              <a:rPr lang="en-US" dirty="0"/>
              <a:t>/kg</a:t>
            </a:r>
          </a:p>
          <a:p>
            <a:r>
              <a:rPr lang="en-US" dirty="0"/>
              <a:t>Power density &gt;10 kW/kg</a:t>
            </a:r>
          </a:p>
          <a:p>
            <a:r>
              <a:rPr lang="en-US" dirty="0"/>
              <a:t>Cycle life ~1,000,000+ cycles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69E431C-B31F-C373-5A0C-9DA72C107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730" y="-142776"/>
            <a:ext cx="8229600" cy="1143000"/>
          </a:xfrm>
        </p:spPr>
        <p:txBody>
          <a:bodyPr/>
          <a:lstStyle/>
          <a:p>
            <a:r>
              <a:rPr dirty="0">
                <a:solidFill>
                  <a:schemeClr val="tx2"/>
                </a:solidFill>
              </a:rPr>
              <a:t>Performance Improvements</a:t>
            </a:r>
          </a:p>
        </p:txBody>
      </p:sp>
    </p:spTree>
    <p:extLst>
      <p:ext uri="{BB962C8B-B14F-4D97-AF65-F5344CB8AC3E}">
        <p14:creationId xmlns:p14="http://schemas.microsoft.com/office/powerpoint/2010/main" val="874706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58EAB7AC-A2EC-262F-C9CA-6AC0BC63A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45;p7">
            <a:extLst>
              <a:ext uri="{FF2B5EF4-FFF2-40B4-BE49-F238E27FC236}">
                <a16:creationId xmlns:a16="http://schemas.microsoft.com/office/drawing/2014/main" id="{E8EC4ACF-611D-13F7-A07D-63F60D54615D}"/>
              </a:ext>
            </a:extLst>
          </p:cNvPr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00;p1">
            <a:extLst>
              <a:ext uri="{FF2B5EF4-FFF2-40B4-BE49-F238E27FC236}">
                <a16:creationId xmlns:a16="http://schemas.microsoft.com/office/drawing/2014/main" id="{5EA035FF-6B68-74A2-93EB-381FFA28A228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13" name="Google Shape;145;p7">
            <a:extLst>
              <a:ext uri="{FF2B5EF4-FFF2-40B4-BE49-F238E27FC236}">
                <a16:creationId xmlns:a16="http://schemas.microsoft.com/office/drawing/2014/main" id="{70C29DB5-AF58-C5B8-9270-BC4E87E9ED7F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4D3CC330-5138-9A69-6686-ADF8F85D5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29DD84-99A3-0989-3667-7C65F511E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810" y="-142776"/>
            <a:ext cx="8229600" cy="1143000"/>
          </a:xfrm>
        </p:spPr>
        <p:txBody>
          <a:bodyPr/>
          <a:lstStyle/>
          <a:p>
            <a:r>
              <a:rPr dirty="0">
                <a:solidFill>
                  <a:schemeClr val="tx2"/>
                </a:solidFill>
              </a:rPr>
              <a:t>Challenges &amp;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743F9-1159-BE5E-8CD0-F4EAC0B41E49}"/>
              </a:ext>
            </a:extLst>
          </p:cNvPr>
          <p:cNvSpPr txBox="1">
            <a:spLocks/>
          </p:cNvSpPr>
          <p:nvPr/>
        </p:nvSpPr>
        <p:spPr>
          <a:xfrm>
            <a:off x="499082" y="14556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High manufacturing cost</a:t>
            </a:r>
          </a:p>
          <a:p>
            <a:r>
              <a:rPr lang="en-US" dirty="0"/>
              <a:t>Aggregation reduces surface area</a:t>
            </a:r>
          </a:p>
          <a:p>
            <a:r>
              <a:rPr lang="en-US" dirty="0"/>
              <a:t>Scalability issues</a:t>
            </a:r>
          </a:p>
          <a:p>
            <a:r>
              <a:rPr lang="en-US" dirty="0"/>
              <a:t>Electrode uniformity difficulties</a:t>
            </a:r>
          </a:p>
        </p:txBody>
      </p:sp>
    </p:spTree>
    <p:extLst>
      <p:ext uri="{BB962C8B-B14F-4D97-AF65-F5344CB8AC3E}">
        <p14:creationId xmlns:p14="http://schemas.microsoft.com/office/powerpoint/2010/main" val="4150227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F4ECB9FB-329D-1986-5739-F0EBFBC71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45;p7">
            <a:extLst>
              <a:ext uri="{FF2B5EF4-FFF2-40B4-BE49-F238E27FC236}">
                <a16:creationId xmlns:a16="http://schemas.microsoft.com/office/drawing/2014/main" id="{E66CDC66-7763-E2FA-6BF7-962093F0CAED}"/>
              </a:ext>
            </a:extLst>
          </p:cNvPr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00;p1">
            <a:extLst>
              <a:ext uri="{FF2B5EF4-FFF2-40B4-BE49-F238E27FC236}">
                <a16:creationId xmlns:a16="http://schemas.microsoft.com/office/drawing/2014/main" id="{73E1F18F-BF59-459B-9033-0A77171C5559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13" name="Google Shape;145;p7">
            <a:extLst>
              <a:ext uri="{FF2B5EF4-FFF2-40B4-BE49-F238E27FC236}">
                <a16:creationId xmlns:a16="http://schemas.microsoft.com/office/drawing/2014/main" id="{1B5ED862-78EC-A66C-D5C5-CB4C0D62B1F7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EA70C27-F3FC-70BF-32A0-15F638E02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F6B35D4-A414-EEC5-8322-86E3C31E3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212" y="-142776"/>
            <a:ext cx="8229600" cy="1143000"/>
          </a:xfrm>
        </p:spPr>
        <p:txBody>
          <a:bodyPr/>
          <a:lstStyle/>
          <a:p>
            <a:pPr algn="ctr"/>
            <a:r>
              <a:rPr dirty="0">
                <a:solidFill>
                  <a:schemeClr val="tx2"/>
                </a:solidFill>
              </a:rPr>
              <a:t>Applications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58D638-FB33-7135-12FB-B127BAB3F831}"/>
              </a:ext>
            </a:extLst>
          </p:cNvPr>
          <p:cNvSpPr txBox="1">
            <a:spLocks/>
          </p:cNvSpPr>
          <p:nvPr/>
        </p:nvSpPr>
        <p:spPr>
          <a:xfrm>
            <a:off x="429280" y="116601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Electric vehicles</a:t>
            </a:r>
          </a:p>
          <a:p>
            <a:r>
              <a:rPr lang="en-US"/>
              <a:t>Grid stabilization</a:t>
            </a:r>
          </a:p>
          <a:p>
            <a:r>
              <a:rPr lang="en-US"/>
              <a:t>Portable electronics</a:t>
            </a:r>
          </a:p>
          <a:p>
            <a:r>
              <a:rPr lang="en-US"/>
              <a:t>Hybrid energy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55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626D9CDA-9F88-D357-FC7B-8D1E4B069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45;p7">
            <a:extLst>
              <a:ext uri="{FF2B5EF4-FFF2-40B4-BE49-F238E27FC236}">
                <a16:creationId xmlns:a16="http://schemas.microsoft.com/office/drawing/2014/main" id="{7B554140-F1EB-6457-38C4-2AF5D46A613F}"/>
              </a:ext>
            </a:extLst>
          </p:cNvPr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00;p1">
            <a:extLst>
              <a:ext uri="{FF2B5EF4-FFF2-40B4-BE49-F238E27FC236}">
                <a16:creationId xmlns:a16="http://schemas.microsoft.com/office/drawing/2014/main" id="{67C00FAC-D3DD-9EB3-BD0B-A3C8A17ADE35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13" name="Google Shape;145;p7">
            <a:extLst>
              <a:ext uri="{FF2B5EF4-FFF2-40B4-BE49-F238E27FC236}">
                <a16:creationId xmlns:a16="http://schemas.microsoft.com/office/drawing/2014/main" id="{0E704921-D772-0834-9911-751CCFD41688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71400298-C9F4-D2C6-BB3F-C64C6BC47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0E3FB55-13E2-0158-964F-0E4A2797A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059" y="-125880"/>
            <a:ext cx="8229600" cy="1143000"/>
          </a:xfrm>
        </p:spPr>
        <p:txBody>
          <a:bodyPr/>
          <a:lstStyle/>
          <a:p>
            <a:r>
              <a:rPr dirty="0">
                <a:solidFill>
                  <a:schemeClr val="tx2"/>
                </a:solidFill>
              </a:rPr>
              <a:t>Future Prospects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4BE4FC7-874F-343B-FDF3-531036A52772}"/>
              </a:ext>
            </a:extLst>
          </p:cNvPr>
          <p:cNvSpPr txBox="1">
            <a:spLocks/>
          </p:cNvSpPr>
          <p:nvPr/>
        </p:nvSpPr>
        <p:spPr>
          <a:xfrm>
            <a:off x="359884" y="116601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3D porous graphene structures</a:t>
            </a:r>
          </a:p>
          <a:p>
            <a:r>
              <a:rPr lang="en-US"/>
              <a:t>Heteroatom doping (N, B, S)</a:t>
            </a:r>
          </a:p>
          <a:p>
            <a:r>
              <a:rPr lang="en-US"/>
              <a:t>Hybrid graphene–MXene systems</a:t>
            </a:r>
          </a:p>
          <a:p>
            <a:r>
              <a:rPr lang="en-US"/>
              <a:t>Cost reduction &amp; scalable 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08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ca933c4-73d7-4907-bb3d-0ea979e2657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5E6B91881E64428FA93740EF31F4E0" ma:contentTypeVersion="14" ma:contentTypeDescription="Create a new document." ma:contentTypeScope="" ma:versionID="9eb74beedff330952f16364714252bd8">
  <xsd:schema xmlns:xsd="http://www.w3.org/2001/XMLSchema" xmlns:xs="http://www.w3.org/2001/XMLSchema" xmlns:p="http://schemas.microsoft.com/office/2006/metadata/properties" xmlns:ns3="1ca933c4-73d7-4907-bb3d-0ea979e26572" xmlns:ns4="826af8e8-e85b-440c-a0d8-0856f46f8714" targetNamespace="http://schemas.microsoft.com/office/2006/metadata/properties" ma:root="true" ma:fieldsID="58be95f0fdcbe2544936ca6c5b3af7c2" ns3:_="" ns4:_="">
    <xsd:import namespace="1ca933c4-73d7-4907-bb3d-0ea979e26572"/>
    <xsd:import namespace="826af8e8-e85b-440c-a0d8-0856f46f87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933c4-73d7-4907-bb3d-0ea979e265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af8e8-e85b-440c-a0d8-0856f46f871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10449E-0F9B-4C8A-A75D-36ECCE06E30E}">
  <ds:schemaRefs>
    <ds:schemaRef ds:uri="http://purl.org/dc/terms/"/>
    <ds:schemaRef ds:uri="http://schemas.microsoft.com/office/2006/documentManagement/types"/>
    <ds:schemaRef ds:uri="826af8e8-e85b-440c-a0d8-0856f46f8714"/>
    <ds:schemaRef ds:uri="http://schemas.microsoft.com/office/infopath/2007/PartnerControls"/>
    <ds:schemaRef ds:uri="1ca933c4-73d7-4907-bb3d-0ea979e26572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B59FA92-B149-48C5-AEE2-CD0256EC4E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5CAD9E-D7B9-41FF-92F3-8699C65EA46A}">
  <ds:schemaRefs>
    <ds:schemaRef ds:uri="1ca933c4-73d7-4907-bb3d-0ea979e26572"/>
    <ds:schemaRef ds:uri="826af8e8-e85b-440c-a0d8-0856f46f87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745</Words>
  <Application>Microsoft Office PowerPoint</Application>
  <PresentationFormat>Widescreen</PresentationFormat>
  <Paragraphs>150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Helvetica Neue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Graphene Electrode Architectures</vt:lpstr>
      <vt:lpstr>Performance Improvements</vt:lpstr>
      <vt:lpstr>Challenges &amp; Limitations</vt:lpstr>
      <vt:lpstr>Applications</vt:lpstr>
      <vt:lpstr>Future Prospects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template. Please copy this document before making any edits</dc:title>
  <dc:creator>Nielsen, Joshua</dc:creator>
  <cp:lastModifiedBy>Ahmed, Noor</cp:lastModifiedBy>
  <cp:revision>5</cp:revision>
  <dcterms:created xsi:type="dcterms:W3CDTF">2019-01-14T22:06:33Z</dcterms:created>
  <dcterms:modified xsi:type="dcterms:W3CDTF">2025-11-21T09:51:52Z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0x010100BE5E6B91881E64428FA93740EF31F4E0</vt:lpwstr>
  </property>
</Properties>
</file>