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7" r:id="rId3"/>
    <p:sldId id="257" r:id="rId4"/>
    <p:sldId id="258" r:id="rId5"/>
    <p:sldId id="273" r:id="rId6"/>
    <p:sldId id="259" r:id="rId7"/>
    <p:sldId id="268" r:id="rId8"/>
    <p:sldId id="261" r:id="rId9"/>
    <p:sldId id="262" r:id="rId10"/>
    <p:sldId id="263" r:id="rId11"/>
    <p:sldId id="269" r:id="rId12"/>
    <p:sldId id="264" r:id="rId13"/>
    <p:sldId id="265" r:id="rId14"/>
    <p:sldId id="274" r:id="rId15"/>
    <p:sldId id="270" r:id="rId16"/>
    <p:sldId id="271" r:id="rId17"/>
    <p:sldId id="272" r:id="rId18"/>
    <p:sldId id="260" r:id="rId19"/>
    <p:sldId id="266" r:id="rId2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62" autoAdjust="0"/>
    <p:restoredTop sz="94660"/>
  </p:normalViewPr>
  <p:slideViewPr>
    <p:cSldViewPr snapToGrid="0">
      <p:cViewPr varScale="1">
        <p:scale>
          <a:sx n="81" d="100"/>
          <a:sy n="81" d="100"/>
        </p:scale>
        <p:origin x="68" y="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34B931-6F3C-4F32-9224-B92E5D2077B2}" type="datetimeFigureOut">
              <a:rPr lang="en-US" smtClean="0"/>
              <a:t>11/20/2014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837C1-25AF-47C5-BB77-868158443F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5375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34B931-6F3C-4F32-9224-B92E5D2077B2}" type="datetimeFigureOut">
              <a:rPr lang="en-US" smtClean="0"/>
              <a:t>11/20/2014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837C1-25AF-47C5-BB77-868158443F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10967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34B931-6F3C-4F32-9224-B92E5D2077B2}" type="datetimeFigureOut">
              <a:rPr lang="en-US" smtClean="0"/>
              <a:t>11/20/2014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837C1-25AF-47C5-BB77-868158443F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2359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34B931-6F3C-4F32-9224-B92E5D2077B2}" type="datetimeFigureOut">
              <a:rPr lang="en-US" smtClean="0"/>
              <a:t>11/20/2014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837C1-25AF-47C5-BB77-868158443F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85096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34B931-6F3C-4F32-9224-B92E5D2077B2}" type="datetimeFigureOut">
              <a:rPr lang="en-US" smtClean="0"/>
              <a:t>11/20/2014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837C1-25AF-47C5-BB77-868158443F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553261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34B931-6F3C-4F32-9224-B92E5D2077B2}" type="datetimeFigureOut">
              <a:rPr lang="en-US" smtClean="0"/>
              <a:t>11/20/2014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837C1-25AF-47C5-BB77-868158443F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634504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34B931-6F3C-4F32-9224-B92E5D2077B2}" type="datetimeFigureOut">
              <a:rPr lang="en-US" smtClean="0"/>
              <a:t>11/20/2014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837C1-25AF-47C5-BB77-868158443F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470031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34B931-6F3C-4F32-9224-B92E5D2077B2}" type="datetimeFigureOut">
              <a:rPr lang="en-US" smtClean="0"/>
              <a:t>11/20/2014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837C1-25AF-47C5-BB77-868158443F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262882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34B931-6F3C-4F32-9224-B92E5D2077B2}" type="datetimeFigureOut">
              <a:rPr lang="en-US" smtClean="0"/>
              <a:t>11/20/2014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837C1-25AF-47C5-BB77-868158443F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65308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34B931-6F3C-4F32-9224-B92E5D2077B2}" type="datetimeFigureOut">
              <a:rPr lang="en-US" smtClean="0"/>
              <a:t>11/20/2014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806837C1-25AF-47C5-BB77-868158443F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64299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34B931-6F3C-4F32-9224-B92E5D2077B2}" type="datetimeFigureOut">
              <a:rPr lang="en-US" smtClean="0"/>
              <a:t>11/20/2014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837C1-25AF-47C5-BB77-868158443F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44759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34B931-6F3C-4F32-9224-B92E5D2077B2}" type="datetimeFigureOut">
              <a:rPr lang="en-US" smtClean="0"/>
              <a:t>11/20/2014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837C1-25AF-47C5-BB77-868158443F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14053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34B931-6F3C-4F32-9224-B92E5D2077B2}" type="datetimeFigureOut">
              <a:rPr lang="en-US" smtClean="0"/>
              <a:t>11/20/2014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837C1-25AF-47C5-BB77-868158443F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00102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34B931-6F3C-4F32-9224-B92E5D2077B2}" type="datetimeFigureOut">
              <a:rPr lang="en-US" smtClean="0"/>
              <a:t>11/20/2014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837C1-25AF-47C5-BB77-868158443F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63079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34B931-6F3C-4F32-9224-B92E5D2077B2}" type="datetimeFigureOut">
              <a:rPr lang="en-US" smtClean="0"/>
              <a:t>11/20/2014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837C1-25AF-47C5-BB77-868158443F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87360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34B931-6F3C-4F32-9224-B92E5D2077B2}" type="datetimeFigureOut">
              <a:rPr lang="en-US" smtClean="0"/>
              <a:t>11/20/2014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837C1-25AF-47C5-BB77-868158443F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20392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34B931-6F3C-4F32-9224-B92E5D2077B2}" type="datetimeFigureOut">
              <a:rPr lang="en-US" smtClean="0"/>
              <a:t>11/20/2014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837C1-25AF-47C5-BB77-868158443F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0729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2434B931-6F3C-4F32-9224-B92E5D2077B2}" type="datetimeFigureOut">
              <a:rPr lang="en-US" smtClean="0"/>
              <a:t>11/20/2014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806837C1-25AF-47C5-BB77-868158443F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25505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Aluminum Utilization for Hydrogen Production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endParaRPr lang="pt-BR" dirty="0" smtClean="0"/>
          </a:p>
          <a:p>
            <a:pPr algn="ctr"/>
            <a:r>
              <a:rPr lang="pt-BR" dirty="0" smtClean="0"/>
              <a:t>Gabriel Fraga</a:t>
            </a:r>
          </a:p>
          <a:p>
            <a:pPr algn="ctr"/>
            <a:r>
              <a:rPr lang="pt-BR" dirty="0" smtClean="0"/>
              <a:t>NPRE 498 Energy Storage and Conveyance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3821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pt-BR" dirty="0" smtClean="0"/>
              <a:t>Reactions with Water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84311" y="2202543"/>
            <a:ext cx="10018713" cy="312420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3) Aluminum-water </a:t>
            </a:r>
            <a:r>
              <a:rPr lang="en-US" dirty="0"/>
              <a:t>reaction at elevated </a:t>
            </a:r>
            <a:r>
              <a:rPr lang="en-US" dirty="0" smtClean="0"/>
              <a:t>temperatures:</a:t>
            </a:r>
          </a:p>
          <a:p>
            <a:pPr marL="0" indent="0">
              <a:buNone/>
            </a:pPr>
            <a:r>
              <a:rPr lang="en-US" dirty="0" smtClean="0"/>
              <a:t>				</a:t>
            </a:r>
            <a:r>
              <a:rPr lang="en-US" b="1" dirty="0" smtClean="0"/>
              <a:t>2Al </a:t>
            </a:r>
            <a:r>
              <a:rPr lang="en-US" b="1" dirty="0"/>
              <a:t>+ 3 H</a:t>
            </a:r>
            <a:r>
              <a:rPr lang="en-US" b="1" baseline="-25000" dirty="0"/>
              <a:t>2</a:t>
            </a:r>
            <a:r>
              <a:rPr lang="en-US" b="1" dirty="0"/>
              <a:t>O = Al</a:t>
            </a:r>
            <a:r>
              <a:rPr lang="en-US" b="1" baseline="-25000" dirty="0"/>
              <a:t>2</a:t>
            </a:r>
            <a:r>
              <a:rPr lang="en-US" b="1" dirty="0"/>
              <a:t>O</a:t>
            </a:r>
            <a:r>
              <a:rPr lang="en-US" b="1" baseline="-25000" dirty="0"/>
              <a:t>3</a:t>
            </a:r>
            <a:r>
              <a:rPr lang="en-US" b="1" dirty="0"/>
              <a:t> + 3H</a:t>
            </a:r>
            <a:r>
              <a:rPr lang="en-US" b="1" baseline="-25000" dirty="0"/>
              <a:t>2</a:t>
            </a:r>
            <a:r>
              <a:rPr lang="en-US" b="1" dirty="0"/>
              <a:t> </a:t>
            </a:r>
            <a:endParaRPr lang="en-US" b="1" dirty="0" smtClean="0"/>
          </a:p>
          <a:p>
            <a:r>
              <a:rPr lang="en-US" dirty="0" smtClean="0"/>
              <a:t>A </a:t>
            </a:r>
            <a:r>
              <a:rPr lang="en-US" dirty="0"/>
              <a:t>mixture of aluminum and </a:t>
            </a:r>
            <a:r>
              <a:rPr lang="en-US" dirty="0" smtClean="0"/>
              <a:t>steam reacts </a:t>
            </a:r>
            <a:r>
              <a:rPr lang="en-US" dirty="0"/>
              <a:t>at high temperature </a:t>
            </a:r>
            <a:r>
              <a:rPr lang="en-US" dirty="0" smtClean="0"/>
              <a:t>(2500ºC);</a:t>
            </a:r>
            <a:endParaRPr lang="en-US" dirty="0"/>
          </a:p>
          <a:p>
            <a:r>
              <a:rPr lang="en-US" dirty="0" smtClean="0"/>
              <a:t>This technology has </a:t>
            </a:r>
            <a:r>
              <a:rPr lang="en-US" dirty="0"/>
              <a:t>been studied for use in satellites and micro rocket propulsion systems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1377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pt-BR" dirty="0" smtClean="0"/>
              <a:t>Reaction with Alcohols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84310" y="2579913"/>
            <a:ext cx="10018713" cy="3603172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Arose </a:t>
            </a:r>
            <a:r>
              <a:rPr lang="en-US" dirty="0"/>
              <a:t>during studies on the synthesis of aluminum </a:t>
            </a:r>
            <a:r>
              <a:rPr lang="en-US" dirty="0" err="1" smtClean="0"/>
              <a:t>alkoxides</a:t>
            </a:r>
            <a:r>
              <a:rPr lang="en-US" dirty="0" smtClean="0"/>
              <a:t>;</a:t>
            </a:r>
          </a:p>
          <a:p>
            <a:r>
              <a:rPr lang="en-US" dirty="0" smtClean="0"/>
              <a:t>The </a:t>
            </a:r>
            <a:r>
              <a:rPr lang="en-US" dirty="0"/>
              <a:t>hydrogen is produced by the reaction of an alcohol with aluminum activated by I</a:t>
            </a:r>
            <a:r>
              <a:rPr lang="en-US" baseline="-25000" dirty="0"/>
              <a:t>2</a:t>
            </a:r>
            <a:r>
              <a:rPr lang="en-US" dirty="0"/>
              <a:t>, </a:t>
            </a:r>
            <a:r>
              <a:rPr lang="en-US" dirty="0" smtClean="0"/>
              <a:t>HgCl</a:t>
            </a:r>
            <a:r>
              <a:rPr lang="en-US" baseline="-25000" dirty="0" smtClean="0"/>
              <a:t>2</a:t>
            </a:r>
            <a:r>
              <a:rPr lang="en-US" dirty="0" smtClean="0"/>
              <a:t> or SnCl</a:t>
            </a:r>
            <a:r>
              <a:rPr lang="en-US" baseline="-25000" dirty="0" smtClean="0"/>
              <a:t>4</a:t>
            </a:r>
            <a:r>
              <a:rPr lang="en-US" dirty="0"/>
              <a:t>, under reflux </a:t>
            </a:r>
            <a:r>
              <a:rPr lang="en-US" dirty="0" smtClean="0"/>
              <a:t>conditions: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 smtClean="0"/>
              <a:t>				</a:t>
            </a:r>
            <a:r>
              <a:rPr lang="en-US" b="1" dirty="0" smtClean="0"/>
              <a:t>2Al </a:t>
            </a:r>
            <a:r>
              <a:rPr lang="en-US" b="1" dirty="0"/>
              <a:t>+ 6 ROH (excess) = 2Al(OR)</a:t>
            </a:r>
            <a:r>
              <a:rPr lang="en-US" b="1" baseline="-25000" dirty="0"/>
              <a:t>3</a:t>
            </a:r>
            <a:r>
              <a:rPr lang="en-US" b="1" dirty="0"/>
              <a:t> + </a:t>
            </a:r>
            <a:r>
              <a:rPr lang="en-US" b="1" dirty="0" smtClean="0"/>
              <a:t>3H</a:t>
            </a:r>
            <a:r>
              <a:rPr lang="en-US" b="1" baseline="-25000" dirty="0" smtClean="0"/>
              <a:t>2</a:t>
            </a:r>
            <a:r>
              <a:rPr lang="en-US" b="1" dirty="0" smtClean="0"/>
              <a:t>	</a:t>
            </a:r>
            <a:endParaRPr lang="en-US" b="1" dirty="0"/>
          </a:p>
          <a:p>
            <a:endParaRPr lang="en-US" dirty="0" smtClean="0"/>
          </a:p>
          <a:p>
            <a:r>
              <a:rPr lang="en-US" i="1" dirty="0" smtClean="0"/>
              <a:t>Challenge</a:t>
            </a:r>
            <a:r>
              <a:rPr lang="en-US" dirty="0" smtClean="0"/>
              <a:t>: further </a:t>
            </a:r>
            <a:r>
              <a:rPr lang="en-US" dirty="0"/>
              <a:t>separation of hydrogen from a gas mixture including vapors of alcohols and the catalyst.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5121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pt-BR" dirty="0" smtClean="0"/>
              <a:t>Waste Cans as a Low-Cost Feedstock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Global production of aluminum cans is </a:t>
            </a:r>
            <a:r>
              <a:rPr lang="en-US" b="1" dirty="0"/>
              <a:t>475 </a:t>
            </a:r>
            <a:r>
              <a:rPr lang="en-US" b="1" dirty="0" smtClean="0"/>
              <a:t>billion							     per </a:t>
            </a:r>
            <a:r>
              <a:rPr lang="en-US" b="1" dirty="0"/>
              <a:t>year</a:t>
            </a:r>
            <a:r>
              <a:rPr lang="en-US" dirty="0"/>
              <a:t>, including uses in food, drinks</a:t>
            </a:r>
            <a:r>
              <a:rPr lang="en-US" dirty="0" smtClean="0"/>
              <a:t>,									 </a:t>
            </a:r>
            <a:r>
              <a:rPr lang="en-US" dirty="0"/>
              <a:t>industrial products and </a:t>
            </a:r>
            <a:r>
              <a:rPr lang="en-US" dirty="0" smtClean="0"/>
              <a:t>aerosols;</a:t>
            </a:r>
          </a:p>
          <a:p>
            <a:r>
              <a:rPr lang="en-US" dirty="0" smtClean="0"/>
              <a:t>North </a:t>
            </a:r>
            <a:r>
              <a:rPr lang="en-US" dirty="0"/>
              <a:t>America is the largest market with </a:t>
            </a:r>
            <a:r>
              <a:rPr lang="en-US" dirty="0" smtClean="0"/>
              <a:t>								about </a:t>
            </a:r>
            <a:r>
              <a:rPr lang="en-US" b="1" dirty="0"/>
              <a:t>100 billion</a:t>
            </a:r>
            <a:r>
              <a:rPr lang="en-US" dirty="0"/>
              <a:t> cans for </a:t>
            </a:r>
            <a:r>
              <a:rPr lang="en-US" dirty="0" smtClean="0"/>
              <a:t>drinks and </a:t>
            </a:r>
            <a:r>
              <a:rPr lang="en-US" b="1" dirty="0" smtClean="0"/>
              <a:t>about 30 billion</a:t>
            </a:r>
            <a:r>
              <a:rPr lang="en-US" dirty="0" smtClean="0"/>
              <a:t>								 for food, industrial products and aerosols									 (20</a:t>
            </a:r>
            <a:r>
              <a:rPr lang="en-US" dirty="0"/>
              <a:t>% of the aluminum produced </a:t>
            </a:r>
            <a:r>
              <a:rPr lang="en-US" dirty="0" smtClean="0"/>
              <a:t>worldwide);</a:t>
            </a:r>
          </a:p>
        </p:txBody>
      </p:sp>
      <p:pic>
        <p:nvPicPr>
          <p:cNvPr id="4098" name="Picture 2" descr="http://www.charlottesville.org/Modules/ShowImage.aspx?imageid=395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43875" y="2886073"/>
            <a:ext cx="4048125" cy="26860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15000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pt-BR" dirty="0"/>
              <a:t>Waste Cans as a Cheap Feedstock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26999" y="2438399"/>
            <a:ext cx="10018713" cy="4016189"/>
          </a:xfrm>
        </p:spPr>
        <p:txBody>
          <a:bodyPr>
            <a:normAutofit fontScale="85000" lnSpcReduction="20000"/>
          </a:bodyPr>
          <a:lstStyle/>
          <a:p>
            <a:r>
              <a:rPr lang="en-US" sz="2800" dirty="0" smtClean="0"/>
              <a:t>Basic estimative of hydrogen annual production from the North America used cans:</a:t>
            </a:r>
          </a:p>
          <a:p>
            <a:pPr marL="0" indent="0">
              <a:buNone/>
            </a:pPr>
            <a:r>
              <a:rPr lang="pt-BR" sz="2800" b="1" dirty="0" smtClean="0"/>
              <a:t>Considerations</a:t>
            </a:r>
            <a:r>
              <a:rPr lang="pt-BR" sz="2800" dirty="0" smtClean="0"/>
              <a:t>:		</a:t>
            </a:r>
            <a:r>
              <a:rPr lang="pt-BR" sz="2800" i="1" dirty="0" smtClean="0"/>
              <a:t>130 billion cans;</a:t>
            </a:r>
          </a:p>
          <a:p>
            <a:pPr marL="0" indent="0">
              <a:buNone/>
            </a:pPr>
            <a:r>
              <a:rPr lang="pt-BR" sz="2800" i="1" dirty="0"/>
              <a:t>	</a:t>
            </a:r>
            <a:r>
              <a:rPr lang="pt-BR" sz="2800" i="1" dirty="0" smtClean="0"/>
              <a:t>					weight of a can: 15 grams;</a:t>
            </a:r>
          </a:p>
          <a:p>
            <a:pPr marL="0" indent="0">
              <a:buNone/>
            </a:pPr>
            <a:r>
              <a:rPr lang="pt-BR" sz="2800" i="1" dirty="0"/>
              <a:t>	</a:t>
            </a:r>
            <a:r>
              <a:rPr lang="pt-BR" sz="2800" i="1" dirty="0" smtClean="0"/>
              <a:t>					9 kg of aluminum needed for each 1 kg of hydrogen;</a:t>
            </a:r>
          </a:p>
          <a:p>
            <a:pPr marL="0" indent="0">
              <a:buNone/>
            </a:pPr>
            <a:r>
              <a:rPr lang="pt-BR" sz="2800" i="1" dirty="0"/>
              <a:t>	</a:t>
            </a:r>
            <a:r>
              <a:rPr lang="pt-BR" sz="2800" i="1" dirty="0" smtClean="0"/>
              <a:t>					overall efficiency of the process = 90%.</a:t>
            </a:r>
            <a:endParaRPr lang="en-US" sz="2800" i="1" dirty="0" smtClean="0"/>
          </a:p>
          <a:p>
            <a:endParaRPr lang="en-US" sz="2800" dirty="0"/>
          </a:p>
          <a:p>
            <a:r>
              <a:rPr lang="en-US" sz="2800" dirty="0" smtClean="0"/>
              <a:t>A total of </a:t>
            </a:r>
            <a:r>
              <a:rPr lang="en-US" sz="2800" b="1" dirty="0" smtClean="0"/>
              <a:t>195,000 </a:t>
            </a:r>
            <a:r>
              <a:rPr lang="en-US" sz="2800" b="1" dirty="0"/>
              <a:t>metric </a:t>
            </a:r>
            <a:r>
              <a:rPr lang="en-US" sz="2800" b="1" dirty="0" smtClean="0"/>
              <a:t>tons of hydrogen </a:t>
            </a:r>
            <a:r>
              <a:rPr lang="en-US" sz="2800" dirty="0" smtClean="0"/>
              <a:t>can be produced annually;</a:t>
            </a:r>
          </a:p>
          <a:p>
            <a:r>
              <a:rPr lang="pt-BR" sz="2800" b="1" dirty="0" smtClean="0"/>
              <a:t>2% </a:t>
            </a:r>
            <a:r>
              <a:rPr lang="pt-BR" sz="2800" dirty="0" smtClean="0"/>
              <a:t>of the US current production of hydrogen.</a:t>
            </a:r>
            <a:endParaRPr lang="en-US" sz="28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2019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pt-BR" dirty="0"/>
              <a:t>Waste Cans as a Cheap Feedstock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84310" y="2819399"/>
            <a:ext cx="10018713" cy="3124201"/>
          </a:xfrm>
        </p:spPr>
        <p:txBody>
          <a:bodyPr>
            <a:noAutofit/>
          </a:bodyPr>
          <a:lstStyle/>
          <a:p>
            <a:r>
              <a:rPr lang="en-US" dirty="0" smtClean="0"/>
              <a:t>Cars that could be fueled by hydrogen derived from aluminum in the US:</a:t>
            </a:r>
            <a:endParaRPr lang="en-US" dirty="0"/>
          </a:p>
          <a:p>
            <a:pPr marL="0" indent="0">
              <a:buNone/>
            </a:pPr>
            <a:r>
              <a:rPr lang="pt-BR" b="1" dirty="0"/>
              <a:t>Considerations</a:t>
            </a:r>
            <a:r>
              <a:rPr lang="pt-BR" dirty="0"/>
              <a:t>:	</a:t>
            </a:r>
            <a:r>
              <a:rPr lang="pt-BR" i="1" dirty="0" smtClean="0"/>
              <a:t>195,000 metric tons of H2;</a:t>
            </a:r>
          </a:p>
          <a:p>
            <a:pPr marL="0" indent="0">
              <a:buNone/>
            </a:pPr>
            <a:r>
              <a:rPr lang="pt-BR" i="1" dirty="0"/>
              <a:t>				</a:t>
            </a:r>
            <a:r>
              <a:rPr lang="pt-BR" i="1" dirty="0" smtClean="0"/>
              <a:t>	1 </a:t>
            </a:r>
            <a:r>
              <a:rPr lang="pt-BR" i="1" dirty="0"/>
              <a:t>kg of </a:t>
            </a:r>
            <a:r>
              <a:rPr lang="pt-BR" i="1" dirty="0" smtClean="0"/>
              <a:t>hydrogen run a car for 100 km;</a:t>
            </a:r>
            <a:endParaRPr lang="pt-BR" i="1" dirty="0"/>
          </a:p>
          <a:p>
            <a:pPr marL="0" indent="0">
              <a:buNone/>
            </a:pPr>
            <a:r>
              <a:rPr lang="pt-BR" i="1" dirty="0"/>
              <a:t>				</a:t>
            </a:r>
            <a:r>
              <a:rPr lang="pt-BR" i="1" dirty="0" smtClean="0"/>
              <a:t>	each car runs 24,000 km per year;</a:t>
            </a:r>
          </a:p>
          <a:p>
            <a:pPr marL="0" indent="0">
              <a:buNone/>
            </a:pPr>
            <a:r>
              <a:rPr lang="pt-BR" i="1" dirty="0"/>
              <a:t>	</a:t>
            </a:r>
            <a:r>
              <a:rPr lang="pt-BR" i="1" dirty="0" smtClean="0"/>
              <a:t>				235,000,000 cars in the US;</a:t>
            </a:r>
          </a:p>
          <a:p>
            <a:r>
              <a:rPr lang="en-US" b="1" dirty="0" smtClean="0"/>
              <a:t>812,500 </a:t>
            </a:r>
            <a:r>
              <a:rPr lang="en-US" dirty="0" smtClean="0"/>
              <a:t>American cars </a:t>
            </a:r>
            <a:r>
              <a:rPr lang="en-US" dirty="0"/>
              <a:t>per </a:t>
            </a:r>
            <a:r>
              <a:rPr lang="en-US" dirty="0" smtClean="0"/>
              <a:t>year </a:t>
            </a:r>
            <a:r>
              <a:rPr lang="en-US" b="1" dirty="0" smtClean="0"/>
              <a:t>(0.3%)</a:t>
            </a:r>
            <a:r>
              <a:rPr lang="en-US" dirty="0" smtClean="0"/>
              <a:t>;</a:t>
            </a:r>
          </a:p>
          <a:p>
            <a:r>
              <a:rPr lang="en-US" dirty="0" smtClean="0"/>
              <a:t>Small percentage, but is a low-cost alternative to complement other technologies of hydrogen production.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2111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pt-BR" dirty="0"/>
              <a:t>Waste Cans as a Cheap Feedstock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84310" y="2438399"/>
            <a:ext cx="10018713" cy="3352801"/>
          </a:xfrm>
        </p:spPr>
        <p:txBody>
          <a:bodyPr>
            <a:normAutofit/>
          </a:bodyPr>
          <a:lstStyle/>
          <a:p>
            <a:r>
              <a:rPr lang="en-US" dirty="0" smtClean="0"/>
              <a:t>Pretreatment of the cans:</a:t>
            </a:r>
          </a:p>
          <a:p>
            <a:pPr lvl="1"/>
            <a:r>
              <a:rPr lang="en-US" dirty="0" smtClean="0"/>
              <a:t>Sulfuric acid to remove the paint and plastic cover;</a:t>
            </a:r>
          </a:p>
          <a:p>
            <a:pPr lvl="1"/>
            <a:r>
              <a:rPr lang="pt-BR" dirty="0" smtClean="0"/>
              <a:t>Cut into small stripes for increased contact with the sodium hydroxide;</a:t>
            </a:r>
            <a:endParaRPr lang="en-US" dirty="0" smtClean="0"/>
          </a:p>
          <a:p>
            <a:r>
              <a:rPr lang="en-US" dirty="0" smtClean="0"/>
              <a:t>Hydrogen is obtained with no energy addition (at room temperature) and without generation of air pollutants;</a:t>
            </a:r>
          </a:p>
          <a:p>
            <a:r>
              <a:rPr lang="en-US" dirty="0" smtClean="0"/>
              <a:t>By-product Al(OH)3 </a:t>
            </a:r>
            <a:r>
              <a:rPr lang="en-US" dirty="0"/>
              <a:t>is an intermediate </a:t>
            </a:r>
            <a:r>
              <a:rPr lang="en-US" dirty="0" smtClean="0"/>
              <a:t>in commercial </a:t>
            </a:r>
            <a:r>
              <a:rPr lang="en-US" dirty="0"/>
              <a:t>production of aluminum from bauxite. </a:t>
            </a:r>
          </a:p>
        </p:txBody>
      </p:sp>
    </p:spTree>
    <p:extLst>
      <p:ext uri="{BB962C8B-B14F-4D97-AF65-F5344CB8AC3E}">
        <p14:creationId xmlns:p14="http://schemas.microsoft.com/office/powerpoint/2010/main" val="467667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446254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pt-BR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Hydrogen will play an important role in the future;</a:t>
            </a:r>
          </a:p>
          <a:p>
            <a:r>
              <a:rPr lang="pt-BR" dirty="0" smtClean="0"/>
              <a:t>Aluminum can be used as feedstock to produce low-cost hydrogen;</a:t>
            </a:r>
          </a:p>
          <a:p>
            <a:r>
              <a:rPr lang="pt-BR" dirty="0" smtClean="0"/>
              <a:t>The reaction is clean and the by-product </a:t>
            </a:r>
            <a:r>
              <a:rPr lang="en-US" dirty="0" smtClean="0"/>
              <a:t>Al(OH)</a:t>
            </a:r>
            <a:r>
              <a:rPr lang="en-US" baseline="-25000" dirty="0" smtClean="0"/>
              <a:t>3</a:t>
            </a:r>
            <a:r>
              <a:rPr lang="pt-BR" dirty="0" smtClean="0"/>
              <a:t> can be recycled;</a:t>
            </a:r>
          </a:p>
          <a:p>
            <a:r>
              <a:rPr lang="en-US" dirty="0" smtClean="0"/>
              <a:t>Aluminum </a:t>
            </a:r>
            <a:r>
              <a:rPr lang="en-US" dirty="0"/>
              <a:t>and water are simple and safe to store and transport, making them suitable for hydrogen production </a:t>
            </a:r>
            <a:r>
              <a:rPr lang="en-US" i="1" dirty="0"/>
              <a:t>in </a:t>
            </a:r>
            <a:r>
              <a:rPr lang="en-US" i="1" dirty="0" smtClean="0"/>
              <a:t>situ</a:t>
            </a:r>
            <a:r>
              <a:rPr lang="en-US" dirty="0"/>
              <a:t>;</a:t>
            </a:r>
            <a:endParaRPr lang="pt-BR" dirty="0" smtClean="0"/>
          </a:p>
          <a:p>
            <a:r>
              <a:rPr lang="pt-BR" dirty="0" smtClean="0"/>
              <a:t>No </a:t>
            </a:r>
            <a:r>
              <a:rPr lang="pt-BR" dirty="0" smtClean="0"/>
              <a:t>company </a:t>
            </a:r>
            <a:r>
              <a:rPr lang="pt-BR" dirty="0" smtClean="0"/>
              <a:t>is currently producing hydrogen from this method.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6661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pt-BR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84310" y="1842247"/>
            <a:ext cx="10018713" cy="5015753"/>
          </a:xfrm>
        </p:spPr>
        <p:txBody>
          <a:bodyPr>
            <a:normAutofit fontScale="25000" lnSpcReduction="20000"/>
          </a:bodyPr>
          <a:lstStyle/>
          <a:p>
            <a:r>
              <a:rPr lang="en-US" sz="8000" dirty="0" smtClean="0"/>
              <a:t>Holladay</a:t>
            </a:r>
            <a:r>
              <a:rPr lang="en-US" sz="8000" dirty="0"/>
              <a:t>, J. D., Hu, J., King, D. L., Wang, Y. "An Overview of Hydrogen Production </a:t>
            </a:r>
            <a:r>
              <a:rPr lang="en-US" sz="8000" dirty="0" smtClean="0"/>
              <a:t>Technologies</a:t>
            </a:r>
            <a:r>
              <a:rPr lang="en-US" sz="8000" dirty="0"/>
              <a:t>".</a:t>
            </a:r>
            <a:r>
              <a:rPr lang="en-US" sz="8000" i="1" dirty="0"/>
              <a:t> Catalyst Today</a:t>
            </a:r>
            <a:r>
              <a:rPr lang="en-US" sz="8000" dirty="0"/>
              <a:t> vol. 139 pp. 244-260 (2009</a:t>
            </a:r>
            <a:r>
              <a:rPr lang="en-US" sz="8000" dirty="0" smtClean="0"/>
              <a:t>).</a:t>
            </a:r>
            <a:endParaRPr lang="en-US" sz="8000" dirty="0"/>
          </a:p>
          <a:p>
            <a:r>
              <a:rPr lang="en-US" sz="8000" dirty="0" smtClean="0"/>
              <a:t>Wang</a:t>
            </a:r>
            <a:r>
              <a:rPr lang="en-US" sz="8000" dirty="0"/>
              <a:t>, H. Z., Leung, D. Y. C., Leung, M. Ni. “A Review on Hydrogen Production </a:t>
            </a:r>
            <a:r>
              <a:rPr lang="en-US" sz="8000" dirty="0" smtClean="0"/>
              <a:t>Using </a:t>
            </a:r>
            <a:r>
              <a:rPr lang="en-US" sz="8000" dirty="0"/>
              <a:t>Aluminum and Aluminum Alloys”. </a:t>
            </a:r>
            <a:r>
              <a:rPr lang="en-US" sz="8000" i="1" dirty="0"/>
              <a:t>Renewable &amp; Sustainable Energy Reviews</a:t>
            </a:r>
            <a:r>
              <a:rPr lang="en-US" sz="8000" dirty="0"/>
              <a:t> </a:t>
            </a:r>
            <a:r>
              <a:rPr lang="en-US" sz="8000" dirty="0" smtClean="0"/>
              <a:t>vol</a:t>
            </a:r>
            <a:r>
              <a:rPr lang="en-US" sz="8000" dirty="0"/>
              <a:t>. 13 pp. 845-853 (2009</a:t>
            </a:r>
            <a:r>
              <a:rPr lang="en-US" sz="8000" dirty="0" smtClean="0"/>
              <a:t>).</a:t>
            </a:r>
            <a:endParaRPr lang="en-US" sz="8000" dirty="0"/>
          </a:p>
          <a:p>
            <a:r>
              <a:rPr lang="en-US" sz="8000" dirty="0" smtClean="0"/>
              <a:t>Nutting</a:t>
            </a:r>
            <a:r>
              <a:rPr lang="en-US" sz="8000" dirty="0"/>
              <a:t>, J. Frequently Asked Questions. (2011, January). Frequently Asked Questions. Can Maker by Sayers Publishing Group, Crawley, UK. [Online] </a:t>
            </a:r>
            <a:r>
              <a:rPr lang="en-US" sz="8000" dirty="0" smtClean="0"/>
              <a:t>Available: http</a:t>
            </a:r>
            <a:r>
              <a:rPr lang="en-US" sz="8000" dirty="0"/>
              <a:t>://</a:t>
            </a:r>
            <a:r>
              <a:rPr lang="en-US" sz="8000" dirty="0" smtClean="0"/>
              <a:t>www.canmaker.com/news/index.php?option=com_content&amp;view=article&amp;id=1504&amp;Itemid=126</a:t>
            </a:r>
            <a:endParaRPr lang="en-US" sz="8000" dirty="0"/>
          </a:p>
          <a:p>
            <a:r>
              <a:rPr lang="en-US" sz="8000" dirty="0" err="1" smtClean="0"/>
              <a:t>Martínez</a:t>
            </a:r>
            <a:r>
              <a:rPr lang="en-US" sz="8000" dirty="0"/>
              <a:t>, S. S., </a:t>
            </a:r>
            <a:r>
              <a:rPr lang="en-US" sz="8000" dirty="0" err="1"/>
              <a:t>Benítes</a:t>
            </a:r>
            <a:r>
              <a:rPr lang="en-US" sz="8000" dirty="0"/>
              <a:t>, W. L., Gallegos, A. A. A., </a:t>
            </a:r>
            <a:r>
              <a:rPr lang="en-US" sz="8000" dirty="0" err="1"/>
              <a:t>Sebastián</a:t>
            </a:r>
            <a:r>
              <a:rPr lang="en-US" sz="8000" dirty="0"/>
              <a:t>, P. J. "Recycling of Aluminum to Produce Green Energy".</a:t>
            </a:r>
            <a:r>
              <a:rPr lang="en-US" sz="8000" i="1" dirty="0"/>
              <a:t> Solar Energy Materials &amp; Solar Cells</a:t>
            </a:r>
            <a:r>
              <a:rPr lang="en-US" sz="8000" dirty="0"/>
              <a:t> vol. 88 pp. 237-243 (2005</a:t>
            </a:r>
            <a:r>
              <a:rPr lang="en-US" sz="8000" dirty="0" smtClean="0"/>
              <a:t>).</a:t>
            </a:r>
            <a:endParaRPr lang="en-US" sz="8000" dirty="0"/>
          </a:p>
          <a:p>
            <a:r>
              <a:rPr lang="en-US" sz="8000" dirty="0" err="1" smtClean="0"/>
              <a:t>Porciúncula</a:t>
            </a:r>
            <a:r>
              <a:rPr lang="en-US" sz="8000" dirty="0"/>
              <a:t>, C. B., </a:t>
            </a:r>
            <a:r>
              <a:rPr lang="en-US" sz="8000" dirty="0" err="1"/>
              <a:t>Marcilio</a:t>
            </a:r>
            <a:r>
              <a:rPr lang="en-US" sz="8000" dirty="0"/>
              <a:t>, N. R., </a:t>
            </a:r>
            <a:r>
              <a:rPr lang="en-US" sz="8000" dirty="0" err="1"/>
              <a:t>Tessaro</a:t>
            </a:r>
            <a:r>
              <a:rPr lang="en-US" sz="8000" dirty="0"/>
              <a:t>, I. C., </a:t>
            </a:r>
            <a:r>
              <a:rPr lang="en-US" sz="8000" dirty="0" err="1"/>
              <a:t>Gerchmann</a:t>
            </a:r>
            <a:r>
              <a:rPr lang="en-US" sz="8000" dirty="0"/>
              <a:t>, M. “Production of Hydrogen in the Reaction between Aluminum and Water in the Presence of </a:t>
            </a:r>
            <a:r>
              <a:rPr lang="en-US" sz="8000" dirty="0" err="1"/>
              <a:t>NaOH</a:t>
            </a:r>
            <a:r>
              <a:rPr lang="en-US" sz="8000" dirty="0"/>
              <a:t> and KOH”. </a:t>
            </a:r>
            <a:r>
              <a:rPr lang="en-US" sz="8000" i="1" dirty="0"/>
              <a:t>Brazilian Journal of Chemical Engineering </a:t>
            </a:r>
            <a:r>
              <a:rPr lang="en-US" sz="8000" dirty="0"/>
              <a:t>vol. 29 pp. 337-348 (2012).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2566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Thank you for your attention.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965793" y="5598459"/>
            <a:ext cx="4096219" cy="1259541"/>
          </a:xfrm>
        </p:spPr>
        <p:txBody>
          <a:bodyPr>
            <a:normAutofit fontScale="92500"/>
          </a:bodyPr>
          <a:lstStyle/>
          <a:p>
            <a:pPr marL="0" indent="0" algn="r">
              <a:buNone/>
            </a:pPr>
            <a:r>
              <a:rPr lang="pt-BR" sz="3000" b="1" dirty="0" smtClean="0"/>
              <a:t>Gabriel Luiz Lopes Fraga</a:t>
            </a:r>
          </a:p>
          <a:p>
            <a:pPr marL="0" indent="0" algn="r">
              <a:buNone/>
            </a:pPr>
            <a:r>
              <a:rPr lang="pt-BR" sz="3000" b="1" dirty="0" smtClean="0"/>
              <a:t>lopesfr2@illinois.edu</a:t>
            </a:r>
            <a:endParaRPr lang="en-US" sz="3000" b="1" dirty="0"/>
          </a:p>
        </p:txBody>
      </p:sp>
      <p:pic>
        <p:nvPicPr>
          <p:cNvPr id="9" name="Picture 2" descr="http://static.squarespace.com/static/53d17c72e4b04908aec6a9d4/53d1c625e4b018cd23ce7e5f/53d1c6c2e4b018cd23ce8d90/1406279423835/questions.jpg?format=1000w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45121" y="2202401"/>
            <a:ext cx="5097091" cy="33960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73148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pt-BR" dirty="0" smtClean="0"/>
              <a:t>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t-BR" dirty="0" smtClean="0"/>
              <a:t>Overview</a:t>
            </a:r>
          </a:p>
          <a:p>
            <a:r>
              <a:rPr lang="pt-BR" dirty="0" smtClean="0"/>
              <a:t>Current Technologies for Hydrogen Production</a:t>
            </a:r>
          </a:p>
          <a:p>
            <a:r>
              <a:rPr lang="pt-BR" dirty="0" smtClean="0"/>
              <a:t>Aluminum </a:t>
            </a:r>
          </a:p>
          <a:p>
            <a:r>
              <a:rPr lang="pt-BR" dirty="0" smtClean="0"/>
              <a:t>Reactions with Water</a:t>
            </a:r>
          </a:p>
          <a:p>
            <a:r>
              <a:rPr lang="pt-BR" dirty="0" smtClean="0"/>
              <a:t>Reaction with Alcohols</a:t>
            </a:r>
          </a:p>
          <a:p>
            <a:r>
              <a:rPr lang="pt-BR" dirty="0"/>
              <a:t>Waste Cans as a Low-Cost </a:t>
            </a:r>
            <a:r>
              <a:rPr lang="pt-BR" dirty="0" smtClean="0"/>
              <a:t>Feedstock</a:t>
            </a:r>
          </a:p>
          <a:p>
            <a:r>
              <a:rPr lang="pt-BR" dirty="0" smtClean="0"/>
              <a:t>Summary</a:t>
            </a:r>
          </a:p>
          <a:p>
            <a:endParaRPr lang="pt-BR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5947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pt-BR" dirty="0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6587" y="1944708"/>
            <a:ext cx="10018713" cy="4778061"/>
          </a:xfrm>
        </p:spPr>
        <p:txBody>
          <a:bodyPr>
            <a:normAutofit/>
          </a:bodyPr>
          <a:lstStyle/>
          <a:p>
            <a:r>
              <a:rPr lang="pt-BR" dirty="0" smtClean="0"/>
              <a:t>Hydrogen is considered the energy carrier of the future:</a:t>
            </a:r>
          </a:p>
          <a:p>
            <a:pPr lvl="8"/>
            <a:r>
              <a:rPr lang="pt-BR" sz="2400" dirty="0" smtClean="0"/>
              <a:t>High specific energy;</a:t>
            </a:r>
          </a:p>
          <a:p>
            <a:pPr lvl="8"/>
            <a:r>
              <a:rPr lang="pt-BR" sz="2400" dirty="0" smtClean="0"/>
              <a:t>Clean combustion (formation of water);</a:t>
            </a:r>
          </a:p>
          <a:p>
            <a:pPr lvl="8"/>
            <a:r>
              <a:rPr lang="pt-BR" sz="2400" dirty="0" smtClean="0"/>
              <a:t>Can be use used in fuel cells to generate electricity;</a:t>
            </a:r>
          </a:p>
          <a:p>
            <a:pPr lvl="8"/>
            <a:r>
              <a:rPr lang="pt-BR" sz="2400" dirty="0" smtClean="0"/>
              <a:t>Can  s</a:t>
            </a:r>
            <a:r>
              <a:rPr lang="en-US" sz="2400" dirty="0" smtClean="0"/>
              <a:t>tore </a:t>
            </a:r>
            <a:r>
              <a:rPr lang="en-US" sz="2400" dirty="0"/>
              <a:t>intermittent renewable energy </a:t>
            </a:r>
            <a:r>
              <a:rPr lang="en-US" sz="2400" dirty="0" smtClean="0"/>
              <a:t>from sources like solar or wind;</a:t>
            </a:r>
          </a:p>
          <a:p>
            <a:pPr marL="0" lvl="8" indent="268288"/>
            <a:r>
              <a:rPr lang="pt-BR" sz="2400" dirty="0" smtClean="0"/>
              <a:t>It still needs improved technologies for storage and transportation.</a:t>
            </a:r>
            <a:endParaRPr lang="en-US" sz="2400" dirty="0"/>
          </a:p>
        </p:txBody>
      </p:sp>
      <p:pic>
        <p:nvPicPr>
          <p:cNvPr id="1028" name="Picture 4" descr="http://www.datacenterjournal.com/wp-content/uploads/2012/05/hydrogen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11775" y="2998032"/>
            <a:ext cx="3733845" cy="24831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41781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pt-BR" dirty="0" smtClean="0"/>
              <a:t>Current Technologies for Hydrogen Production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99463" y="2438399"/>
            <a:ext cx="10018713" cy="4419601"/>
          </a:xfrm>
        </p:spPr>
        <p:txBody>
          <a:bodyPr>
            <a:noAutofit/>
          </a:bodyPr>
          <a:lstStyle/>
          <a:p>
            <a:r>
              <a:rPr lang="pt-BR" dirty="0" smtClean="0"/>
              <a:t>Fuels Processing:	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pt-BR" sz="2400" dirty="0" smtClean="0"/>
              <a:t>Steam reforming </a:t>
            </a:r>
            <a:r>
              <a:rPr lang="en-US" sz="2400" dirty="0" smtClean="0"/>
              <a:t>(catalytic</a:t>
            </a:r>
            <a:r>
              <a:rPr lang="en-US" sz="2400" dirty="0"/>
              <a:t>, T usually &gt; 500ºC</a:t>
            </a:r>
            <a:r>
              <a:rPr lang="en-US" sz="2400" dirty="0" smtClean="0"/>
              <a:t>):</a:t>
            </a:r>
            <a:endParaRPr lang="en-US" sz="2400" dirty="0"/>
          </a:p>
          <a:p>
            <a:pPr marL="457200" lvl="1" indent="0">
              <a:buNone/>
            </a:pPr>
            <a:r>
              <a:rPr lang="pt-BR" sz="2400" dirty="0" smtClean="0"/>
              <a:t>		C</a:t>
            </a:r>
            <a:r>
              <a:rPr lang="pt-BR" sz="2400" baseline="-25000" dirty="0" smtClean="0"/>
              <a:t>m</a:t>
            </a:r>
            <a:r>
              <a:rPr lang="pt-BR" sz="2400" dirty="0" smtClean="0"/>
              <a:t>H</a:t>
            </a:r>
            <a:r>
              <a:rPr lang="pt-BR" sz="2400" baseline="-25000" dirty="0" smtClean="0"/>
              <a:t>n</a:t>
            </a:r>
            <a:r>
              <a:rPr lang="pt-BR" sz="2400" dirty="0" smtClean="0"/>
              <a:t> </a:t>
            </a:r>
            <a:r>
              <a:rPr lang="pt-BR" sz="2400" dirty="0"/>
              <a:t>+ mH</a:t>
            </a:r>
            <a:r>
              <a:rPr lang="pt-BR" sz="2400" baseline="-25000" dirty="0"/>
              <a:t>2</a:t>
            </a:r>
            <a:r>
              <a:rPr lang="pt-BR" sz="2400" dirty="0"/>
              <a:t>O = mCO +(m + ½ n)H</a:t>
            </a:r>
            <a:r>
              <a:rPr lang="pt-BR" sz="2400" baseline="-25000" dirty="0"/>
              <a:t>2</a:t>
            </a:r>
            <a:endParaRPr lang="pt-BR" sz="2400" dirty="0" smtClean="0"/>
          </a:p>
          <a:p>
            <a:pPr marL="457200" lvl="1" indent="0">
              <a:buNone/>
            </a:pPr>
            <a:r>
              <a:rPr lang="pt-BR" sz="2400" dirty="0"/>
              <a:t>	</a:t>
            </a:r>
            <a:r>
              <a:rPr lang="pt-BR" sz="2400" dirty="0" smtClean="0"/>
              <a:t>	</a:t>
            </a:r>
          </a:p>
          <a:p>
            <a:pPr marL="457200" lvl="1" indent="0">
              <a:buNone/>
            </a:pPr>
            <a:r>
              <a:rPr lang="pt-BR" sz="2400" dirty="0"/>
              <a:t>	</a:t>
            </a:r>
            <a:r>
              <a:rPr lang="pt-BR" sz="2400" dirty="0" smtClean="0"/>
              <a:t>	Most widely used in commercial scale</a:t>
            </a:r>
          </a:p>
          <a:p>
            <a:pPr marL="457200" lvl="1" indent="0">
              <a:buNone/>
            </a:pPr>
            <a:r>
              <a:rPr lang="pt-BR" sz="2400" dirty="0"/>
              <a:t>	</a:t>
            </a:r>
            <a:r>
              <a:rPr lang="pt-BR" sz="2400" dirty="0" smtClean="0"/>
              <a:t>	Uses fossil fuels as source of hydrocarbons</a:t>
            </a:r>
          </a:p>
          <a:p>
            <a:pPr marL="457200" lvl="1" indent="0">
              <a:buNone/>
            </a:pPr>
            <a:r>
              <a:rPr lang="pt-BR" sz="2400" dirty="0" smtClean="0"/>
              <a:t>		High emission of air pollutants</a:t>
            </a:r>
          </a:p>
          <a:p>
            <a:pPr marL="0" indent="0">
              <a:buNone/>
            </a:pPr>
            <a:endParaRPr lang="pt-BR" dirty="0"/>
          </a:p>
          <a:p>
            <a:pPr marL="0" indent="0">
              <a:buNone/>
            </a:pPr>
            <a:endParaRPr lang="pt-BR" sz="2400" dirty="0"/>
          </a:p>
          <a:p>
            <a:pPr marL="457200" lvl="1" indent="0">
              <a:buNone/>
            </a:pPr>
            <a:endParaRPr lang="pt-BR" sz="2400" dirty="0" smtClean="0"/>
          </a:p>
        </p:txBody>
      </p:sp>
      <p:pic>
        <p:nvPicPr>
          <p:cNvPr id="1026" name="Picture 2" descr="https://encrypted-tbn1.gstatic.com/images?q=tbn:ANd9GcRgdi5o21GdjZZpezHY6r-dvYKM-yJtr4QGE_9uP-c9b877vdh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64056" y="4365253"/>
            <a:ext cx="3327944" cy="24927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32090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Current Technologies for Hydrogen Production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84310" y="2666999"/>
            <a:ext cx="10018713" cy="3784601"/>
          </a:xfrm>
        </p:spPr>
        <p:txBody>
          <a:bodyPr>
            <a:normAutofit lnSpcReduction="10000"/>
          </a:bodyPr>
          <a:lstStyle/>
          <a:p>
            <a:r>
              <a:rPr lang="pt-BR" sz="2000" dirty="0" smtClean="0"/>
              <a:t>Biomass-Based </a:t>
            </a:r>
            <a:r>
              <a:rPr lang="pt-BR" sz="2000" dirty="0"/>
              <a:t>Hydrogen: 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pt-BR" dirty="0"/>
              <a:t>Pyrolysis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pt-BR" dirty="0"/>
              <a:t>Gasification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pt-BR" dirty="0" smtClean="0"/>
              <a:t>Biochemical Processes:		Direct Photolysis</a:t>
            </a:r>
          </a:p>
          <a:p>
            <a:pPr marL="457200" lvl="1" indent="0">
              <a:buNone/>
            </a:pPr>
            <a:r>
              <a:rPr lang="pt-BR" dirty="0"/>
              <a:t>	</a:t>
            </a:r>
            <a:r>
              <a:rPr lang="pt-BR" dirty="0" smtClean="0"/>
              <a:t>						Dark Fermentation	</a:t>
            </a:r>
          </a:p>
          <a:p>
            <a:pPr lvl="2"/>
            <a:r>
              <a:rPr lang="pt-BR" dirty="0" smtClean="0"/>
              <a:t>Problem of transport and storage of huge amount of biomass.</a:t>
            </a:r>
            <a:endParaRPr lang="pt-BR" dirty="0"/>
          </a:p>
          <a:p>
            <a:r>
              <a:rPr lang="pt-BR" sz="2000" dirty="0"/>
              <a:t>Water Electrolysis: </a:t>
            </a:r>
          </a:p>
          <a:p>
            <a:pPr lvl="1"/>
            <a:r>
              <a:rPr lang="pt-BR" dirty="0" smtClean="0"/>
              <a:t>Alkaline</a:t>
            </a:r>
          </a:p>
          <a:p>
            <a:pPr lvl="1"/>
            <a:r>
              <a:rPr lang="pt-BR" dirty="0" smtClean="0"/>
              <a:t>Proton Exchange Membrane (PEM)</a:t>
            </a:r>
            <a:endParaRPr lang="pt-BR" dirty="0"/>
          </a:p>
          <a:p>
            <a:endParaRPr lang="en-US" sz="2000" dirty="0"/>
          </a:p>
        </p:txBody>
      </p:sp>
      <p:sp>
        <p:nvSpPr>
          <p:cNvPr id="4" name="Right Brace 3"/>
          <p:cNvSpPr/>
          <p:nvPr/>
        </p:nvSpPr>
        <p:spPr>
          <a:xfrm>
            <a:off x="3692898" y="3095870"/>
            <a:ext cx="348391" cy="471103"/>
          </a:xfrm>
          <a:prstGeom prst="rightBrace">
            <a:avLst/>
          </a:prstGeom>
          <a:ln w="285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4041289" y="3119151"/>
            <a:ext cx="170357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 smtClean="0"/>
              <a:t>Still expensive</a:t>
            </a:r>
            <a:endParaRPr lang="en-US" sz="2000" dirty="0"/>
          </a:p>
        </p:txBody>
      </p:sp>
      <p:sp>
        <p:nvSpPr>
          <p:cNvPr id="7" name="Right Brace 6"/>
          <p:cNvSpPr/>
          <p:nvPr/>
        </p:nvSpPr>
        <p:spPr>
          <a:xfrm>
            <a:off x="7387296" y="3883722"/>
            <a:ext cx="287431" cy="511318"/>
          </a:xfrm>
          <a:prstGeom prst="rightBrace">
            <a:avLst/>
          </a:prstGeom>
          <a:ln w="285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7674727" y="3785438"/>
            <a:ext cx="382829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000" dirty="0" smtClean="0"/>
              <a:t>Under development</a:t>
            </a:r>
          </a:p>
          <a:p>
            <a:pPr algn="ctr"/>
            <a:r>
              <a:rPr lang="pt-BR" sz="2000" dirty="0" smtClean="0"/>
              <a:t>Will reach maturity in a long-term</a:t>
            </a:r>
            <a:endParaRPr lang="en-US" sz="2000" dirty="0"/>
          </a:p>
        </p:txBody>
      </p:sp>
      <p:sp>
        <p:nvSpPr>
          <p:cNvPr id="9" name="Right Brace 8"/>
          <p:cNvSpPr/>
          <p:nvPr/>
        </p:nvSpPr>
        <p:spPr>
          <a:xfrm>
            <a:off x="6206235" y="5550513"/>
            <a:ext cx="287431" cy="511318"/>
          </a:xfrm>
          <a:prstGeom prst="rightBrace">
            <a:avLst/>
          </a:prstGeom>
          <a:ln w="285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6493666" y="5452229"/>
            <a:ext cx="382829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000" dirty="0" smtClean="0"/>
              <a:t>Can be combined with renewable sources such as wind or solar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203296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pt-BR" dirty="0" smtClean="0"/>
              <a:t>Aluminum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Most abundant metal in </a:t>
            </a:r>
            <a:r>
              <a:rPr lang="en-US" dirty="0"/>
              <a:t>the E</a:t>
            </a:r>
            <a:r>
              <a:rPr lang="en-US" dirty="0" smtClean="0"/>
              <a:t>arth's crust;</a:t>
            </a:r>
          </a:p>
          <a:p>
            <a:r>
              <a:rPr lang="pt-BR" dirty="0"/>
              <a:t>Extracted from the mineral bauxite (Bayer Process</a:t>
            </a:r>
            <a:r>
              <a:rPr lang="pt-BR" dirty="0" smtClean="0"/>
              <a:t>);</a:t>
            </a:r>
            <a:endParaRPr lang="en-US" dirty="0" smtClean="0"/>
          </a:p>
          <a:p>
            <a:r>
              <a:rPr lang="en-US" dirty="0"/>
              <a:t>It has low density (~ </a:t>
            </a:r>
            <a:r>
              <a:rPr lang="en-US" dirty="0" smtClean="0"/>
              <a:t>2,700 </a:t>
            </a:r>
            <a:r>
              <a:rPr lang="en-US" dirty="0"/>
              <a:t>kg / m³);</a:t>
            </a:r>
          </a:p>
          <a:p>
            <a:r>
              <a:rPr lang="en-US" dirty="0" smtClean="0"/>
              <a:t>Valuable </a:t>
            </a:r>
            <a:r>
              <a:rPr lang="en-US" dirty="0"/>
              <a:t>mechanical, electrical and thermal </a:t>
            </a:r>
            <a:r>
              <a:rPr lang="en-US" dirty="0" smtClean="0"/>
              <a:t>properties;</a:t>
            </a:r>
          </a:p>
          <a:p>
            <a:r>
              <a:rPr lang="pt-BR" dirty="0"/>
              <a:t>Uses in </a:t>
            </a:r>
            <a:r>
              <a:rPr lang="en-US" dirty="0"/>
              <a:t>transportation, construction and </a:t>
            </a:r>
            <a:r>
              <a:rPr lang="en-US" dirty="0" smtClean="0"/>
              <a:t>packaging</a:t>
            </a:r>
            <a:r>
              <a:rPr lang="en-US" dirty="0"/>
              <a:t>.</a:t>
            </a:r>
          </a:p>
        </p:txBody>
      </p:sp>
      <p:pic>
        <p:nvPicPr>
          <p:cNvPr id="2058" name="Picture 10" descr="http://upload.wikimedia.org/wikipedia/commons/4/46/Mineral_Bauxita_GDFL117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7234" y="446273"/>
            <a:ext cx="3077135" cy="23078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69430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pt-BR" dirty="0" smtClean="0"/>
              <a:t>Aluminum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6734" y="2084352"/>
            <a:ext cx="10018713" cy="4191001"/>
          </a:xfrm>
        </p:spPr>
        <p:txBody>
          <a:bodyPr>
            <a:normAutofit/>
          </a:bodyPr>
          <a:lstStyle/>
          <a:p>
            <a:r>
              <a:rPr lang="en-US" sz="2000" dirty="0" smtClean="0"/>
              <a:t>There are no restrictions on its conditions as a feedstock for H2;</a:t>
            </a:r>
          </a:p>
          <a:p>
            <a:r>
              <a:rPr lang="en-US" sz="2000" dirty="0" smtClean="0"/>
              <a:t>Hydrogen production compared with conventional methods:</a:t>
            </a:r>
          </a:p>
          <a:p>
            <a:pPr lvl="1"/>
            <a:r>
              <a:rPr lang="en-US" dirty="0" smtClean="0"/>
              <a:t>Energy spent = 2% ;</a:t>
            </a:r>
          </a:p>
          <a:p>
            <a:pPr lvl="1"/>
            <a:r>
              <a:rPr lang="pt-BR" dirty="0" smtClean="0"/>
              <a:t>CO2 emissions = 4%;</a:t>
            </a:r>
            <a:endParaRPr lang="en-US" dirty="0" smtClean="0"/>
          </a:p>
          <a:p>
            <a:r>
              <a:rPr lang="en-US" sz="2000" dirty="0" smtClean="0"/>
              <a:t>Cars available can run 400 km with only 4 kg of hydrogen, which  				                  can be produced by 36 kg of aluminum.</a:t>
            </a:r>
          </a:p>
          <a:p>
            <a:endParaRPr lang="en-US" dirty="0"/>
          </a:p>
        </p:txBody>
      </p:sp>
      <p:pic>
        <p:nvPicPr>
          <p:cNvPr id="4" name="Picture 2" descr="http://www.carpictures6.com/car-photos/alloy_wheelschrome_for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84341" y="0"/>
            <a:ext cx="3007659" cy="27331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http://4.bp.blogspot.com/-8iAAKP6dkwM/Td_Se_7juQI/AAAAAAABwCU/dBhdFTvi32g/s1600/idan3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01463" y="4474555"/>
            <a:ext cx="2590537" cy="23834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https://cdn.shopify.com/s/files/1/0314/5037/files/rigid_aluminum_construction1.jpg?3618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84340" y="2782747"/>
            <a:ext cx="3007659" cy="16918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8354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pt-BR" dirty="0" smtClean="0"/>
              <a:t>Reactions with Water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1578441" y="1967752"/>
            <a:ext cx="10018713" cy="383540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1) Aluminum-water </a:t>
            </a:r>
            <a:r>
              <a:rPr lang="en-US" dirty="0"/>
              <a:t>reaction with assistance of </a:t>
            </a:r>
            <a:r>
              <a:rPr lang="en-US" dirty="0" smtClean="0"/>
              <a:t>alkalis:</a:t>
            </a:r>
          </a:p>
          <a:p>
            <a:pPr marL="0" indent="0">
              <a:buNone/>
            </a:pPr>
            <a:r>
              <a:rPr lang="en-US" dirty="0" smtClean="0"/>
              <a:t>				</a:t>
            </a:r>
            <a:r>
              <a:rPr lang="en-US" b="1" dirty="0" smtClean="0"/>
              <a:t>2Al </a:t>
            </a:r>
            <a:r>
              <a:rPr lang="en-US" b="1" dirty="0"/>
              <a:t>+ 6H</a:t>
            </a:r>
            <a:r>
              <a:rPr lang="en-US" b="1" baseline="-25000" dirty="0"/>
              <a:t>2</a:t>
            </a:r>
            <a:r>
              <a:rPr lang="en-US" b="1" dirty="0"/>
              <a:t>O = 2Al(OH)</a:t>
            </a:r>
            <a:r>
              <a:rPr lang="en-US" b="1" baseline="-25000" dirty="0"/>
              <a:t>3</a:t>
            </a:r>
            <a:r>
              <a:rPr lang="en-US" b="1" dirty="0"/>
              <a:t> + 3H</a:t>
            </a:r>
            <a:r>
              <a:rPr lang="en-US" b="1" baseline="-25000" dirty="0"/>
              <a:t>2</a:t>
            </a:r>
            <a:r>
              <a:rPr lang="en-US" b="1" dirty="0"/>
              <a:t>	</a:t>
            </a:r>
          </a:p>
          <a:p>
            <a:r>
              <a:rPr lang="pt-BR" dirty="0" smtClean="0"/>
              <a:t>Reaction at room temperature, catalyzed by NaOH, KOH or </a:t>
            </a:r>
            <a:r>
              <a:rPr lang="en-US" dirty="0"/>
              <a:t>Ca(OH)</a:t>
            </a:r>
            <a:r>
              <a:rPr lang="en-US" baseline="-25000" dirty="0"/>
              <a:t>2</a:t>
            </a:r>
            <a:r>
              <a:rPr lang="pt-BR" dirty="0" smtClean="0"/>
              <a:t>;</a:t>
            </a:r>
          </a:p>
          <a:p>
            <a:r>
              <a:rPr lang="pt-BR" dirty="0" smtClean="0"/>
              <a:t>NaOH provides best results but it is highly corrosive;</a:t>
            </a:r>
          </a:p>
          <a:p>
            <a:r>
              <a:rPr lang="pt-BR" dirty="0" smtClean="0"/>
              <a:t>When using aluminum alloys, the composition is highly influent;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9863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pt-BR" dirty="0" smtClean="0"/>
              <a:t>Reactions with Water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29453" y="2467427"/>
            <a:ext cx="10018713" cy="368663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dirty="0" smtClean="0"/>
              <a:t>2) </a:t>
            </a:r>
            <a:r>
              <a:rPr lang="en-US" dirty="0" smtClean="0"/>
              <a:t>Aluminum-water </a:t>
            </a:r>
            <a:r>
              <a:rPr lang="en-US" dirty="0"/>
              <a:t>reaction in neutral </a:t>
            </a:r>
            <a:r>
              <a:rPr lang="en-US" dirty="0" smtClean="0"/>
              <a:t>condition:</a:t>
            </a:r>
          </a:p>
          <a:p>
            <a:r>
              <a:rPr lang="en-US" dirty="0" smtClean="0"/>
              <a:t>Same reaction;</a:t>
            </a:r>
          </a:p>
          <a:p>
            <a:r>
              <a:rPr lang="en-US" dirty="0" smtClean="0"/>
              <a:t>It is safer, since there are no hydroxide ions;</a:t>
            </a:r>
          </a:p>
          <a:p>
            <a:r>
              <a:rPr lang="en-US" dirty="0" smtClean="0"/>
              <a:t>Activity of the metal in water is extremely low;</a:t>
            </a:r>
          </a:p>
          <a:p>
            <a:r>
              <a:rPr lang="en-US" dirty="0" smtClean="0"/>
              <a:t>Surface </a:t>
            </a:r>
            <a:r>
              <a:rPr lang="en-US" dirty="0"/>
              <a:t>passivation occurs more </a:t>
            </a:r>
            <a:r>
              <a:rPr lang="en-US" dirty="0" smtClean="0"/>
              <a:t>easily;</a:t>
            </a:r>
          </a:p>
          <a:p>
            <a:r>
              <a:rPr lang="en-US" dirty="0" smtClean="0"/>
              <a:t>The metal fresh surface needs to be exposed to the water.</a:t>
            </a: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1133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Parallax</Template>
  <TotalTime>1685</TotalTime>
  <Words>760</Words>
  <Application>Microsoft Office PowerPoint</Application>
  <PresentationFormat>Widescreen</PresentationFormat>
  <Paragraphs>120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3" baseType="lpstr">
      <vt:lpstr>Arial</vt:lpstr>
      <vt:lpstr>Corbel</vt:lpstr>
      <vt:lpstr>Wingdings</vt:lpstr>
      <vt:lpstr>Parallax</vt:lpstr>
      <vt:lpstr>Aluminum Utilization for Hydrogen Production</vt:lpstr>
      <vt:lpstr>Agenda</vt:lpstr>
      <vt:lpstr>Overview</vt:lpstr>
      <vt:lpstr>Current Technologies for Hydrogen Production</vt:lpstr>
      <vt:lpstr>Current Technologies for Hydrogen Production</vt:lpstr>
      <vt:lpstr>Aluminum</vt:lpstr>
      <vt:lpstr>Aluminum</vt:lpstr>
      <vt:lpstr>Reactions with Water</vt:lpstr>
      <vt:lpstr>Reactions with Water</vt:lpstr>
      <vt:lpstr>Reactions with Water</vt:lpstr>
      <vt:lpstr>Reaction with Alcohols</vt:lpstr>
      <vt:lpstr>Waste Cans as a Low-Cost Feedstock</vt:lpstr>
      <vt:lpstr>Waste Cans as a Cheap Feedstock</vt:lpstr>
      <vt:lpstr>Waste Cans as a Cheap Feedstock</vt:lpstr>
      <vt:lpstr>Waste Cans as a Cheap Feedstock</vt:lpstr>
      <vt:lpstr>PowerPoint Presentation</vt:lpstr>
      <vt:lpstr>Summary</vt:lpstr>
      <vt:lpstr>References</vt:lpstr>
      <vt:lpstr>Thank you for your attention.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Aluminum Utilization for Hydrogen Production</dc:title>
  <dc:creator>Gabriel Luiz Lopes Fraga</dc:creator>
  <cp:lastModifiedBy>.</cp:lastModifiedBy>
  <cp:revision>45</cp:revision>
  <dcterms:created xsi:type="dcterms:W3CDTF">2014-11-15T23:07:21Z</dcterms:created>
  <dcterms:modified xsi:type="dcterms:W3CDTF">2014-11-20T17:11:09Z</dcterms:modified>
</cp:coreProperties>
</file>