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Antonio" panose="020B0604020202020204" charset="0"/>
      <p:regular r:id="rId29"/>
    </p:embeddedFont>
    <p:embeddedFont>
      <p:font typeface="Antonio Bold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Impact" panose="020B0806030902050204" pitchFamily="34" charset="0"/>
      <p:regular r:id="rId35"/>
    </p:embeddedFont>
    <p:embeddedFont>
      <p:font typeface="Inter" panose="020B0604020202020204" charset="0"/>
      <p:regular r:id="rId36"/>
    </p:embeddedFont>
    <p:embeddedFont>
      <p:font typeface="Inter Bold" panose="020B0604020202020204" charset="0"/>
      <p:regular r:id="rId37"/>
    </p:embeddedFont>
    <p:embeddedFont>
      <p:font typeface="Inter Italics" panose="020B0604020202020204" charset="0"/>
      <p:regular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Roboto Bold" panose="02000000000000000000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7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ijhydene.2022.10.082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doi.org/10.1016/j.ijhydene.2022.10.08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doi.org/10.1016/j.ijhydene.2022.10.08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sv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16/j.ijhydene.2022.10.082" TargetMode="Externa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16/j.ijhydene.2021.02.080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16/j.ijhydene.2022.10.082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16/j.ijhydene.2022.10.082" TargetMode="Externa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hyperlink" Target="https://doi.org/10.1016/j.ijhydene.2022.10.08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39.png"/><Relationship Id="rId4" Type="http://schemas.openxmlformats.org/officeDocument/2006/relationships/image" Target="../media/image34.sv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852036"/>
            <a:ext cx="18288000" cy="1063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86"/>
              </a:lnSpc>
              <a:spcBef>
                <a:spcPct val="0"/>
              </a:spcBef>
            </a:pPr>
            <a:r>
              <a:rPr lang="en-US" sz="6000">
                <a:solidFill>
                  <a:srgbClr val="FF9100"/>
                </a:solidFill>
                <a:latin typeface="Impact"/>
                <a:ea typeface="Impact"/>
                <a:cs typeface="Impact"/>
                <a:sym typeface="Impact"/>
              </a:rPr>
              <a:t>Mitigating Risks in Compressed Hydrogen Energy Storage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4286696"/>
            <a:ext cx="18288000" cy="78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4"/>
              </a:lnSpc>
              <a:spcBef>
                <a:spcPct val="0"/>
              </a:spcBef>
            </a:pPr>
            <a:r>
              <a:rPr lang="en-US" sz="451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 Quantitative Risk Assessment Approach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92417" y="8115297"/>
            <a:ext cx="4303167" cy="523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  <a:spcBef>
                <a:spcPct val="0"/>
              </a:spcBef>
            </a:pPr>
            <a:r>
              <a:rPr lang="en-US" sz="311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November 17, 2025</a:t>
            </a:r>
          </a:p>
        </p:txBody>
      </p:sp>
      <p:sp>
        <p:nvSpPr>
          <p:cNvPr id="5" name="Freeform 5"/>
          <p:cNvSpPr/>
          <p:nvPr/>
        </p:nvSpPr>
        <p:spPr>
          <a:xfrm>
            <a:off x="425550" y="278995"/>
            <a:ext cx="904688" cy="1114195"/>
          </a:xfrm>
          <a:custGeom>
            <a:avLst/>
            <a:gdLst/>
            <a:ahLst/>
            <a:cxnLst/>
            <a:rect l="l" t="t" r="r" b="b"/>
            <a:pathLst>
              <a:path w="904688" h="1114195">
                <a:moveTo>
                  <a:pt x="0" y="0"/>
                </a:moveTo>
                <a:lnTo>
                  <a:pt x="904688" y="0"/>
                </a:lnTo>
                <a:lnTo>
                  <a:pt x="904688" y="1114195"/>
                </a:lnTo>
                <a:lnTo>
                  <a:pt x="0" y="11141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85941" y="379630"/>
            <a:ext cx="3891593" cy="456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2572" b="1" spc="-5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5941" y="769417"/>
            <a:ext cx="5078355" cy="456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2572" b="1" spc="-5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NPRE 498 - TERM PROJECT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92093" y="7118862"/>
            <a:ext cx="10103815" cy="74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  <a:spcBef>
                <a:spcPct val="0"/>
              </a:spcBef>
            </a:pPr>
            <a:r>
              <a:rPr lang="en-US" sz="4295" b="1" spc="-85">
                <a:solidFill>
                  <a:srgbClr val="F9943B"/>
                </a:solidFill>
                <a:latin typeface="Roboto Bold"/>
                <a:ea typeface="Roboto Bold"/>
                <a:cs typeface="Roboto Bold"/>
                <a:sym typeface="Roboto Bold"/>
              </a:rPr>
              <a:t>Ami Nicodemus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87422" y="2724794"/>
            <a:ext cx="12113156" cy="5859739"/>
          </a:xfrm>
          <a:custGeom>
            <a:avLst/>
            <a:gdLst/>
            <a:ahLst/>
            <a:cxnLst/>
            <a:rect l="l" t="t" r="r" b="b"/>
            <a:pathLst>
              <a:path w="12113156" h="5859739">
                <a:moveTo>
                  <a:pt x="0" y="0"/>
                </a:moveTo>
                <a:lnTo>
                  <a:pt x="12113156" y="0"/>
                </a:lnTo>
                <a:lnTo>
                  <a:pt x="12113156" y="5859739"/>
                </a:lnTo>
                <a:lnTo>
                  <a:pt x="0" y="585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95465" y="16358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Critique of the  Research Article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97077" y="887118"/>
            <a:ext cx="15129404" cy="638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8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Le, S. T., Nguyen, T. N., </a:t>
            </a:r>
            <a:r>
              <a:rPr lang="en-US" sz="1857" i="1" dirty="0" err="1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Linforth</a:t>
            </a:r>
            <a:r>
              <a:rPr lang="en-US" sz="18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, S., &amp; Ngo, T. D. (2023). Safety investigation of hydrogen energy storage systems using quantitative risk assessment. International Journal of Hydrogen Energy, 48(7), 2861–2875. https://doi.org/10.1016/j.ijhydene.2022.10.082</a:t>
            </a:r>
            <a:endParaRPr lang="en-US" sz="1857" i="1" dirty="0">
              <a:solidFill>
                <a:srgbClr val="F9943B"/>
              </a:solidFill>
              <a:latin typeface="Inter Italics"/>
              <a:ea typeface="Inter Italics"/>
              <a:cs typeface="Inter Italics"/>
              <a:sym typeface="Inter Italics"/>
              <a:hlinkClick r:id="rId3" tooltip="https://doi.org/10.1016/j.ijhydene.2022.10.082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95465" y="16358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Critique of the  Research Article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97077" y="887118"/>
            <a:ext cx="15129404" cy="638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8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Le, S. T., Nguyen, T. N., </a:t>
            </a:r>
            <a:r>
              <a:rPr lang="en-US" sz="1857" i="1" dirty="0" err="1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Linforth</a:t>
            </a:r>
            <a:r>
              <a:rPr lang="en-US" sz="18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, S., &amp; Ngo, T. D. (2023). Safety investigation of hydrogen energy storage systems using quantitative risk assessment. International Journal of Hydrogen Energy, 48(7), 2861–2875. https://doi.org/10.1016/j.ijhydene.2022.10.082</a:t>
            </a:r>
            <a:endParaRPr lang="en-US" sz="1857" i="1" dirty="0">
              <a:solidFill>
                <a:srgbClr val="F9943B"/>
              </a:solidFill>
              <a:latin typeface="Inter Italics"/>
              <a:ea typeface="Inter Italics"/>
              <a:cs typeface="Inter Italics"/>
              <a:sym typeface="Inter Italics"/>
              <a:hlinkClick r:id="rId2" tooltip="https://doi.org/10.1016/j.ijhydene.2022.10.08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726828"/>
            <a:ext cx="9395902" cy="134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27"/>
              </a:lnSpc>
            </a:pPr>
            <a:r>
              <a:rPr lang="en-US" sz="8700" b="1" spc="-487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Findings of the Research</a:t>
            </a:r>
          </a:p>
        </p:txBody>
      </p:sp>
      <p:sp>
        <p:nvSpPr>
          <p:cNvPr id="8" name="Freeform 8"/>
          <p:cNvSpPr/>
          <p:nvPr/>
        </p:nvSpPr>
        <p:spPr>
          <a:xfrm rot="-5400000" flipH="1">
            <a:off x="2672048" y="2914884"/>
            <a:ext cx="828103" cy="4114800"/>
          </a:xfrm>
          <a:custGeom>
            <a:avLst/>
            <a:gdLst/>
            <a:ahLst/>
            <a:cxnLst/>
            <a:rect l="l" t="t" r="r" b="b"/>
            <a:pathLst>
              <a:path w="828103" h="4114800">
                <a:moveTo>
                  <a:pt x="828104" y="0"/>
                </a:moveTo>
                <a:lnTo>
                  <a:pt x="0" y="0"/>
                </a:lnTo>
                <a:lnTo>
                  <a:pt x="0" y="4114800"/>
                </a:lnTo>
                <a:lnTo>
                  <a:pt x="828104" y="4114800"/>
                </a:lnTo>
                <a:lnTo>
                  <a:pt x="82810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 flipH="1">
            <a:off x="3440194" y="4743717"/>
            <a:ext cx="828104" cy="4114800"/>
          </a:xfrm>
          <a:custGeom>
            <a:avLst/>
            <a:gdLst/>
            <a:ahLst/>
            <a:cxnLst/>
            <a:rect l="l" t="t" r="r" b="b"/>
            <a:pathLst>
              <a:path w="828104" h="4114800">
                <a:moveTo>
                  <a:pt x="828103" y="0"/>
                </a:moveTo>
                <a:lnTo>
                  <a:pt x="0" y="0"/>
                </a:lnTo>
                <a:lnTo>
                  <a:pt x="0" y="4114800"/>
                </a:lnTo>
                <a:lnTo>
                  <a:pt x="828103" y="4114800"/>
                </a:lnTo>
                <a:lnTo>
                  <a:pt x="8281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 flipH="1">
            <a:off x="4194753" y="7005348"/>
            <a:ext cx="828103" cy="4114800"/>
          </a:xfrm>
          <a:custGeom>
            <a:avLst/>
            <a:gdLst/>
            <a:ahLst/>
            <a:cxnLst/>
            <a:rect l="l" t="t" r="r" b="b"/>
            <a:pathLst>
              <a:path w="828103" h="4114800">
                <a:moveTo>
                  <a:pt x="828103" y="0"/>
                </a:moveTo>
                <a:lnTo>
                  <a:pt x="0" y="0"/>
                </a:lnTo>
                <a:lnTo>
                  <a:pt x="0" y="4114800"/>
                </a:lnTo>
                <a:lnTo>
                  <a:pt x="828103" y="4114800"/>
                </a:lnTo>
                <a:lnTo>
                  <a:pt x="8281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747537" y="6273251"/>
            <a:ext cx="9795112" cy="146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024" lvl="1" indent="-231012" algn="l">
              <a:lnSpc>
                <a:spcPts val="2995"/>
              </a:lnSpc>
              <a:buFont typeface="Arial"/>
              <a:buChar char="•"/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Large storage capacities or high storage pressures could exceed acceptable risk threshold</a:t>
            </a:r>
          </a:p>
          <a:p>
            <a:pPr marL="462024" lvl="1" indent="-231012" algn="l">
              <a:lnSpc>
                <a:spcPts val="2995"/>
              </a:lnSpc>
              <a:buFont typeface="Arial"/>
              <a:buChar char="•"/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1E-6 risk contours result could not be contained within the boundaries of the hydrogen storage system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005883" y="4448416"/>
            <a:ext cx="2781680" cy="763126"/>
            <a:chOff x="0" y="0"/>
            <a:chExt cx="732624" cy="2009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32623" cy="200988"/>
            </a:xfrm>
            <a:custGeom>
              <a:avLst/>
              <a:gdLst/>
              <a:ahLst/>
              <a:cxnLst/>
              <a:rect l="l" t="t" r="r" b="b"/>
              <a:pathLst>
                <a:path w="732623" h="200988">
                  <a:moveTo>
                    <a:pt x="100494" y="0"/>
                  </a:moveTo>
                  <a:lnTo>
                    <a:pt x="632130" y="0"/>
                  </a:lnTo>
                  <a:cubicBezTo>
                    <a:pt x="658782" y="0"/>
                    <a:pt x="684343" y="10588"/>
                    <a:pt x="703189" y="29434"/>
                  </a:cubicBezTo>
                  <a:cubicBezTo>
                    <a:pt x="722036" y="48280"/>
                    <a:pt x="732623" y="73841"/>
                    <a:pt x="732623" y="100494"/>
                  </a:cubicBezTo>
                  <a:lnTo>
                    <a:pt x="732623" y="100494"/>
                  </a:lnTo>
                  <a:cubicBezTo>
                    <a:pt x="732623" y="127147"/>
                    <a:pt x="722036" y="152708"/>
                    <a:pt x="703189" y="171554"/>
                  </a:cubicBezTo>
                  <a:cubicBezTo>
                    <a:pt x="684343" y="190400"/>
                    <a:pt x="658782" y="200988"/>
                    <a:pt x="632130" y="200988"/>
                  </a:cubicBezTo>
                  <a:lnTo>
                    <a:pt x="100494" y="200988"/>
                  </a:lnTo>
                  <a:cubicBezTo>
                    <a:pt x="73841" y="200988"/>
                    <a:pt x="48280" y="190400"/>
                    <a:pt x="29434" y="171554"/>
                  </a:cubicBezTo>
                  <a:cubicBezTo>
                    <a:pt x="10588" y="152708"/>
                    <a:pt x="0" y="127147"/>
                    <a:pt x="0" y="100494"/>
                  </a:cubicBezTo>
                  <a:lnTo>
                    <a:pt x="0" y="100494"/>
                  </a:lnTo>
                  <a:cubicBezTo>
                    <a:pt x="0" y="73841"/>
                    <a:pt x="10588" y="48280"/>
                    <a:pt x="29434" y="29434"/>
                  </a:cubicBezTo>
                  <a:cubicBezTo>
                    <a:pt x="48280" y="10588"/>
                    <a:pt x="73841" y="0"/>
                    <a:pt x="100494" y="0"/>
                  </a:cubicBez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732624" cy="248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478587" y="8698393"/>
            <a:ext cx="2617952" cy="521278"/>
            <a:chOff x="0" y="0"/>
            <a:chExt cx="689502" cy="1372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89502" cy="137291"/>
            </a:xfrm>
            <a:custGeom>
              <a:avLst/>
              <a:gdLst/>
              <a:ahLst/>
              <a:cxnLst/>
              <a:rect l="l" t="t" r="r" b="b"/>
              <a:pathLst>
                <a:path w="689502" h="137291">
                  <a:moveTo>
                    <a:pt x="68646" y="0"/>
                  </a:moveTo>
                  <a:lnTo>
                    <a:pt x="620856" y="0"/>
                  </a:lnTo>
                  <a:cubicBezTo>
                    <a:pt x="639062" y="0"/>
                    <a:pt x="656522" y="7232"/>
                    <a:pt x="669396" y="20106"/>
                  </a:cubicBezTo>
                  <a:cubicBezTo>
                    <a:pt x="682269" y="32979"/>
                    <a:pt x="689502" y="50440"/>
                    <a:pt x="689502" y="68646"/>
                  </a:cubicBezTo>
                  <a:lnTo>
                    <a:pt x="689502" y="68646"/>
                  </a:lnTo>
                  <a:cubicBezTo>
                    <a:pt x="689502" y="106558"/>
                    <a:pt x="658768" y="137291"/>
                    <a:pt x="620856" y="137291"/>
                  </a:cubicBezTo>
                  <a:lnTo>
                    <a:pt x="68646" y="137291"/>
                  </a:lnTo>
                  <a:cubicBezTo>
                    <a:pt x="30734" y="137291"/>
                    <a:pt x="0" y="106558"/>
                    <a:pt x="0" y="68646"/>
                  </a:cubicBezTo>
                  <a:lnTo>
                    <a:pt x="0" y="68646"/>
                  </a:lnTo>
                  <a:cubicBezTo>
                    <a:pt x="0" y="30734"/>
                    <a:pt x="30734" y="0"/>
                    <a:pt x="68646" y="0"/>
                  </a:cubicBez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689502" cy="184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98832" y="3255379"/>
            <a:ext cx="957947" cy="127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23"/>
              </a:lnSpc>
            </a:pPr>
            <a:r>
              <a:rPr lang="en-US" sz="7445" b="1">
                <a:solidFill>
                  <a:srgbClr val="FF9100"/>
                </a:solidFill>
                <a:latin typeface="Inter Bold"/>
                <a:ea typeface="Inter Bold"/>
                <a:cs typeface="Inter Bold"/>
                <a:sym typeface="Inter Bold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0362" y="5300611"/>
            <a:ext cx="1091042" cy="127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23"/>
              </a:lnSpc>
            </a:pPr>
            <a:r>
              <a:rPr lang="en-US" sz="7445" b="1">
                <a:solidFill>
                  <a:srgbClr val="FF9100"/>
                </a:solidFill>
                <a:latin typeface="Inter Bold"/>
                <a:ea typeface="Inter Bold"/>
                <a:cs typeface="Inter Bold"/>
                <a:sym typeface="Inter Bold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88743" y="7345843"/>
            <a:ext cx="826116" cy="127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23"/>
              </a:lnSpc>
            </a:pPr>
            <a:r>
              <a:rPr lang="en-US" sz="7445" b="1">
                <a:solidFill>
                  <a:srgbClr val="FF9100"/>
                </a:solidFill>
                <a:latin typeface="Inter Bold"/>
                <a:ea typeface="Inter Bold"/>
                <a:cs typeface="Inter Bold"/>
                <a:sym typeface="Inter Bold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52553" y="4101482"/>
            <a:ext cx="10490096" cy="1098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024" lvl="1" indent="-231012" algn="l">
              <a:lnSpc>
                <a:spcPts val="2995"/>
              </a:lnSpc>
              <a:buFont typeface="Arial"/>
              <a:buChar char="•"/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Storage capacity and storage pressure, have a significant impact on the risk</a:t>
            </a:r>
          </a:p>
          <a:p>
            <a:pPr marL="462024" lvl="1" indent="-231012" algn="l">
              <a:lnSpc>
                <a:spcPts val="2995"/>
              </a:lnSpc>
              <a:buFont typeface="Arial"/>
              <a:buChar char="•"/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As storage capacity and storage pressure increase, leakage or rupture probability also increase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42163" y="8709829"/>
            <a:ext cx="8477418" cy="72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024" lvl="1" indent="-231012" algn="l">
              <a:lnSpc>
                <a:spcPts val="2995"/>
              </a:lnSpc>
              <a:buFont typeface="Arial"/>
              <a:buChar char="•"/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Crucial for identifying and effectively mitigating safety risks</a:t>
            </a:r>
          </a:p>
          <a:p>
            <a:pPr algn="l">
              <a:lnSpc>
                <a:spcPts val="2995"/>
              </a:lnSpc>
            </a:pPr>
            <a:endParaRPr lang="en-US" sz="2139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052553" y="3576311"/>
            <a:ext cx="5696750" cy="44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5"/>
              </a:lnSpc>
            </a:pPr>
            <a:r>
              <a:rPr lang="en-US" sz="2532" b="1">
                <a:solidFill>
                  <a:srgbClr val="FF5F05"/>
                </a:solidFill>
                <a:latin typeface="Inter Bold"/>
                <a:ea typeface="Inter Bold"/>
                <a:cs typeface="Inter Bold"/>
                <a:sym typeface="Inter Bold"/>
              </a:rPr>
              <a:t>Significant Impact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47537" y="5712037"/>
            <a:ext cx="6506081" cy="44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5"/>
              </a:lnSpc>
            </a:pPr>
            <a:r>
              <a:rPr lang="en-US" sz="2532" b="1">
                <a:solidFill>
                  <a:srgbClr val="FF5F05"/>
                </a:solidFill>
                <a:latin typeface="Inter Bold"/>
                <a:ea typeface="Inter Bold"/>
                <a:cs typeface="Inter Bold"/>
                <a:sym typeface="Inter Bold"/>
              </a:rPr>
              <a:t>Unacceptable &amp; Needs Mitigation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542163" y="8212160"/>
            <a:ext cx="5711455" cy="44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5"/>
              </a:lnSpc>
            </a:pPr>
            <a:r>
              <a:rPr lang="en-US" sz="2532" b="1">
                <a:solidFill>
                  <a:srgbClr val="FF5F05"/>
                </a:solidFill>
                <a:latin typeface="Inter Bold"/>
                <a:ea typeface="Inter Bold"/>
                <a:cs typeface="Inter Bold"/>
                <a:sym typeface="Inter Bold"/>
              </a:rPr>
              <a:t>Need for QRA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95413" y="4464717"/>
            <a:ext cx="1966349" cy="69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</a:pPr>
            <a:r>
              <a:rPr lang="en-US" sz="198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Design Parameters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63481" y="8760456"/>
            <a:ext cx="2248164" cy="340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</a:pPr>
            <a:r>
              <a:rPr lang="en-US" sz="198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Further Research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551404" y="6480928"/>
            <a:ext cx="2781680" cy="536588"/>
            <a:chOff x="0" y="0"/>
            <a:chExt cx="732624" cy="14132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32623" cy="141324"/>
            </a:xfrm>
            <a:custGeom>
              <a:avLst/>
              <a:gdLst/>
              <a:ahLst/>
              <a:cxnLst/>
              <a:rect l="l" t="t" r="r" b="b"/>
              <a:pathLst>
                <a:path w="732623" h="141324">
                  <a:moveTo>
                    <a:pt x="70662" y="0"/>
                  </a:moveTo>
                  <a:lnTo>
                    <a:pt x="661962" y="0"/>
                  </a:lnTo>
                  <a:cubicBezTo>
                    <a:pt x="700987" y="0"/>
                    <a:pt x="732623" y="31636"/>
                    <a:pt x="732623" y="70662"/>
                  </a:cubicBezTo>
                  <a:lnTo>
                    <a:pt x="732623" y="70662"/>
                  </a:lnTo>
                  <a:cubicBezTo>
                    <a:pt x="732623" y="89402"/>
                    <a:pt x="725179" y="107376"/>
                    <a:pt x="711927" y="120627"/>
                  </a:cubicBezTo>
                  <a:cubicBezTo>
                    <a:pt x="698675" y="133879"/>
                    <a:pt x="680702" y="141324"/>
                    <a:pt x="661962" y="141324"/>
                  </a:cubicBezTo>
                  <a:lnTo>
                    <a:pt x="70662" y="141324"/>
                  </a:lnTo>
                  <a:cubicBezTo>
                    <a:pt x="31636" y="141324"/>
                    <a:pt x="0" y="109687"/>
                    <a:pt x="0" y="70662"/>
                  </a:cubicBezTo>
                  <a:lnTo>
                    <a:pt x="0" y="70662"/>
                  </a:lnTo>
                  <a:cubicBezTo>
                    <a:pt x="0" y="31636"/>
                    <a:pt x="31636" y="0"/>
                    <a:pt x="70662" y="0"/>
                  </a:cubicBez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732624" cy="188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755237" y="6549733"/>
            <a:ext cx="2374014" cy="340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</a:pPr>
            <a:r>
              <a:rPr lang="en-US" sz="198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Risk Levels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95465" y="16358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Critique of the  Research Article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97077" y="887118"/>
            <a:ext cx="15129404" cy="638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8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Le, S. T., Nguyen, T. N., </a:t>
            </a:r>
            <a:r>
              <a:rPr lang="en-US" sz="1857" i="1" dirty="0" err="1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Linforth</a:t>
            </a:r>
            <a:r>
              <a:rPr lang="en-US" sz="18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, S., &amp; Ngo, T. D. (2023). Safety investigation of hydrogen energy storage systems using quantitative risk assessment. International Journal of Hydrogen Energy, 48(7), 2861–2875. https://doi.org/10.1016/j.ijhydene.2022.10.082</a:t>
            </a:r>
            <a:endParaRPr lang="en-US" sz="1857" i="1" dirty="0">
              <a:solidFill>
                <a:srgbClr val="F9943B"/>
              </a:solidFill>
              <a:latin typeface="Inter Italics"/>
              <a:ea typeface="Inter Italics"/>
              <a:cs typeface="Inter Italics"/>
              <a:sym typeface="Inter Italics"/>
              <a:hlinkClick r:id="rId2" tooltip="https://doi.org/10.1016/j.ijhydene.2022.10.08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726828"/>
            <a:ext cx="9395902" cy="134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27"/>
              </a:lnSpc>
            </a:pPr>
            <a:r>
              <a:rPr lang="en-US" sz="8700" b="1" spc="-487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Observations</a:t>
            </a:r>
          </a:p>
        </p:txBody>
      </p:sp>
      <p:sp>
        <p:nvSpPr>
          <p:cNvPr id="8" name="Freeform 8"/>
          <p:cNvSpPr/>
          <p:nvPr/>
        </p:nvSpPr>
        <p:spPr>
          <a:xfrm rot="-5400000" flipH="1">
            <a:off x="3960115" y="2009586"/>
            <a:ext cx="828103" cy="4114800"/>
          </a:xfrm>
          <a:custGeom>
            <a:avLst/>
            <a:gdLst/>
            <a:ahLst/>
            <a:cxnLst/>
            <a:rect l="l" t="t" r="r" b="b"/>
            <a:pathLst>
              <a:path w="828103" h="4114800">
                <a:moveTo>
                  <a:pt x="828103" y="0"/>
                </a:moveTo>
                <a:lnTo>
                  <a:pt x="0" y="0"/>
                </a:lnTo>
                <a:lnTo>
                  <a:pt x="0" y="4114800"/>
                </a:lnTo>
                <a:lnTo>
                  <a:pt x="828103" y="4114800"/>
                </a:lnTo>
                <a:lnTo>
                  <a:pt x="8281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293950" y="3543118"/>
            <a:ext cx="2781680" cy="763126"/>
            <a:chOff x="0" y="0"/>
            <a:chExt cx="732624" cy="2009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2623" cy="200988"/>
            </a:xfrm>
            <a:custGeom>
              <a:avLst/>
              <a:gdLst/>
              <a:ahLst/>
              <a:cxnLst/>
              <a:rect l="l" t="t" r="r" b="b"/>
              <a:pathLst>
                <a:path w="732623" h="200988">
                  <a:moveTo>
                    <a:pt x="100494" y="0"/>
                  </a:moveTo>
                  <a:lnTo>
                    <a:pt x="632130" y="0"/>
                  </a:lnTo>
                  <a:cubicBezTo>
                    <a:pt x="658782" y="0"/>
                    <a:pt x="684343" y="10588"/>
                    <a:pt x="703189" y="29434"/>
                  </a:cubicBezTo>
                  <a:cubicBezTo>
                    <a:pt x="722036" y="48280"/>
                    <a:pt x="732623" y="73841"/>
                    <a:pt x="732623" y="100494"/>
                  </a:cubicBezTo>
                  <a:lnTo>
                    <a:pt x="732623" y="100494"/>
                  </a:lnTo>
                  <a:cubicBezTo>
                    <a:pt x="732623" y="127147"/>
                    <a:pt x="722036" y="152708"/>
                    <a:pt x="703189" y="171554"/>
                  </a:cubicBezTo>
                  <a:cubicBezTo>
                    <a:pt x="684343" y="190400"/>
                    <a:pt x="658782" y="200988"/>
                    <a:pt x="632130" y="200988"/>
                  </a:cubicBezTo>
                  <a:lnTo>
                    <a:pt x="100494" y="200988"/>
                  </a:lnTo>
                  <a:cubicBezTo>
                    <a:pt x="73841" y="200988"/>
                    <a:pt x="48280" y="190400"/>
                    <a:pt x="29434" y="171554"/>
                  </a:cubicBezTo>
                  <a:cubicBezTo>
                    <a:pt x="10588" y="152708"/>
                    <a:pt x="0" y="127147"/>
                    <a:pt x="0" y="100494"/>
                  </a:cubicBezTo>
                  <a:lnTo>
                    <a:pt x="0" y="100494"/>
                  </a:lnTo>
                  <a:cubicBezTo>
                    <a:pt x="0" y="73841"/>
                    <a:pt x="10588" y="48280"/>
                    <a:pt x="29434" y="29434"/>
                  </a:cubicBezTo>
                  <a:cubicBezTo>
                    <a:pt x="48280" y="10588"/>
                    <a:pt x="73841" y="0"/>
                    <a:pt x="100494" y="0"/>
                  </a:cubicBezTo>
                  <a:close/>
                </a:path>
              </a:pathLst>
            </a:custGeom>
            <a:solidFill>
              <a:srgbClr val="FF5F0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732624" cy="248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42835" y="2981143"/>
            <a:ext cx="957947" cy="127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23"/>
              </a:lnSpc>
            </a:pPr>
            <a:r>
              <a:rPr lang="en-US" sz="7445" b="1">
                <a:solidFill>
                  <a:srgbClr val="FF9100"/>
                </a:solidFill>
                <a:latin typeface="Inter Bold"/>
                <a:ea typeface="Inter Bold"/>
                <a:cs typeface="Inter Bold"/>
                <a:sym typeface="Inter 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01615" y="3559418"/>
            <a:ext cx="1966349" cy="69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</a:pPr>
            <a:r>
              <a:rPr lang="en-US" sz="198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Limited Scope of Hazards</a:t>
            </a:r>
          </a:p>
        </p:txBody>
      </p:sp>
      <p:sp>
        <p:nvSpPr>
          <p:cNvPr id="14" name="Freeform 14"/>
          <p:cNvSpPr/>
          <p:nvPr/>
        </p:nvSpPr>
        <p:spPr>
          <a:xfrm rot="-5400000" flipH="1">
            <a:off x="3941065" y="3642830"/>
            <a:ext cx="828103" cy="4114800"/>
          </a:xfrm>
          <a:custGeom>
            <a:avLst/>
            <a:gdLst/>
            <a:ahLst/>
            <a:cxnLst/>
            <a:rect l="l" t="t" r="r" b="b"/>
            <a:pathLst>
              <a:path w="828103" h="4114800">
                <a:moveTo>
                  <a:pt x="828103" y="0"/>
                </a:moveTo>
                <a:lnTo>
                  <a:pt x="0" y="0"/>
                </a:lnTo>
                <a:lnTo>
                  <a:pt x="0" y="4114800"/>
                </a:lnTo>
                <a:lnTo>
                  <a:pt x="828103" y="4114800"/>
                </a:lnTo>
                <a:lnTo>
                  <a:pt x="8281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420018" y="5176362"/>
            <a:ext cx="2781680" cy="763126"/>
            <a:chOff x="0" y="0"/>
            <a:chExt cx="732624" cy="2009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32623" cy="200988"/>
            </a:xfrm>
            <a:custGeom>
              <a:avLst/>
              <a:gdLst/>
              <a:ahLst/>
              <a:cxnLst/>
              <a:rect l="l" t="t" r="r" b="b"/>
              <a:pathLst>
                <a:path w="732623" h="200988">
                  <a:moveTo>
                    <a:pt x="100494" y="0"/>
                  </a:moveTo>
                  <a:lnTo>
                    <a:pt x="632130" y="0"/>
                  </a:lnTo>
                  <a:cubicBezTo>
                    <a:pt x="658782" y="0"/>
                    <a:pt x="684343" y="10588"/>
                    <a:pt x="703189" y="29434"/>
                  </a:cubicBezTo>
                  <a:cubicBezTo>
                    <a:pt x="722036" y="48280"/>
                    <a:pt x="732623" y="73841"/>
                    <a:pt x="732623" y="100494"/>
                  </a:cubicBezTo>
                  <a:lnTo>
                    <a:pt x="732623" y="100494"/>
                  </a:lnTo>
                  <a:cubicBezTo>
                    <a:pt x="732623" y="127147"/>
                    <a:pt x="722036" y="152708"/>
                    <a:pt x="703189" y="171554"/>
                  </a:cubicBezTo>
                  <a:cubicBezTo>
                    <a:pt x="684343" y="190400"/>
                    <a:pt x="658782" y="200988"/>
                    <a:pt x="632130" y="200988"/>
                  </a:cubicBezTo>
                  <a:lnTo>
                    <a:pt x="100494" y="200988"/>
                  </a:lnTo>
                  <a:cubicBezTo>
                    <a:pt x="73841" y="200988"/>
                    <a:pt x="48280" y="190400"/>
                    <a:pt x="29434" y="171554"/>
                  </a:cubicBezTo>
                  <a:cubicBezTo>
                    <a:pt x="10588" y="152708"/>
                    <a:pt x="0" y="127147"/>
                    <a:pt x="0" y="100494"/>
                  </a:cubicBezTo>
                  <a:lnTo>
                    <a:pt x="0" y="100494"/>
                  </a:lnTo>
                  <a:cubicBezTo>
                    <a:pt x="0" y="73841"/>
                    <a:pt x="10588" y="48280"/>
                    <a:pt x="29434" y="29434"/>
                  </a:cubicBezTo>
                  <a:cubicBezTo>
                    <a:pt x="48280" y="10588"/>
                    <a:pt x="73841" y="0"/>
                    <a:pt x="100494" y="0"/>
                  </a:cubicBezTo>
                  <a:close/>
                </a:path>
              </a:pathLst>
            </a:custGeom>
            <a:solidFill>
              <a:srgbClr val="FF5F0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732624" cy="248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568903" y="4614387"/>
            <a:ext cx="957947" cy="127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23"/>
              </a:lnSpc>
            </a:pPr>
            <a:r>
              <a:rPr lang="en-US" sz="7445" b="1">
                <a:solidFill>
                  <a:srgbClr val="FF9100"/>
                </a:solidFill>
                <a:latin typeface="Inter Bold"/>
                <a:ea typeface="Inter Bold"/>
                <a:cs typeface="Inter Bold"/>
                <a:sym typeface="Inter Bold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46734" y="5192663"/>
            <a:ext cx="1966349" cy="69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</a:pPr>
            <a:r>
              <a:rPr lang="en-US" sz="198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Presentation of Results</a:t>
            </a:r>
          </a:p>
        </p:txBody>
      </p:sp>
      <p:sp>
        <p:nvSpPr>
          <p:cNvPr id="20" name="Freeform 20"/>
          <p:cNvSpPr/>
          <p:nvPr/>
        </p:nvSpPr>
        <p:spPr>
          <a:xfrm rot="-5400000" flipH="1">
            <a:off x="3960115" y="5399900"/>
            <a:ext cx="828103" cy="4114800"/>
          </a:xfrm>
          <a:custGeom>
            <a:avLst/>
            <a:gdLst/>
            <a:ahLst/>
            <a:cxnLst/>
            <a:rect l="l" t="t" r="r" b="b"/>
            <a:pathLst>
              <a:path w="828103" h="4114800">
                <a:moveTo>
                  <a:pt x="828103" y="0"/>
                </a:moveTo>
                <a:lnTo>
                  <a:pt x="0" y="0"/>
                </a:lnTo>
                <a:lnTo>
                  <a:pt x="0" y="4114800"/>
                </a:lnTo>
                <a:lnTo>
                  <a:pt x="828103" y="4114800"/>
                </a:lnTo>
                <a:lnTo>
                  <a:pt x="8281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3439068" y="6933432"/>
            <a:ext cx="2781680" cy="763126"/>
            <a:chOff x="0" y="0"/>
            <a:chExt cx="732624" cy="2009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32623" cy="200988"/>
            </a:xfrm>
            <a:custGeom>
              <a:avLst/>
              <a:gdLst/>
              <a:ahLst/>
              <a:cxnLst/>
              <a:rect l="l" t="t" r="r" b="b"/>
              <a:pathLst>
                <a:path w="732623" h="200988">
                  <a:moveTo>
                    <a:pt x="100494" y="0"/>
                  </a:moveTo>
                  <a:lnTo>
                    <a:pt x="632130" y="0"/>
                  </a:lnTo>
                  <a:cubicBezTo>
                    <a:pt x="658782" y="0"/>
                    <a:pt x="684343" y="10588"/>
                    <a:pt x="703189" y="29434"/>
                  </a:cubicBezTo>
                  <a:cubicBezTo>
                    <a:pt x="722036" y="48280"/>
                    <a:pt x="732623" y="73841"/>
                    <a:pt x="732623" y="100494"/>
                  </a:cubicBezTo>
                  <a:lnTo>
                    <a:pt x="732623" y="100494"/>
                  </a:lnTo>
                  <a:cubicBezTo>
                    <a:pt x="732623" y="127147"/>
                    <a:pt x="722036" y="152708"/>
                    <a:pt x="703189" y="171554"/>
                  </a:cubicBezTo>
                  <a:cubicBezTo>
                    <a:pt x="684343" y="190400"/>
                    <a:pt x="658782" y="200988"/>
                    <a:pt x="632130" y="200988"/>
                  </a:cubicBezTo>
                  <a:lnTo>
                    <a:pt x="100494" y="200988"/>
                  </a:lnTo>
                  <a:cubicBezTo>
                    <a:pt x="73841" y="200988"/>
                    <a:pt x="48280" y="190400"/>
                    <a:pt x="29434" y="171554"/>
                  </a:cubicBezTo>
                  <a:cubicBezTo>
                    <a:pt x="10588" y="152708"/>
                    <a:pt x="0" y="127147"/>
                    <a:pt x="0" y="100494"/>
                  </a:cubicBezTo>
                  <a:lnTo>
                    <a:pt x="0" y="100494"/>
                  </a:lnTo>
                  <a:cubicBezTo>
                    <a:pt x="0" y="73841"/>
                    <a:pt x="10588" y="48280"/>
                    <a:pt x="29434" y="29434"/>
                  </a:cubicBezTo>
                  <a:cubicBezTo>
                    <a:pt x="48280" y="10588"/>
                    <a:pt x="73841" y="0"/>
                    <a:pt x="100494" y="0"/>
                  </a:cubicBezTo>
                  <a:close/>
                </a:path>
              </a:pathLst>
            </a:custGeom>
            <a:solidFill>
              <a:srgbClr val="FF5F05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732624" cy="248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587953" y="6371457"/>
            <a:ext cx="957947" cy="127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23"/>
              </a:lnSpc>
            </a:pPr>
            <a:r>
              <a:rPr lang="en-US" sz="7445" b="1">
                <a:solidFill>
                  <a:srgbClr val="FF9100"/>
                </a:solidFill>
                <a:latin typeface="Inter Bold"/>
                <a:ea typeface="Inter Bold"/>
                <a:cs typeface="Inter Bold"/>
                <a:sym typeface="Inter Bold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846734" y="6949732"/>
            <a:ext cx="1966349" cy="69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</a:pPr>
            <a:r>
              <a:rPr lang="en-US" sz="198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Risk Mitigation Discussion</a:t>
            </a:r>
          </a:p>
        </p:txBody>
      </p:sp>
      <p:sp>
        <p:nvSpPr>
          <p:cNvPr id="26" name="Freeform 26"/>
          <p:cNvSpPr/>
          <p:nvPr/>
        </p:nvSpPr>
        <p:spPr>
          <a:xfrm rot="-5400000" flipH="1">
            <a:off x="3941065" y="7052194"/>
            <a:ext cx="828103" cy="4114800"/>
          </a:xfrm>
          <a:custGeom>
            <a:avLst/>
            <a:gdLst/>
            <a:ahLst/>
            <a:cxnLst/>
            <a:rect l="l" t="t" r="r" b="b"/>
            <a:pathLst>
              <a:path w="828103" h="4114800">
                <a:moveTo>
                  <a:pt x="828103" y="0"/>
                </a:moveTo>
                <a:lnTo>
                  <a:pt x="0" y="0"/>
                </a:lnTo>
                <a:lnTo>
                  <a:pt x="0" y="4114800"/>
                </a:lnTo>
                <a:lnTo>
                  <a:pt x="828103" y="4114800"/>
                </a:lnTo>
                <a:lnTo>
                  <a:pt x="8281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3420018" y="8585726"/>
            <a:ext cx="2781680" cy="763126"/>
            <a:chOff x="0" y="0"/>
            <a:chExt cx="732624" cy="20098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32623" cy="200988"/>
            </a:xfrm>
            <a:custGeom>
              <a:avLst/>
              <a:gdLst/>
              <a:ahLst/>
              <a:cxnLst/>
              <a:rect l="l" t="t" r="r" b="b"/>
              <a:pathLst>
                <a:path w="732623" h="200988">
                  <a:moveTo>
                    <a:pt x="100494" y="0"/>
                  </a:moveTo>
                  <a:lnTo>
                    <a:pt x="632130" y="0"/>
                  </a:lnTo>
                  <a:cubicBezTo>
                    <a:pt x="658782" y="0"/>
                    <a:pt x="684343" y="10588"/>
                    <a:pt x="703189" y="29434"/>
                  </a:cubicBezTo>
                  <a:cubicBezTo>
                    <a:pt x="722036" y="48280"/>
                    <a:pt x="732623" y="73841"/>
                    <a:pt x="732623" y="100494"/>
                  </a:cubicBezTo>
                  <a:lnTo>
                    <a:pt x="732623" y="100494"/>
                  </a:lnTo>
                  <a:cubicBezTo>
                    <a:pt x="732623" y="127147"/>
                    <a:pt x="722036" y="152708"/>
                    <a:pt x="703189" y="171554"/>
                  </a:cubicBezTo>
                  <a:cubicBezTo>
                    <a:pt x="684343" y="190400"/>
                    <a:pt x="658782" y="200988"/>
                    <a:pt x="632130" y="200988"/>
                  </a:cubicBezTo>
                  <a:lnTo>
                    <a:pt x="100494" y="200988"/>
                  </a:lnTo>
                  <a:cubicBezTo>
                    <a:pt x="73841" y="200988"/>
                    <a:pt x="48280" y="190400"/>
                    <a:pt x="29434" y="171554"/>
                  </a:cubicBezTo>
                  <a:cubicBezTo>
                    <a:pt x="10588" y="152708"/>
                    <a:pt x="0" y="127147"/>
                    <a:pt x="0" y="100494"/>
                  </a:cubicBezTo>
                  <a:lnTo>
                    <a:pt x="0" y="100494"/>
                  </a:lnTo>
                  <a:cubicBezTo>
                    <a:pt x="0" y="73841"/>
                    <a:pt x="10588" y="48280"/>
                    <a:pt x="29434" y="29434"/>
                  </a:cubicBezTo>
                  <a:cubicBezTo>
                    <a:pt x="48280" y="10588"/>
                    <a:pt x="73841" y="0"/>
                    <a:pt x="100494" y="0"/>
                  </a:cubicBezTo>
                  <a:close/>
                </a:path>
              </a:pathLst>
            </a:custGeom>
            <a:solidFill>
              <a:srgbClr val="FF5F05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732624" cy="248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568903" y="8023751"/>
            <a:ext cx="957947" cy="127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23"/>
              </a:lnSpc>
            </a:pPr>
            <a:r>
              <a:rPr lang="en-US" sz="7445" b="1">
                <a:solidFill>
                  <a:srgbClr val="FF9100"/>
                </a:solidFill>
                <a:latin typeface="Inter Bold"/>
                <a:ea typeface="Inter Bold"/>
                <a:cs typeface="Inter Bold"/>
                <a:sym typeface="Inter Bold"/>
              </a:rPr>
              <a:t>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692090" y="8602027"/>
            <a:ext cx="2292150" cy="69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</a:pPr>
            <a:r>
              <a:rPr lang="en-US" sz="198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Future Research Directions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736366" y="3170827"/>
            <a:ext cx="10522934" cy="146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024" lvl="1" indent="-231012" algn="l">
              <a:lnSpc>
                <a:spcPts val="2995"/>
              </a:lnSpc>
              <a:buFont typeface="Arial"/>
              <a:buChar char="•"/>
            </a:pPr>
            <a:r>
              <a:rPr lang="en-US" sz="213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Do not address all potential hazards associated</a:t>
            </a: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(Other factors, such as equipment failure, human error, and external threats (e.g., random accidents)</a:t>
            </a:r>
          </a:p>
          <a:p>
            <a:pPr marL="462024" lvl="1" indent="-231012" algn="l">
              <a:lnSpc>
                <a:spcPts val="2995"/>
              </a:lnSpc>
              <a:buFont typeface="Arial"/>
              <a:buChar char="•"/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Treated the failure probabilities of the system components (like pipes, valves, and joints) and the likelihood of hydrogen leakage as the same thing.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736366" y="4951539"/>
            <a:ext cx="10522934" cy="146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024" lvl="1" indent="-231012" algn="l">
              <a:lnSpc>
                <a:spcPts val="2995"/>
              </a:lnSpc>
              <a:buFont typeface="Arial"/>
              <a:buChar char="•"/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While individual risk contours are mentioned, </a:t>
            </a:r>
            <a:r>
              <a:rPr lang="en-US" sz="213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visual representations of these contours could enhance understanding</a:t>
            </a: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462024" lvl="1" indent="-231012" algn="l">
              <a:lnSpc>
                <a:spcPts val="2995"/>
              </a:lnSpc>
              <a:buFont typeface="Arial"/>
              <a:buChar char="•"/>
            </a:pPr>
            <a:r>
              <a:rPr lang="en-US" sz="213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More explicit connections between the results and their implications for safety measures</a:t>
            </a: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would strengthen the research.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736366" y="6932616"/>
            <a:ext cx="10522934" cy="72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024" lvl="1" indent="-231012" algn="l">
              <a:lnSpc>
                <a:spcPts val="2995"/>
              </a:lnSpc>
              <a:buFont typeface="Arial"/>
              <a:buChar char="•"/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Needs</a:t>
            </a:r>
            <a:r>
              <a:rPr lang="en-US" sz="213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more detailed discussion of specific strategies or technologies </a:t>
            </a: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that could be implemented to reduce identified risks.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736366" y="8498883"/>
            <a:ext cx="10522934" cy="35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024" lvl="1" indent="-231012" algn="l">
              <a:lnSpc>
                <a:spcPts val="2995"/>
              </a:lnSpc>
              <a:buFont typeface="Arial"/>
              <a:buChar char="•"/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It could offer</a:t>
            </a:r>
            <a:r>
              <a:rPr lang="en-US" sz="213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more specific recommendations or areas of focus</a:t>
            </a: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for studies.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575976" y="5303103"/>
            <a:ext cx="9480917" cy="4621947"/>
          </a:xfrm>
          <a:custGeom>
            <a:avLst/>
            <a:gdLst/>
            <a:ahLst/>
            <a:cxnLst/>
            <a:rect l="l" t="t" r="r" b="b"/>
            <a:pathLst>
              <a:path w="9480917" h="4621947">
                <a:moveTo>
                  <a:pt x="0" y="0"/>
                </a:moveTo>
                <a:lnTo>
                  <a:pt x="9480917" y="0"/>
                </a:lnTo>
                <a:lnTo>
                  <a:pt x="9480917" y="4621947"/>
                </a:lnTo>
                <a:lnTo>
                  <a:pt x="0" y="462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512137" y="4670764"/>
            <a:ext cx="5608595" cy="662774"/>
          </a:xfrm>
          <a:custGeom>
            <a:avLst/>
            <a:gdLst/>
            <a:ahLst/>
            <a:cxnLst/>
            <a:rect l="l" t="t" r="r" b="b"/>
            <a:pathLst>
              <a:path w="5608595" h="662774">
                <a:moveTo>
                  <a:pt x="0" y="0"/>
                </a:moveTo>
                <a:lnTo>
                  <a:pt x="5608595" y="0"/>
                </a:lnTo>
                <a:lnTo>
                  <a:pt x="5608595" y="662774"/>
                </a:lnTo>
                <a:lnTo>
                  <a:pt x="0" y="6627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74456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512137" y="2753563"/>
            <a:ext cx="5386859" cy="2209516"/>
            <a:chOff x="0" y="0"/>
            <a:chExt cx="1418761" cy="5819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18761" cy="581930"/>
            </a:xfrm>
            <a:custGeom>
              <a:avLst/>
              <a:gdLst/>
              <a:ahLst/>
              <a:cxnLst/>
              <a:rect l="l" t="t" r="r" b="b"/>
              <a:pathLst>
                <a:path w="1418761" h="581930">
                  <a:moveTo>
                    <a:pt x="73297" y="0"/>
                  </a:moveTo>
                  <a:lnTo>
                    <a:pt x="1345465" y="0"/>
                  </a:lnTo>
                  <a:cubicBezTo>
                    <a:pt x="1385945" y="0"/>
                    <a:pt x="1418761" y="32816"/>
                    <a:pt x="1418761" y="73297"/>
                  </a:cubicBezTo>
                  <a:lnTo>
                    <a:pt x="1418761" y="508634"/>
                  </a:lnTo>
                  <a:cubicBezTo>
                    <a:pt x="1418761" y="549114"/>
                    <a:pt x="1385945" y="581930"/>
                    <a:pt x="1345465" y="581930"/>
                  </a:cubicBezTo>
                  <a:lnTo>
                    <a:pt x="73297" y="581930"/>
                  </a:lnTo>
                  <a:cubicBezTo>
                    <a:pt x="32816" y="581930"/>
                    <a:pt x="0" y="549114"/>
                    <a:pt x="0" y="508634"/>
                  </a:cubicBezTo>
                  <a:lnTo>
                    <a:pt x="0" y="73297"/>
                  </a:lnTo>
                  <a:cubicBezTo>
                    <a:pt x="0" y="32816"/>
                    <a:pt x="32816" y="0"/>
                    <a:pt x="73297" y="0"/>
                  </a:cubicBezTo>
                  <a:close/>
                </a:path>
              </a:pathLst>
            </a:custGeom>
            <a:solidFill>
              <a:srgbClr val="F9943B"/>
            </a:solidFill>
            <a:ln w="47625" cap="rnd">
              <a:solidFill>
                <a:srgbClr val="FFFFFF"/>
              </a:solidFill>
              <a:prstDash val="sysDot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418761" cy="629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7002244" y="3535842"/>
            <a:ext cx="2212039" cy="0"/>
          </a:xfrm>
          <a:prstGeom prst="line">
            <a:avLst/>
          </a:prstGeom>
          <a:ln w="38100" cap="flat">
            <a:solidFill>
              <a:srgbClr val="00106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883386" y="4696678"/>
            <a:ext cx="3428476" cy="0"/>
          </a:xfrm>
          <a:prstGeom prst="line">
            <a:avLst/>
          </a:prstGeom>
          <a:ln w="38100" cap="flat">
            <a:solidFill>
              <a:srgbClr val="FF91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3368656" y="4565627"/>
            <a:ext cx="4127231" cy="0"/>
          </a:xfrm>
          <a:prstGeom prst="line">
            <a:avLst/>
          </a:prstGeom>
          <a:ln w="38100" cap="flat">
            <a:solidFill>
              <a:srgbClr val="FF91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4418843" y="7603444"/>
            <a:ext cx="3289301" cy="0"/>
          </a:xfrm>
          <a:prstGeom prst="line">
            <a:avLst/>
          </a:prstGeom>
          <a:ln w="38100" cap="flat">
            <a:solidFill>
              <a:srgbClr val="FF91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50563" y="7692067"/>
            <a:ext cx="3879196" cy="0"/>
          </a:xfrm>
          <a:prstGeom prst="line">
            <a:avLst/>
          </a:prstGeom>
          <a:ln w="38100" cap="flat">
            <a:solidFill>
              <a:srgbClr val="FF91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5159942" y="8274771"/>
            <a:ext cx="1327317" cy="1209131"/>
          </a:xfrm>
          <a:custGeom>
            <a:avLst/>
            <a:gdLst/>
            <a:ahLst/>
            <a:cxnLst/>
            <a:rect l="l" t="t" r="r" b="b"/>
            <a:pathLst>
              <a:path w="1327317" h="1209131">
                <a:moveTo>
                  <a:pt x="0" y="0"/>
                </a:moveTo>
                <a:lnTo>
                  <a:pt x="1327317" y="0"/>
                </a:lnTo>
                <a:lnTo>
                  <a:pt x="1327317" y="1209131"/>
                </a:lnTo>
                <a:lnTo>
                  <a:pt x="0" y="12091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279562" y="6302870"/>
            <a:ext cx="1701297" cy="1617797"/>
          </a:xfrm>
          <a:custGeom>
            <a:avLst/>
            <a:gdLst/>
            <a:ahLst/>
            <a:cxnLst/>
            <a:rect l="l" t="t" r="r" b="b"/>
            <a:pathLst>
              <a:path w="1701297" h="1617797">
                <a:moveTo>
                  <a:pt x="0" y="0"/>
                </a:moveTo>
                <a:lnTo>
                  <a:pt x="1701296" y="0"/>
                </a:lnTo>
                <a:lnTo>
                  <a:pt x="1701296" y="1617797"/>
                </a:lnTo>
                <a:lnTo>
                  <a:pt x="0" y="1617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680207" y="6251257"/>
            <a:ext cx="1578031" cy="1440811"/>
          </a:xfrm>
          <a:custGeom>
            <a:avLst/>
            <a:gdLst/>
            <a:ahLst/>
            <a:cxnLst/>
            <a:rect l="l" t="t" r="r" b="b"/>
            <a:pathLst>
              <a:path w="1578031" h="1440811">
                <a:moveTo>
                  <a:pt x="0" y="0"/>
                </a:moveTo>
                <a:lnTo>
                  <a:pt x="1578030" y="0"/>
                </a:lnTo>
                <a:lnTo>
                  <a:pt x="1578030" y="1440810"/>
                </a:lnTo>
                <a:lnTo>
                  <a:pt x="0" y="14408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120732" y="8265999"/>
            <a:ext cx="1416743" cy="1217902"/>
          </a:xfrm>
          <a:custGeom>
            <a:avLst/>
            <a:gdLst/>
            <a:ahLst/>
            <a:cxnLst/>
            <a:rect l="l" t="t" r="r" b="b"/>
            <a:pathLst>
              <a:path w="1416743" h="1217902">
                <a:moveTo>
                  <a:pt x="0" y="0"/>
                </a:moveTo>
                <a:lnTo>
                  <a:pt x="1416743" y="0"/>
                </a:lnTo>
                <a:lnTo>
                  <a:pt x="1416743" y="1217903"/>
                </a:lnTo>
                <a:lnTo>
                  <a:pt x="0" y="12179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457667" y="5547146"/>
            <a:ext cx="1745731" cy="1424516"/>
          </a:xfrm>
          <a:custGeom>
            <a:avLst/>
            <a:gdLst/>
            <a:ahLst/>
            <a:cxnLst/>
            <a:rect l="l" t="t" r="r" b="b"/>
            <a:pathLst>
              <a:path w="1745731" h="1424516">
                <a:moveTo>
                  <a:pt x="0" y="0"/>
                </a:moveTo>
                <a:lnTo>
                  <a:pt x="1745731" y="0"/>
                </a:lnTo>
                <a:lnTo>
                  <a:pt x="1745731" y="1424516"/>
                </a:lnTo>
                <a:lnTo>
                  <a:pt x="0" y="14245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50563" y="3979732"/>
            <a:ext cx="4914128" cy="5210209"/>
            <a:chOff x="0" y="0"/>
            <a:chExt cx="1294256" cy="137223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94256" cy="1372236"/>
            </a:xfrm>
            <a:custGeom>
              <a:avLst/>
              <a:gdLst/>
              <a:ahLst/>
              <a:cxnLst/>
              <a:rect l="l" t="t" r="r" b="b"/>
              <a:pathLst>
                <a:path w="1294256" h="1372236">
                  <a:moveTo>
                    <a:pt x="0" y="0"/>
                  </a:moveTo>
                  <a:lnTo>
                    <a:pt x="1294256" y="0"/>
                  </a:lnTo>
                  <a:lnTo>
                    <a:pt x="1294256" y="1372236"/>
                  </a:lnTo>
                  <a:lnTo>
                    <a:pt x="0" y="13722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294256" cy="1419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195465" y="16358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QRA Methodology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60867" y="1375126"/>
            <a:ext cx="11366266" cy="114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Methodology Used for Risk Analysis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02244" y="3657844"/>
            <a:ext cx="4424269" cy="72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14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Findings are integrated to assess the overall risk associated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21536" y="4903928"/>
            <a:ext cx="3838405" cy="14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  <a:spcBef>
                <a:spcPct val="0"/>
              </a:spcBef>
            </a:pPr>
            <a:r>
              <a:rPr lang="en-US" sz="2042" u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Analyzes the likelihood of different hazardous events occurring (Event Tree Analysis)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193204" y="4789675"/>
            <a:ext cx="4698081" cy="14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  <a:spcBef>
                <a:spcPct val="0"/>
              </a:spcBef>
            </a:pPr>
            <a:r>
              <a:rPr lang="en-US" sz="20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Assess the potential consequences of identified hazards using Miller model for jet fire hazards and the TNO multi-energy model for explosion hazards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056893" y="7746319"/>
            <a:ext cx="4231107" cy="14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  <a:spcBef>
                <a:spcPct val="0"/>
              </a:spcBef>
            </a:pPr>
            <a:r>
              <a:rPr lang="en-US" sz="20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Evaluates the lethal effects of accidental scenarios, including heat radiation and overpressure from explosions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8205" y="7961666"/>
            <a:ext cx="3143505" cy="108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0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Gathering relevant data and identifying potential hazards associated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30819" y="2947647"/>
            <a:ext cx="2738979" cy="48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5"/>
              </a:lnSpc>
            </a:pPr>
            <a:r>
              <a:rPr lang="en-US" sz="281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Risk Analysis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83386" y="4063157"/>
            <a:ext cx="3428476" cy="43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5"/>
              </a:lnSpc>
            </a:pPr>
            <a:r>
              <a:rPr lang="en-US" sz="2617" b="1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Frequency Analysis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629475" y="3932107"/>
            <a:ext cx="3866412" cy="43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65"/>
              </a:lnSpc>
            </a:pPr>
            <a:r>
              <a:rPr lang="en-US" sz="2617" b="1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Consequence Analysis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464138" y="6972165"/>
            <a:ext cx="3244006" cy="43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65"/>
              </a:lnSpc>
            </a:pPr>
            <a:r>
              <a:rPr lang="en-US" sz="2617" b="1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Impact Assessment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563" y="6743522"/>
            <a:ext cx="3879196" cy="895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5"/>
              </a:lnSpc>
            </a:pPr>
            <a:r>
              <a:rPr lang="en-US" sz="2617" b="1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Data Collection &amp; Hazard Identification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3632725" y="6700022"/>
            <a:ext cx="4655275" cy="2783880"/>
            <a:chOff x="0" y="0"/>
            <a:chExt cx="1226081" cy="73320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226081" cy="733203"/>
            </a:xfrm>
            <a:custGeom>
              <a:avLst/>
              <a:gdLst/>
              <a:ahLst/>
              <a:cxnLst/>
              <a:rect l="l" t="t" r="r" b="b"/>
              <a:pathLst>
                <a:path w="1226081" h="733203">
                  <a:moveTo>
                    <a:pt x="0" y="0"/>
                  </a:moveTo>
                  <a:lnTo>
                    <a:pt x="1226081" y="0"/>
                  </a:lnTo>
                  <a:lnTo>
                    <a:pt x="1226081" y="733203"/>
                  </a:lnTo>
                  <a:lnTo>
                    <a:pt x="0" y="733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1226081" cy="7808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93371" y="3236422"/>
            <a:ext cx="12625772" cy="6088553"/>
            <a:chOff x="0" y="0"/>
            <a:chExt cx="16834363" cy="8118071"/>
          </a:xfrm>
        </p:grpSpPr>
        <p:sp>
          <p:nvSpPr>
            <p:cNvPr id="6" name="Freeform 6"/>
            <p:cNvSpPr/>
            <p:nvPr/>
          </p:nvSpPr>
          <p:spPr>
            <a:xfrm rot="10068678">
              <a:off x="14843506" y="3051523"/>
              <a:ext cx="1798410" cy="2015025"/>
            </a:xfrm>
            <a:custGeom>
              <a:avLst/>
              <a:gdLst/>
              <a:ahLst/>
              <a:cxnLst/>
              <a:rect l="l" t="t" r="r" b="b"/>
              <a:pathLst>
                <a:path w="1798410" h="2015025">
                  <a:moveTo>
                    <a:pt x="0" y="0"/>
                  </a:moveTo>
                  <a:lnTo>
                    <a:pt x="1798409" y="0"/>
                  </a:lnTo>
                  <a:lnTo>
                    <a:pt x="1798409" y="2015025"/>
                  </a:lnTo>
                  <a:lnTo>
                    <a:pt x="0" y="2015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068345" cy="8118071"/>
            </a:xfrm>
            <a:custGeom>
              <a:avLst/>
              <a:gdLst/>
              <a:ahLst/>
              <a:cxnLst/>
              <a:rect l="l" t="t" r="r" b="b"/>
              <a:pathLst>
                <a:path w="15068345" h="8118071">
                  <a:moveTo>
                    <a:pt x="0" y="0"/>
                  </a:moveTo>
                  <a:lnTo>
                    <a:pt x="15068345" y="0"/>
                  </a:lnTo>
                  <a:lnTo>
                    <a:pt x="15068345" y="8118071"/>
                  </a:lnTo>
                  <a:lnTo>
                    <a:pt x="0" y="811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3195465" y="16358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QRA Methodology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3631" y="1260700"/>
            <a:ext cx="16385669" cy="11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Calculated Risk on Critiqued Research Article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3631" y="2365626"/>
            <a:ext cx="15129404" cy="638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8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Le, S. T., Nguyen, T. N., </a:t>
            </a:r>
            <a:r>
              <a:rPr lang="en-US" sz="1857" i="1" dirty="0" err="1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Linforth</a:t>
            </a:r>
            <a:r>
              <a:rPr lang="en-US" sz="18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, S., &amp; Ngo, T. D. (2023). Safety investigation of hydrogen energy storage systems using quantitative risk assessment. International Journal of Hydrogen Energy, 48(7), 2861–2875. https://doi.org/10.1016/j.ijhydene.2022.10.082</a:t>
            </a:r>
            <a:endParaRPr lang="en-US" sz="1857" i="1" dirty="0">
              <a:solidFill>
                <a:srgbClr val="F9943B"/>
              </a:solidFill>
              <a:latin typeface="Inter Italics"/>
              <a:ea typeface="Inter Italics"/>
              <a:cs typeface="Inter Italics"/>
              <a:sym typeface="Inter Italics"/>
              <a:hlinkClick r:id="rId5" tooltip="https://doi.org/10.1016/j.ijhydene.2022.10.08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338839" y="3024957"/>
            <a:ext cx="11920461" cy="4976792"/>
          </a:xfrm>
          <a:custGeom>
            <a:avLst/>
            <a:gdLst/>
            <a:ahLst/>
            <a:cxnLst/>
            <a:rect l="l" t="t" r="r" b="b"/>
            <a:pathLst>
              <a:path w="11920461" h="4976792">
                <a:moveTo>
                  <a:pt x="0" y="0"/>
                </a:moveTo>
                <a:lnTo>
                  <a:pt x="11920461" y="0"/>
                </a:lnTo>
                <a:lnTo>
                  <a:pt x="11920461" y="4976792"/>
                </a:lnTo>
                <a:lnTo>
                  <a:pt x="0" y="4976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95465" y="16358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QRA Methodology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3631" y="1605707"/>
            <a:ext cx="11366266" cy="11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Event Tree Analysis (ETA)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37603" y="8239874"/>
            <a:ext cx="10522934" cy="35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Figure 1. ETA from research article Le et al. 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7964" y="4328567"/>
            <a:ext cx="4419600" cy="418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8433" lvl="1" indent="-319217" algn="l">
              <a:lnSpc>
                <a:spcPts val="4139"/>
              </a:lnSpc>
              <a:buFont typeface="Arial"/>
              <a:buChar char="•"/>
            </a:pPr>
            <a:r>
              <a:rPr lang="en-US" sz="2957" b="1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Do not address all potential hazards associated</a:t>
            </a:r>
          </a:p>
          <a:p>
            <a:pPr marL="638433" lvl="1" indent="-319217" algn="l">
              <a:lnSpc>
                <a:spcPts val="4139"/>
              </a:lnSpc>
              <a:buFont typeface="Arial"/>
              <a:buChar char="•"/>
            </a:pPr>
            <a:r>
              <a:rPr lang="en-US" sz="2957" b="1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All component and hydrogen leakage failure probabilities are the same</a:t>
            </a:r>
          </a:p>
          <a:p>
            <a:pPr marL="638433" lvl="1" indent="-319217" algn="l">
              <a:lnSpc>
                <a:spcPts val="4139"/>
              </a:lnSpc>
              <a:buFont typeface="Arial"/>
              <a:buChar char="•"/>
            </a:pPr>
            <a:r>
              <a:rPr lang="en-US" sz="2957" b="1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Pr(Failure) = 1E-6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938763" y="9851502"/>
            <a:ext cx="277416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15</a:t>
            </a:r>
          </a:p>
        </p:txBody>
      </p:sp>
      <p:sp>
        <p:nvSpPr>
          <p:cNvPr id="15" name="Freeform 15"/>
          <p:cNvSpPr/>
          <p:nvPr/>
        </p:nvSpPr>
        <p:spPr>
          <a:xfrm rot="-5400000" flipH="1">
            <a:off x="2005244" y="1624775"/>
            <a:ext cx="828104" cy="4114800"/>
          </a:xfrm>
          <a:custGeom>
            <a:avLst/>
            <a:gdLst/>
            <a:ahLst/>
            <a:cxnLst/>
            <a:rect l="l" t="t" r="r" b="b"/>
            <a:pathLst>
              <a:path w="828104" h="4114800">
                <a:moveTo>
                  <a:pt x="828104" y="0"/>
                </a:moveTo>
                <a:lnTo>
                  <a:pt x="0" y="0"/>
                </a:lnTo>
                <a:lnTo>
                  <a:pt x="0" y="4114800"/>
                </a:lnTo>
                <a:lnTo>
                  <a:pt x="828104" y="4114800"/>
                </a:lnTo>
                <a:lnTo>
                  <a:pt x="82810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339079" y="3158307"/>
            <a:ext cx="2781680" cy="763126"/>
            <a:chOff x="0" y="0"/>
            <a:chExt cx="732624" cy="20098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32623" cy="200988"/>
            </a:xfrm>
            <a:custGeom>
              <a:avLst/>
              <a:gdLst/>
              <a:ahLst/>
              <a:cxnLst/>
              <a:rect l="l" t="t" r="r" b="b"/>
              <a:pathLst>
                <a:path w="732623" h="200988">
                  <a:moveTo>
                    <a:pt x="100494" y="0"/>
                  </a:moveTo>
                  <a:lnTo>
                    <a:pt x="632130" y="0"/>
                  </a:lnTo>
                  <a:cubicBezTo>
                    <a:pt x="658782" y="0"/>
                    <a:pt x="684343" y="10588"/>
                    <a:pt x="703189" y="29434"/>
                  </a:cubicBezTo>
                  <a:cubicBezTo>
                    <a:pt x="722036" y="48280"/>
                    <a:pt x="732623" y="73841"/>
                    <a:pt x="732623" y="100494"/>
                  </a:cubicBezTo>
                  <a:lnTo>
                    <a:pt x="732623" y="100494"/>
                  </a:lnTo>
                  <a:cubicBezTo>
                    <a:pt x="732623" y="127147"/>
                    <a:pt x="722036" y="152708"/>
                    <a:pt x="703189" y="171554"/>
                  </a:cubicBezTo>
                  <a:cubicBezTo>
                    <a:pt x="684343" y="190400"/>
                    <a:pt x="658782" y="200988"/>
                    <a:pt x="632130" y="200988"/>
                  </a:cubicBezTo>
                  <a:lnTo>
                    <a:pt x="100494" y="200988"/>
                  </a:lnTo>
                  <a:cubicBezTo>
                    <a:pt x="73841" y="200988"/>
                    <a:pt x="48280" y="190400"/>
                    <a:pt x="29434" y="171554"/>
                  </a:cubicBezTo>
                  <a:cubicBezTo>
                    <a:pt x="10588" y="152708"/>
                    <a:pt x="0" y="127147"/>
                    <a:pt x="0" y="100494"/>
                  </a:cubicBezTo>
                  <a:lnTo>
                    <a:pt x="0" y="100494"/>
                  </a:lnTo>
                  <a:cubicBezTo>
                    <a:pt x="0" y="73841"/>
                    <a:pt x="10588" y="48280"/>
                    <a:pt x="29434" y="29434"/>
                  </a:cubicBezTo>
                  <a:cubicBezTo>
                    <a:pt x="48280" y="10588"/>
                    <a:pt x="73841" y="0"/>
                    <a:pt x="100494" y="0"/>
                  </a:cubicBezTo>
                  <a:close/>
                </a:path>
              </a:pathLst>
            </a:custGeom>
            <a:solidFill>
              <a:srgbClr val="FF5F0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732624" cy="248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87964" y="2596332"/>
            <a:ext cx="957947" cy="127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23"/>
              </a:lnSpc>
            </a:pPr>
            <a:r>
              <a:rPr lang="en-US" sz="7445" b="1">
                <a:solidFill>
                  <a:srgbClr val="FF9100"/>
                </a:solidFill>
                <a:latin typeface="Inter Bold"/>
                <a:ea typeface="Inter Bold"/>
                <a:cs typeface="Inter Bold"/>
                <a:sym typeface="Inter Bold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46745" y="3174608"/>
            <a:ext cx="1966349" cy="69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</a:pPr>
            <a:r>
              <a:rPr lang="en-US" sz="198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Limited Scope of Hazards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38410" y="2673983"/>
            <a:ext cx="14811180" cy="5776360"/>
          </a:xfrm>
          <a:custGeom>
            <a:avLst/>
            <a:gdLst/>
            <a:ahLst/>
            <a:cxnLst/>
            <a:rect l="l" t="t" r="r" b="b"/>
            <a:pathLst>
              <a:path w="14811180" h="5776360">
                <a:moveTo>
                  <a:pt x="0" y="0"/>
                </a:moveTo>
                <a:lnTo>
                  <a:pt x="14811180" y="0"/>
                </a:lnTo>
                <a:lnTo>
                  <a:pt x="14811180" y="5776361"/>
                </a:lnTo>
                <a:lnTo>
                  <a:pt x="0" y="5776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95465" y="16358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QRA Methodology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3631" y="1260700"/>
            <a:ext cx="11366266" cy="11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Event Tree Analysis (ETA)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82533" y="8412244"/>
            <a:ext cx="10522934" cy="35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Figure 2. Term paper’s ETA based on Zarei et al. (2017)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3631" y="2356101"/>
            <a:ext cx="14434542" cy="291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9"/>
              </a:lnSpc>
              <a:spcBef>
                <a:spcPct val="0"/>
              </a:spcBef>
            </a:pPr>
            <a:r>
              <a:rPr lang="en-US" sz="1657" i="1">
                <a:solidFill>
                  <a:srgbClr val="FF9100"/>
                </a:solidFill>
                <a:latin typeface="Inter Italics"/>
                <a:ea typeface="Inter Italics"/>
                <a:cs typeface="Inter Italics"/>
                <a:sym typeface="Inter Italics"/>
              </a:rPr>
              <a:t>Zarei et al. (2017), "Dynamic Safety Assessment of Natural Gas Stations Using Bayesian Network," Journal of Hazardous Materials 321: 830 – 840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38410" y="8805539"/>
            <a:ext cx="14811180" cy="88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  <a:spcBef>
                <a:spcPct val="0"/>
              </a:spcBef>
            </a:pPr>
            <a:r>
              <a:rPr lang="en-US" sz="2535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Accident scenario modeling based on the worst-case scenario  and examines the properties and behavior of hydrogen gas during a leakage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95465" y="16358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QRA Methodology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3631" y="1260700"/>
            <a:ext cx="11366266" cy="11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Fault Tree Analysis (FTA)</a:t>
            </a:r>
          </a:p>
        </p:txBody>
      </p:sp>
      <p:sp>
        <p:nvSpPr>
          <p:cNvPr id="7" name="Freeform 7"/>
          <p:cNvSpPr/>
          <p:nvPr/>
        </p:nvSpPr>
        <p:spPr>
          <a:xfrm>
            <a:off x="1738410" y="2673983"/>
            <a:ext cx="14811180" cy="5776360"/>
          </a:xfrm>
          <a:custGeom>
            <a:avLst/>
            <a:gdLst/>
            <a:ahLst/>
            <a:cxnLst/>
            <a:rect l="l" t="t" r="r" b="b"/>
            <a:pathLst>
              <a:path w="14811180" h="5776360">
                <a:moveTo>
                  <a:pt x="0" y="0"/>
                </a:moveTo>
                <a:lnTo>
                  <a:pt x="14811180" y="0"/>
                </a:lnTo>
                <a:lnTo>
                  <a:pt x="14811180" y="5776361"/>
                </a:lnTo>
                <a:lnTo>
                  <a:pt x="0" y="5776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82533" y="8412244"/>
            <a:ext cx="10522934" cy="35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Figure 2. Term paper’s ETA based on Zarei et al. (2017)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17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38410" y="2746626"/>
            <a:ext cx="4332746" cy="1115707"/>
            <a:chOff x="0" y="0"/>
            <a:chExt cx="1141135" cy="2938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41135" cy="293849"/>
            </a:xfrm>
            <a:custGeom>
              <a:avLst/>
              <a:gdLst/>
              <a:ahLst/>
              <a:cxnLst/>
              <a:rect l="l" t="t" r="r" b="b"/>
              <a:pathLst>
                <a:path w="1141135" h="293849">
                  <a:moveTo>
                    <a:pt x="0" y="0"/>
                  </a:moveTo>
                  <a:lnTo>
                    <a:pt x="1141135" y="0"/>
                  </a:lnTo>
                  <a:lnTo>
                    <a:pt x="1141135" y="293849"/>
                  </a:lnTo>
                  <a:lnTo>
                    <a:pt x="0" y="2938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141135" cy="341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067206" y="2746626"/>
            <a:ext cx="2187769" cy="1115707"/>
            <a:chOff x="0" y="0"/>
            <a:chExt cx="576202" cy="2938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76202" cy="293849"/>
            </a:xfrm>
            <a:custGeom>
              <a:avLst/>
              <a:gdLst/>
              <a:ahLst/>
              <a:cxnLst/>
              <a:rect l="l" t="t" r="r" b="b"/>
              <a:pathLst>
                <a:path w="576202" h="293849">
                  <a:moveTo>
                    <a:pt x="0" y="0"/>
                  </a:moveTo>
                  <a:lnTo>
                    <a:pt x="576202" y="0"/>
                  </a:lnTo>
                  <a:lnTo>
                    <a:pt x="576202" y="293849"/>
                  </a:lnTo>
                  <a:lnTo>
                    <a:pt x="0" y="2938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576202" cy="341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5802" y="3218885"/>
            <a:ext cx="9863263" cy="6127552"/>
          </a:xfrm>
          <a:custGeom>
            <a:avLst/>
            <a:gdLst/>
            <a:ahLst/>
            <a:cxnLst/>
            <a:rect l="l" t="t" r="r" b="b"/>
            <a:pathLst>
              <a:path w="9863263" h="6127552">
                <a:moveTo>
                  <a:pt x="0" y="0"/>
                </a:moveTo>
                <a:lnTo>
                  <a:pt x="9863263" y="0"/>
                </a:lnTo>
                <a:lnTo>
                  <a:pt x="9863263" y="6127552"/>
                </a:lnTo>
                <a:lnTo>
                  <a:pt x="0" y="6127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989065" y="3507833"/>
            <a:ext cx="7971373" cy="5968565"/>
          </a:xfrm>
          <a:custGeom>
            <a:avLst/>
            <a:gdLst/>
            <a:ahLst/>
            <a:cxnLst/>
            <a:rect l="l" t="t" r="r" b="b"/>
            <a:pathLst>
              <a:path w="7971373" h="5968565">
                <a:moveTo>
                  <a:pt x="0" y="0"/>
                </a:moveTo>
                <a:lnTo>
                  <a:pt x="7971373" y="0"/>
                </a:lnTo>
                <a:lnTo>
                  <a:pt x="7971373" y="5968565"/>
                </a:lnTo>
                <a:lnTo>
                  <a:pt x="0" y="59685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95465" y="16358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QRA Methodology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3631" y="1260700"/>
            <a:ext cx="14494091" cy="11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FTA of Hydrogen Leakage as Initiating Event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3631" y="2356101"/>
            <a:ext cx="17414369" cy="862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9"/>
              </a:lnSpc>
              <a:spcBef>
                <a:spcPct val="0"/>
              </a:spcBef>
            </a:pPr>
            <a:r>
              <a:rPr lang="en-US" sz="1657" i="1">
                <a:solidFill>
                  <a:srgbClr val="FF9100"/>
                </a:solidFill>
                <a:latin typeface="Inter Italics"/>
                <a:ea typeface="Inter Italics"/>
                <a:cs typeface="Inter Italics"/>
                <a:sym typeface="Inter Italics"/>
              </a:rPr>
              <a:t>Correa-Jullian, C., &amp; Groth, K. M. (2022). Data requirements for improving the quantitative risk assessment of liquid hydrogen storage systems. International Journal of Hydrogen Energy, 47(6), 4222–4235 [11] and Zarei et al. (2017), "Dynamic Safety Assessment of Natural Gas Stations Using Bayesian Network," Journal of Hazardous Materials 321: 830 – 840.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802" y="9328139"/>
            <a:ext cx="10522934" cy="35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Figure 3. FTA of Leak Top Event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15619" y="3098425"/>
            <a:ext cx="8205706" cy="35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Table 1. Probability of the Basic Events for Hydrogen Leakage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85103" y="2990285"/>
            <a:ext cx="9157056" cy="5757499"/>
          </a:xfrm>
          <a:custGeom>
            <a:avLst/>
            <a:gdLst/>
            <a:ahLst/>
            <a:cxnLst/>
            <a:rect l="l" t="t" r="r" b="b"/>
            <a:pathLst>
              <a:path w="9157056" h="5757499">
                <a:moveTo>
                  <a:pt x="0" y="0"/>
                </a:moveTo>
                <a:lnTo>
                  <a:pt x="9157056" y="0"/>
                </a:lnTo>
                <a:lnTo>
                  <a:pt x="9157056" y="5757499"/>
                </a:lnTo>
                <a:lnTo>
                  <a:pt x="0" y="575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988451" y="5143500"/>
            <a:ext cx="8218203" cy="2516825"/>
          </a:xfrm>
          <a:custGeom>
            <a:avLst/>
            <a:gdLst/>
            <a:ahLst/>
            <a:cxnLst/>
            <a:rect l="l" t="t" r="r" b="b"/>
            <a:pathLst>
              <a:path w="8218203" h="2516825">
                <a:moveTo>
                  <a:pt x="0" y="0"/>
                </a:moveTo>
                <a:lnTo>
                  <a:pt x="8218203" y="0"/>
                </a:lnTo>
                <a:lnTo>
                  <a:pt x="8218203" y="2516825"/>
                </a:lnTo>
                <a:lnTo>
                  <a:pt x="0" y="2516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95465" y="16358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QRA Methodology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3631" y="1260700"/>
            <a:ext cx="16961597" cy="11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FTA of Auto Emergency Shutdown Failure as Top Event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4723" y="2356101"/>
            <a:ext cx="14610954" cy="291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9"/>
              </a:lnSpc>
              <a:spcBef>
                <a:spcPct val="0"/>
              </a:spcBef>
            </a:pPr>
            <a:r>
              <a:rPr lang="en-US" sz="1657" i="1">
                <a:solidFill>
                  <a:srgbClr val="FF9100"/>
                </a:solidFill>
                <a:latin typeface="Inter Italics"/>
                <a:ea typeface="Inter Italics"/>
                <a:cs typeface="Inter Italics"/>
                <a:sym typeface="Inter Italics"/>
              </a:rPr>
              <a:t> Zarei et al. (2017), "Dynamic Safety Assessment of Natural Gas Stations Using Bayesian Network," Journal of Hazardous Materials 321: 830 – 840.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3575" y="8903081"/>
            <a:ext cx="10522934" cy="35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Figure 4. FTA of Auto Emergency Shutdown Failure Top Event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82294" y="4285646"/>
            <a:ext cx="8205706" cy="72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Table 2. Probability of the Basic Events for</a:t>
            </a:r>
          </a:p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Auto Emergency Shutdown Failure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06956" y="209487"/>
            <a:ext cx="904688" cy="1114195"/>
          </a:xfrm>
          <a:custGeom>
            <a:avLst/>
            <a:gdLst/>
            <a:ahLst/>
            <a:cxnLst/>
            <a:rect l="l" t="t" r="r" b="b"/>
            <a:pathLst>
              <a:path w="904688" h="1114195">
                <a:moveTo>
                  <a:pt x="0" y="0"/>
                </a:moveTo>
                <a:lnTo>
                  <a:pt x="904688" y="0"/>
                </a:lnTo>
                <a:lnTo>
                  <a:pt x="904688" y="1114196"/>
                </a:lnTo>
                <a:lnTo>
                  <a:pt x="0" y="1114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72939" y="704850"/>
            <a:ext cx="10342122" cy="134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7"/>
              </a:lnSpc>
            </a:pPr>
            <a:r>
              <a:rPr lang="en-US" sz="8700" b="1" spc="-487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Objectives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0303" y="9837603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id="12" name="Freeform 12"/>
          <p:cNvSpPr/>
          <p:nvPr/>
        </p:nvSpPr>
        <p:spPr>
          <a:xfrm rot="-10800000" flipH="1">
            <a:off x="1574772" y="3289332"/>
            <a:ext cx="651327" cy="752980"/>
          </a:xfrm>
          <a:custGeom>
            <a:avLst/>
            <a:gdLst/>
            <a:ahLst/>
            <a:cxnLst/>
            <a:rect l="l" t="t" r="r" b="b"/>
            <a:pathLst>
              <a:path w="651327" h="752980">
                <a:moveTo>
                  <a:pt x="651327" y="0"/>
                </a:moveTo>
                <a:lnTo>
                  <a:pt x="0" y="0"/>
                </a:lnTo>
                <a:lnTo>
                  <a:pt x="0" y="752979"/>
                </a:lnTo>
                <a:lnTo>
                  <a:pt x="651327" y="752979"/>
                </a:lnTo>
                <a:lnTo>
                  <a:pt x="6513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554011" y="3245230"/>
            <a:ext cx="13179977" cy="189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5"/>
              </a:lnSpc>
            </a:pPr>
            <a:r>
              <a:rPr lang="en-US" sz="3639" b="1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Be familiar with Hydrogen</a:t>
            </a:r>
          </a:p>
          <a:p>
            <a:pPr marL="785866" lvl="1" indent="-392933" algn="l">
              <a:lnSpc>
                <a:spcPts val="5095"/>
              </a:lnSpc>
              <a:buFont typeface="Arial"/>
              <a:buChar char="•"/>
            </a:pPr>
            <a:r>
              <a:rPr lang="en-US" sz="36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Compressed Storage Method using Storage Vessels</a:t>
            </a:r>
          </a:p>
          <a:p>
            <a:pPr marL="785866" lvl="1" indent="-392933" algn="l">
              <a:lnSpc>
                <a:spcPts val="5095"/>
              </a:lnSpc>
              <a:buFont typeface="Arial"/>
              <a:buChar char="•"/>
            </a:pPr>
            <a:r>
              <a:rPr lang="en-US" sz="36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Risks of Hydrogen Storage using Storage Vessels</a:t>
            </a:r>
          </a:p>
        </p:txBody>
      </p:sp>
      <p:sp>
        <p:nvSpPr>
          <p:cNvPr id="14" name="Freeform 14"/>
          <p:cNvSpPr/>
          <p:nvPr/>
        </p:nvSpPr>
        <p:spPr>
          <a:xfrm rot="-10800000" flipH="1">
            <a:off x="1574772" y="5991987"/>
            <a:ext cx="651327" cy="752980"/>
          </a:xfrm>
          <a:custGeom>
            <a:avLst/>
            <a:gdLst/>
            <a:ahLst/>
            <a:cxnLst/>
            <a:rect l="l" t="t" r="r" b="b"/>
            <a:pathLst>
              <a:path w="651327" h="752980">
                <a:moveTo>
                  <a:pt x="651327" y="0"/>
                </a:moveTo>
                <a:lnTo>
                  <a:pt x="0" y="0"/>
                </a:lnTo>
                <a:lnTo>
                  <a:pt x="0" y="752980"/>
                </a:lnTo>
                <a:lnTo>
                  <a:pt x="651327" y="752980"/>
                </a:lnTo>
                <a:lnTo>
                  <a:pt x="6513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524347" y="5915787"/>
            <a:ext cx="13179977" cy="253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5"/>
              </a:lnSpc>
            </a:pPr>
            <a:r>
              <a:rPr lang="en-US" sz="3639" b="1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Risk Analysis on Hydrogen Energy Storage System</a:t>
            </a:r>
          </a:p>
          <a:p>
            <a:pPr marL="785866" lvl="1" indent="-392933" algn="l">
              <a:lnSpc>
                <a:spcPts val="5095"/>
              </a:lnSpc>
              <a:buFont typeface="Arial"/>
              <a:buChar char="•"/>
            </a:pPr>
            <a:r>
              <a:rPr lang="en-US" sz="36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Critically analyze a Research Article</a:t>
            </a:r>
          </a:p>
          <a:p>
            <a:pPr marL="785866" lvl="1" indent="-392933" algn="l">
              <a:lnSpc>
                <a:spcPts val="5095"/>
              </a:lnSpc>
              <a:buFont typeface="Arial"/>
              <a:buChar char="•"/>
            </a:pPr>
            <a:r>
              <a:rPr lang="en-US" sz="36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Supplement its gaps through Quantitative Risk Analysis</a:t>
            </a:r>
          </a:p>
          <a:p>
            <a:pPr marL="785866" lvl="1" indent="-392933" algn="l">
              <a:lnSpc>
                <a:spcPts val="5095"/>
              </a:lnSpc>
              <a:buFont typeface="Arial"/>
              <a:buChar char="•"/>
            </a:pPr>
            <a:r>
              <a:rPr lang="en-US" sz="36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Provide mitigation measure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95598" y="3345092"/>
            <a:ext cx="9828835" cy="5295285"/>
          </a:xfrm>
          <a:custGeom>
            <a:avLst/>
            <a:gdLst/>
            <a:ahLst/>
            <a:cxnLst/>
            <a:rect l="l" t="t" r="r" b="b"/>
            <a:pathLst>
              <a:path w="9828835" h="5295285">
                <a:moveTo>
                  <a:pt x="0" y="0"/>
                </a:moveTo>
                <a:lnTo>
                  <a:pt x="9828835" y="0"/>
                </a:lnTo>
                <a:lnTo>
                  <a:pt x="9828835" y="5295285"/>
                </a:lnTo>
                <a:lnTo>
                  <a:pt x="0" y="5295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24433" y="4640746"/>
            <a:ext cx="7982221" cy="2703977"/>
          </a:xfrm>
          <a:custGeom>
            <a:avLst/>
            <a:gdLst/>
            <a:ahLst/>
            <a:cxnLst/>
            <a:rect l="l" t="t" r="r" b="b"/>
            <a:pathLst>
              <a:path w="7982221" h="2703977">
                <a:moveTo>
                  <a:pt x="0" y="0"/>
                </a:moveTo>
                <a:lnTo>
                  <a:pt x="7982221" y="0"/>
                </a:lnTo>
                <a:lnTo>
                  <a:pt x="7982221" y="2703978"/>
                </a:lnTo>
                <a:lnTo>
                  <a:pt x="0" y="2703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95465" y="16358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QRA Methodology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3631" y="1270225"/>
            <a:ext cx="17955222" cy="1086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7"/>
              </a:lnSpc>
            </a:pPr>
            <a:r>
              <a:rPr lang="en-US" sz="7179" b="1" spc="-402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FTA of Manual Emergency Shutdown Failure as Top Event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4723" y="2356101"/>
            <a:ext cx="14610954" cy="291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9"/>
              </a:lnSpc>
              <a:spcBef>
                <a:spcPct val="0"/>
              </a:spcBef>
            </a:pPr>
            <a:r>
              <a:rPr lang="en-US" sz="1657" i="1">
                <a:solidFill>
                  <a:srgbClr val="FF9100"/>
                </a:solidFill>
                <a:latin typeface="Inter Italics"/>
                <a:ea typeface="Inter Italics"/>
                <a:cs typeface="Inter Italics"/>
                <a:sym typeface="Inter Italics"/>
              </a:rPr>
              <a:t> Zarei et al. (2017), "Dynamic Safety Assessment of Natural Gas Stations Using Bayesian Network," Journal of Hazardous Materials 321: 830 – 840.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3575" y="8903081"/>
            <a:ext cx="10522934" cy="35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Figure 5. FTA of Manual Emergency Shutdown Failure Top Event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00948" y="3914052"/>
            <a:ext cx="8205706" cy="72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Table 3. Probability of the Basic Events for</a:t>
            </a:r>
          </a:p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Manual Emergency Shutdown Failure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570426" y="3258816"/>
            <a:ext cx="11147147" cy="4209827"/>
          </a:xfrm>
          <a:custGeom>
            <a:avLst/>
            <a:gdLst/>
            <a:ahLst/>
            <a:cxnLst/>
            <a:rect l="l" t="t" r="r" b="b"/>
            <a:pathLst>
              <a:path w="11147147" h="4209827">
                <a:moveTo>
                  <a:pt x="0" y="0"/>
                </a:moveTo>
                <a:lnTo>
                  <a:pt x="11147148" y="0"/>
                </a:lnTo>
                <a:lnTo>
                  <a:pt x="11147148" y="4209827"/>
                </a:lnTo>
                <a:lnTo>
                  <a:pt x="0" y="4209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476012" y="8325893"/>
            <a:ext cx="5335976" cy="1067195"/>
          </a:xfrm>
          <a:custGeom>
            <a:avLst/>
            <a:gdLst/>
            <a:ahLst/>
            <a:cxnLst/>
            <a:rect l="l" t="t" r="r" b="b"/>
            <a:pathLst>
              <a:path w="5335976" h="1067195">
                <a:moveTo>
                  <a:pt x="0" y="0"/>
                </a:moveTo>
                <a:lnTo>
                  <a:pt x="5335976" y="0"/>
                </a:lnTo>
                <a:lnTo>
                  <a:pt x="5335976" y="1067195"/>
                </a:lnTo>
                <a:lnTo>
                  <a:pt x="0" y="10671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97077" y="9789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QRA Methodology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3631" y="1260700"/>
            <a:ext cx="16961597" cy="11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Frequency of Event Tree Failure Scenarios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4723" y="2356101"/>
            <a:ext cx="14610954" cy="291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9"/>
              </a:lnSpc>
              <a:spcBef>
                <a:spcPct val="0"/>
              </a:spcBef>
            </a:pPr>
            <a:r>
              <a:rPr lang="en-US" sz="1657" i="1">
                <a:solidFill>
                  <a:srgbClr val="FF9100"/>
                </a:solidFill>
                <a:latin typeface="Inter Italics"/>
                <a:ea typeface="Inter Italics"/>
                <a:cs typeface="Inter Italics"/>
                <a:sym typeface="Inter Italics"/>
              </a:rPr>
              <a:t> Zarei et al. (2017), "Dynamic Safety Assessment of Natural Gas Stations Using Bayesian Network," Journal of Hazardous Materials 321: 830 – 840.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41147" y="2903597"/>
            <a:ext cx="8205706" cy="35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Table 4. Failure probabilities of Top Events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0625" y="7773443"/>
            <a:ext cx="7581044" cy="61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92"/>
              </a:lnSpc>
            </a:pPr>
            <a:r>
              <a:rPr lang="en-US" sz="4126" spc="-231">
                <a:solidFill>
                  <a:srgbClr val="001064"/>
                </a:solidFill>
                <a:latin typeface="Antonio"/>
                <a:ea typeface="Antonio"/>
                <a:cs typeface="Antonio"/>
                <a:sym typeface="Antonio"/>
              </a:rPr>
              <a:t>Failure Scenarios based on ET: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530418" y="2902870"/>
            <a:ext cx="7227165" cy="672294"/>
          </a:xfrm>
          <a:custGeom>
            <a:avLst/>
            <a:gdLst/>
            <a:ahLst/>
            <a:cxnLst/>
            <a:rect l="l" t="t" r="r" b="b"/>
            <a:pathLst>
              <a:path w="7227165" h="672294">
                <a:moveTo>
                  <a:pt x="0" y="0"/>
                </a:moveTo>
                <a:lnTo>
                  <a:pt x="7227164" y="0"/>
                </a:lnTo>
                <a:lnTo>
                  <a:pt x="7227164" y="672295"/>
                </a:lnTo>
                <a:lnTo>
                  <a:pt x="0" y="67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74731" y="3597910"/>
            <a:ext cx="6803930" cy="510640"/>
          </a:xfrm>
          <a:custGeom>
            <a:avLst/>
            <a:gdLst/>
            <a:ahLst/>
            <a:cxnLst/>
            <a:rect l="l" t="t" r="r" b="b"/>
            <a:pathLst>
              <a:path w="6803930" h="510640">
                <a:moveTo>
                  <a:pt x="0" y="0"/>
                </a:moveTo>
                <a:lnTo>
                  <a:pt x="6803930" y="0"/>
                </a:lnTo>
                <a:lnTo>
                  <a:pt x="6803930" y="510639"/>
                </a:lnTo>
                <a:lnTo>
                  <a:pt x="0" y="5106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30899" y="4108549"/>
            <a:ext cx="11301259" cy="988860"/>
          </a:xfrm>
          <a:custGeom>
            <a:avLst/>
            <a:gdLst/>
            <a:ahLst/>
            <a:cxnLst/>
            <a:rect l="l" t="t" r="r" b="b"/>
            <a:pathLst>
              <a:path w="11301259" h="988860">
                <a:moveTo>
                  <a:pt x="0" y="0"/>
                </a:moveTo>
                <a:lnTo>
                  <a:pt x="11301259" y="0"/>
                </a:lnTo>
                <a:lnTo>
                  <a:pt x="11301259" y="988861"/>
                </a:lnTo>
                <a:lnTo>
                  <a:pt x="0" y="9888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220429" y="3702929"/>
            <a:ext cx="2357692" cy="376800"/>
          </a:xfrm>
          <a:custGeom>
            <a:avLst/>
            <a:gdLst/>
            <a:ahLst/>
            <a:cxnLst/>
            <a:rect l="l" t="t" r="r" b="b"/>
            <a:pathLst>
              <a:path w="2357692" h="376800">
                <a:moveTo>
                  <a:pt x="0" y="0"/>
                </a:moveTo>
                <a:lnTo>
                  <a:pt x="2357692" y="0"/>
                </a:lnTo>
                <a:lnTo>
                  <a:pt x="2357692" y="376801"/>
                </a:lnTo>
                <a:lnTo>
                  <a:pt x="0" y="3768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8700" y="5378146"/>
            <a:ext cx="7152829" cy="448419"/>
          </a:xfrm>
          <a:custGeom>
            <a:avLst/>
            <a:gdLst/>
            <a:ahLst/>
            <a:cxnLst/>
            <a:rect l="l" t="t" r="r" b="b"/>
            <a:pathLst>
              <a:path w="7152829" h="448419">
                <a:moveTo>
                  <a:pt x="0" y="0"/>
                </a:moveTo>
                <a:lnTo>
                  <a:pt x="7152829" y="0"/>
                </a:lnTo>
                <a:lnTo>
                  <a:pt x="7152829" y="448419"/>
                </a:lnTo>
                <a:lnTo>
                  <a:pt x="0" y="4484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470478" y="5378146"/>
            <a:ext cx="2247153" cy="366276"/>
          </a:xfrm>
          <a:custGeom>
            <a:avLst/>
            <a:gdLst/>
            <a:ahLst/>
            <a:cxnLst/>
            <a:rect l="l" t="t" r="r" b="b"/>
            <a:pathLst>
              <a:path w="2247153" h="366276">
                <a:moveTo>
                  <a:pt x="0" y="0"/>
                </a:moveTo>
                <a:lnTo>
                  <a:pt x="2247153" y="0"/>
                </a:lnTo>
                <a:lnTo>
                  <a:pt x="2247153" y="366276"/>
                </a:lnTo>
                <a:lnTo>
                  <a:pt x="0" y="3662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530899" y="5855140"/>
            <a:ext cx="11301259" cy="932354"/>
          </a:xfrm>
          <a:custGeom>
            <a:avLst/>
            <a:gdLst/>
            <a:ahLst/>
            <a:cxnLst/>
            <a:rect l="l" t="t" r="r" b="b"/>
            <a:pathLst>
              <a:path w="11301259" h="932354">
                <a:moveTo>
                  <a:pt x="0" y="0"/>
                </a:moveTo>
                <a:lnTo>
                  <a:pt x="11301259" y="0"/>
                </a:lnTo>
                <a:lnTo>
                  <a:pt x="11301259" y="932354"/>
                </a:lnTo>
                <a:lnTo>
                  <a:pt x="0" y="93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74731" y="7025619"/>
            <a:ext cx="7145699" cy="415194"/>
          </a:xfrm>
          <a:custGeom>
            <a:avLst/>
            <a:gdLst/>
            <a:ahLst/>
            <a:cxnLst/>
            <a:rect l="l" t="t" r="r" b="b"/>
            <a:pathLst>
              <a:path w="7145699" h="415194">
                <a:moveTo>
                  <a:pt x="0" y="0"/>
                </a:moveTo>
                <a:lnTo>
                  <a:pt x="7145698" y="0"/>
                </a:lnTo>
                <a:lnTo>
                  <a:pt x="7145698" y="415193"/>
                </a:lnTo>
                <a:lnTo>
                  <a:pt x="0" y="4151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470478" y="7025619"/>
            <a:ext cx="2247153" cy="369532"/>
          </a:xfrm>
          <a:custGeom>
            <a:avLst/>
            <a:gdLst/>
            <a:ahLst/>
            <a:cxnLst/>
            <a:rect l="l" t="t" r="r" b="b"/>
            <a:pathLst>
              <a:path w="2247153" h="369532">
                <a:moveTo>
                  <a:pt x="0" y="0"/>
                </a:moveTo>
                <a:lnTo>
                  <a:pt x="2247153" y="0"/>
                </a:lnTo>
                <a:lnTo>
                  <a:pt x="2247153" y="369532"/>
                </a:lnTo>
                <a:lnTo>
                  <a:pt x="0" y="3695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530899" y="7555112"/>
            <a:ext cx="11301259" cy="932354"/>
          </a:xfrm>
          <a:custGeom>
            <a:avLst/>
            <a:gdLst/>
            <a:ahLst/>
            <a:cxnLst/>
            <a:rect l="l" t="t" r="r" b="b"/>
            <a:pathLst>
              <a:path w="11301259" h="932354">
                <a:moveTo>
                  <a:pt x="0" y="0"/>
                </a:moveTo>
                <a:lnTo>
                  <a:pt x="11301259" y="0"/>
                </a:lnTo>
                <a:lnTo>
                  <a:pt x="11301259" y="932354"/>
                </a:lnTo>
                <a:lnTo>
                  <a:pt x="0" y="9323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174017" y="8601766"/>
            <a:ext cx="7227165" cy="672294"/>
          </a:xfrm>
          <a:custGeom>
            <a:avLst/>
            <a:gdLst/>
            <a:ahLst/>
            <a:cxnLst/>
            <a:rect l="l" t="t" r="r" b="b"/>
            <a:pathLst>
              <a:path w="7227165" h="672294">
                <a:moveTo>
                  <a:pt x="0" y="0"/>
                </a:moveTo>
                <a:lnTo>
                  <a:pt x="7227165" y="0"/>
                </a:lnTo>
                <a:lnTo>
                  <a:pt x="7227165" y="672295"/>
                </a:lnTo>
                <a:lnTo>
                  <a:pt x="0" y="67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943439" y="8674925"/>
            <a:ext cx="3533036" cy="430975"/>
          </a:xfrm>
          <a:custGeom>
            <a:avLst/>
            <a:gdLst/>
            <a:ahLst/>
            <a:cxnLst/>
            <a:rect l="l" t="t" r="r" b="b"/>
            <a:pathLst>
              <a:path w="3533036" h="430975">
                <a:moveTo>
                  <a:pt x="0" y="0"/>
                </a:moveTo>
                <a:lnTo>
                  <a:pt x="3533036" y="0"/>
                </a:lnTo>
                <a:lnTo>
                  <a:pt x="3533036" y="430975"/>
                </a:lnTo>
                <a:lnTo>
                  <a:pt x="0" y="4309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9760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997077" y="9789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QRA Methodology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3631" y="1260700"/>
            <a:ext cx="16961597" cy="11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Total Failure Frequency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29191" y="2346576"/>
            <a:ext cx="10014248" cy="36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0"/>
              </a:lnSpc>
              <a:spcBef>
                <a:spcPct val="0"/>
              </a:spcBef>
            </a:pPr>
            <a:r>
              <a:rPr lang="en-US" sz="2072" spc="-41">
                <a:solidFill>
                  <a:srgbClr val="FF9100"/>
                </a:solidFill>
                <a:latin typeface="Inter"/>
                <a:ea typeface="Inter"/>
                <a:cs typeface="Inter"/>
                <a:sym typeface="Inter"/>
              </a:rPr>
              <a:t>To calculate the total failure frequency, the three scenarios above must be summed: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554583" y="8581099"/>
            <a:ext cx="224433" cy="581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7"/>
              </a:lnSpc>
              <a:spcBef>
                <a:spcPct val="0"/>
              </a:spcBef>
            </a:pPr>
            <a:r>
              <a:rPr lang="en-US" sz="3341" spc="-6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=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97077" y="9397886"/>
            <a:ext cx="15797829" cy="33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14"/>
              </a:lnSpc>
              <a:spcBef>
                <a:spcPct val="0"/>
              </a:spcBef>
            </a:pPr>
            <a:r>
              <a:rPr lang="en-US" sz="1938" i="1" u="none" strike="noStrike" spc="-38">
                <a:solidFill>
                  <a:srgbClr val="FF9100"/>
                </a:solidFill>
                <a:latin typeface="Inter Italics"/>
                <a:ea typeface="Inter Italics"/>
                <a:cs typeface="Inter Italics"/>
                <a:sym typeface="Inter Italics"/>
              </a:rPr>
              <a:t>Modarres, M., Kaminskiy, M. P., &amp; Krivtsov, V. (2016). Reliability engineering and risk analysis: A practical guide (3rd ed.). CRC Press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652087" y="4170413"/>
            <a:ext cx="8983826" cy="5059312"/>
          </a:xfrm>
          <a:custGeom>
            <a:avLst/>
            <a:gdLst/>
            <a:ahLst/>
            <a:cxnLst/>
            <a:rect l="l" t="t" r="r" b="b"/>
            <a:pathLst>
              <a:path w="8983826" h="5059312">
                <a:moveTo>
                  <a:pt x="0" y="0"/>
                </a:moveTo>
                <a:lnTo>
                  <a:pt x="8983826" y="0"/>
                </a:lnTo>
                <a:lnTo>
                  <a:pt x="8983826" y="5059312"/>
                </a:lnTo>
                <a:lnTo>
                  <a:pt x="0" y="5059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97077" y="9789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Impact Assessment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3631" y="1260700"/>
            <a:ext cx="16961597" cy="11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Key Takeaways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3631" y="2346576"/>
            <a:ext cx="16164165" cy="121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0"/>
              </a:lnSpc>
            </a:pPr>
            <a:r>
              <a:rPr lang="en-US" sz="2372" b="1" spc="-47">
                <a:solidFill>
                  <a:srgbClr val="FF9100"/>
                </a:solidFill>
                <a:latin typeface="Inter Bold"/>
                <a:ea typeface="Inter Bold"/>
                <a:cs typeface="Inter Bold"/>
                <a:sym typeface="Inter Bold"/>
              </a:rPr>
              <a:t>According to ISO 19880-1:</a:t>
            </a:r>
          </a:p>
          <a:p>
            <a:pPr marL="490539" lvl="1" indent="-245269" algn="l">
              <a:lnSpc>
                <a:spcPts val="3180"/>
              </a:lnSpc>
              <a:buFont typeface="Arial"/>
              <a:buChar char="•"/>
            </a:pPr>
            <a:r>
              <a:rPr lang="en-US" sz="2272" spc="-45">
                <a:solidFill>
                  <a:srgbClr val="001064"/>
                </a:solidFill>
                <a:latin typeface="Inter"/>
                <a:ea typeface="Inter"/>
                <a:cs typeface="Inter"/>
                <a:sym typeface="Inter"/>
              </a:rPr>
              <a:t>Risk for workers inside a facility should not exceed 1E-04 per year</a:t>
            </a:r>
          </a:p>
          <a:p>
            <a:pPr marL="490539" lvl="1" indent="-245269" algn="l">
              <a:lnSpc>
                <a:spcPts val="3180"/>
              </a:lnSpc>
              <a:buFont typeface="Arial"/>
              <a:buChar char="•"/>
            </a:pPr>
            <a:r>
              <a:rPr lang="en-US" sz="2272" spc="-45">
                <a:solidFill>
                  <a:srgbClr val="001064"/>
                </a:solidFill>
                <a:latin typeface="Inter"/>
                <a:ea typeface="Inter"/>
                <a:cs typeface="Inter"/>
                <a:sym typeface="Inter"/>
              </a:rPr>
              <a:t>Risk for third parties outside the facility should not exceed 1E-06 per year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82533" y="3904035"/>
            <a:ext cx="10522934" cy="35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Figure 7. ISO 19880-1 Third Party Risk vs. Computed Risk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26957" y="9361877"/>
            <a:ext cx="16579697" cy="318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14"/>
              </a:lnSpc>
              <a:spcBef>
                <a:spcPct val="0"/>
              </a:spcBef>
            </a:pPr>
            <a:r>
              <a:rPr lang="en-US" sz="1938" i="1" u="none" strike="noStrike" spc="-38" dirty="0">
                <a:solidFill>
                  <a:srgbClr val="FF9100"/>
                </a:solidFill>
                <a:latin typeface="Inter Italics"/>
                <a:ea typeface="Inter Italics"/>
                <a:cs typeface="Inter Italics"/>
                <a:sym typeface="Inter Italics"/>
              </a:rPr>
              <a:t>ISO. (2020). ISO 19880-1: Gaseous hydrogen – Fueling stations – Part 1: General requirements. International Organization for Standardization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402928" y="2575176"/>
            <a:ext cx="3482144" cy="1266234"/>
          </a:xfrm>
          <a:custGeom>
            <a:avLst/>
            <a:gdLst/>
            <a:ahLst/>
            <a:cxnLst/>
            <a:rect l="l" t="t" r="r" b="b"/>
            <a:pathLst>
              <a:path w="3482144" h="1266234">
                <a:moveTo>
                  <a:pt x="0" y="0"/>
                </a:moveTo>
                <a:lnTo>
                  <a:pt x="3482144" y="0"/>
                </a:lnTo>
                <a:lnTo>
                  <a:pt x="3482144" y="1266234"/>
                </a:lnTo>
                <a:lnTo>
                  <a:pt x="0" y="1266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703800" y="4148547"/>
            <a:ext cx="11301259" cy="5226832"/>
          </a:xfrm>
          <a:custGeom>
            <a:avLst/>
            <a:gdLst/>
            <a:ahLst/>
            <a:cxnLst/>
            <a:rect l="l" t="t" r="r" b="b"/>
            <a:pathLst>
              <a:path w="11301259" h="5226832">
                <a:moveTo>
                  <a:pt x="0" y="0"/>
                </a:moveTo>
                <a:lnTo>
                  <a:pt x="11301259" y="0"/>
                </a:lnTo>
                <a:lnTo>
                  <a:pt x="11301259" y="5226833"/>
                </a:lnTo>
                <a:lnTo>
                  <a:pt x="0" y="5226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97077" y="9789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QRA Methodology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3631" y="1260700"/>
            <a:ext cx="16961597" cy="11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Fussell-Vesely Importance Measure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3631" y="2356101"/>
            <a:ext cx="16164165" cy="683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0"/>
              </a:lnSpc>
              <a:spcBef>
                <a:spcPct val="0"/>
              </a:spcBef>
            </a:pPr>
            <a:r>
              <a:rPr lang="en-US" sz="1972" spc="-39">
                <a:solidFill>
                  <a:srgbClr val="FF9100"/>
                </a:solidFill>
                <a:latin typeface="Inter"/>
                <a:ea typeface="Inter"/>
                <a:cs typeface="Inter"/>
                <a:sym typeface="Inter"/>
              </a:rPr>
              <a:t>Assess the contribution of each individual cut set to the overall system failure probability where each basic event is varied individually, and the resulting change in system risk is evaluated.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82533" y="3793328"/>
            <a:ext cx="10522934" cy="35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Figure 6. Fussell-Vesely Importance Measure of Basic Events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86158" y="9365855"/>
            <a:ext cx="15797829" cy="33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14"/>
              </a:lnSpc>
              <a:spcBef>
                <a:spcPct val="0"/>
              </a:spcBef>
            </a:pPr>
            <a:r>
              <a:rPr lang="en-US" sz="1938" i="1" u="none" strike="noStrike" spc="-38">
                <a:solidFill>
                  <a:srgbClr val="FF9100"/>
                </a:solidFill>
                <a:latin typeface="Inter Italics"/>
                <a:ea typeface="Inter Italics"/>
                <a:cs typeface="Inter Italics"/>
                <a:sym typeface="Inter Italics"/>
              </a:rPr>
              <a:t>Modarres, M., Kaminskiy, M. P., &amp; Krivtsov, V. (2016). Reliability engineering and risk analysis: A practical guide (3rd ed.). CRC Press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97077" y="9789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Risk Mitigation Strategies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3631" y="1260700"/>
            <a:ext cx="16961597" cy="11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7479" b="1" spc="-418" dirty="0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Synthesis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3631" y="2365626"/>
            <a:ext cx="12674700" cy="638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"/>
              </a:lnSpc>
              <a:spcBef>
                <a:spcPct val="0"/>
              </a:spcBef>
            </a:pPr>
            <a:r>
              <a:rPr lang="en-US" sz="1872" i="1" spc="-37">
                <a:solidFill>
                  <a:srgbClr val="FF9100"/>
                </a:solidFill>
                <a:latin typeface="Inter Italics"/>
                <a:ea typeface="Inter Italics"/>
                <a:cs typeface="Inter Italics"/>
                <a:sym typeface="Inter Italics"/>
              </a:rPr>
              <a:t>ISO. (2020). ISO 19880-1: Gaseous hydrogen – Fueling stations – Appendix B: Further Guidance on Risk Management. </a:t>
            </a:r>
          </a:p>
          <a:p>
            <a:pPr algn="l">
              <a:lnSpc>
                <a:spcPts val="2620"/>
              </a:lnSpc>
              <a:spcBef>
                <a:spcPct val="0"/>
              </a:spcBef>
            </a:pPr>
            <a:r>
              <a:rPr lang="en-US" sz="1872" i="1" spc="-37">
                <a:solidFill>
                  <a:srgbClr val="FF9100"/>
                </a:solidFill>
                <a:latin typeface="Inter Italics"/>
                <a:ea typeface="Inter Italics"/>
                <a:cs typeface="Inter Italics"/>
                <a:sym typeface="Inter Italics"/>
              </a:rPr>
              <a:t>International Organization for Standardization.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3631" y="3499175"/>
            <a:ext cx="9404846" cy="47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0"/>
              </a:lnSpc>
              <a:spcBef>
                <a:spcPct val="0"/>
              </a:spcBef>
            </a:pPr>
            <a:r>
              <a:rPr lang="en-US" sz="2772" b="1" spc="-55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Hydrogen Gas Accumulation Mitigation Measures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3631" y="3984389"/>
            <a:ext cx="9404846" cy="218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  <a:spcBef>
                <a:spcPct val="0"/>
              </a:spcBef>
            </a:pPr>
            <a:r>
              <a:rPr lang="en-US" sz="2472" spc="-4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1. Passive ventilation</a:t>
            </a:r>
          </a:p>
          <a:p>
            <a:pPr algn="l">
              <a:lnSpc>
                <a:spcPts val="3460"/>
              </a:lnSpc>
              <a:spcBef>
                <a:spcPct val="0"/>
              </a:spcBef>
            </a:pPr>
            <a:r>
              <a:rPr lang="en-US" sz="2472" spc="-4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2. Active ventilation</a:t>
            </a:r>
          </a:p>
          <a:p>
            <a:pPr algn="l">
              <a:lnSpc>
                <a:spcPts val="3460"/>
              </a:lnSpc>
              <a:spcBef>
                <a:spcPct val="0"/>
              </a:spcBef>
            </a:pPr>
            <a:r>
              <a:rPr lang="en-US" sz="2472" spc="-4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3. Hydrogen gas detection system</a:t>
            </a:r>
          </a:p>
          <a:p>
            <a:pPr algn="l">
              <a:lnSpc>
                <a:spcPts val="3460"/>
              </a:lnSpc>
              <a:spcBef>
                <a:spcPct val="0"/>
              </a:spcBef>
            </a:pPr>
            <a:r>
              <a:rPr lang="en-US" sz="2472" spc="-4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4. Integrity testing of isolated piping sections</a:t>
            </a:r>
          </a:p>
          <a:p>
            <a:pPr algn="l">
              <a:lnSpc>
                <a:spcPts val="3460"/>
              </a:lnSpc>
              <a:spcBef>
                <a:spcPct val="0"/>
              </a:spcBef>
            </a:pPr>
            <a:r>
              <a:rPr lang="en-US" sz="2472" spc="-4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5. Other means of leak detection, such as ultrasonic gas detection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3631" y="6521924"/>
            <a:ext cx="10289527" cy="47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0"/>
              </a:lnSpc>
              <a:spcBef>
                <a:spcPct val="0"/>
              </a:spcBef>
            </a:pPr>
            <a:r>
              <a:rPr lang="en-US" sz="2772" b="1" spc="-55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Automatic Emergency Shutdown Failure Mitigation Measures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3630" y="7003963"/>
            <a:ext cx="7203569" cy="411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60"/>
              </a:lnSpc>
              <a:spcBef>
                <a:spcPct val="0"/>
              </a:spcBef>
            </a:pPr>
            <a:r>
              <a:rPr lang="en-US" sz="2472" spc="-4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Basic Event X37: Tearing of Sleeves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3630" y="8141324"/>
            <a:ext cx="9946769" cy="411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60"/>
              </a:lnSpc>
              <a:spcBef>
                <a:spcPct val="0"/>
              </a:spcBef>
            </a:pPr>
            <a:r>
              <a:rPr lang="en-US" sz="2472" spc="-4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Basic Event X31: Not Testing of Run along with Sensing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8200" y="7384647"/>
            <a:ext cx="16830378" cy="341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0"/>
              </a:lnSpc>
              <a:spcBef>
                <a:spcPct val="0"/>
              </a:spcBef>
            </a:pPr>
            <a:r>
              <a:rPr lang="en-US" sz="2072" spc="-4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Install pressure relief devices, such as spring-loaded, pressure-actuated safety valves or non-resealable pressure-actuated safety devices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03644" y="8592882"/>
            <a:ext cx="9002355" cy="345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0"/>
              </a:lnSpc>
              <a:spcBef>
                <a:spcPct val="0"/>
              </a:spcBef>
            </a:pPr>
            <a:r>
              <a:rPr lang="en-US" sz="2072" spc="-4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Proper maintenance, regular testing, and reliable sensing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97077" y="9789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References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3409" y="1858545"/>
            <a:ext cx="17401182" cy="7150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[1] Royal Society of Chemistry. (n.d.). Hydrogen – Element information, properties and uses. https://periodic-table.rsc.org/element/1/hydrogen 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[2] Rivero, R., Jefferson, K., &amp; … (2022). Optimal energy management of hydrogen energy facility using integrated battery energy storage and solar photovoltaic systems. IEEE Journals &amp; Magazine. https://ieeexplore.ieee.org/document/9740444 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[3] International Energy Agency. (2019). The future of hydrogen: Seizing today’s opportunities. https://www.iea.org/reports/the-future-of-hydrogen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[4] Elberry, A. M., Thakur, J., Santasalo-Aarnio, A., &amp; Larmi, M. (2021). Large-scale compressed hydrogen storage as part of renewable electricity storage systems. International Journal of Hydrogen Energy, 46(29), 15671–15690. https://doi.org/10.1016/j.ijhydene.2021.02.080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[5] International Energy Agency. (2019). The future of hydrogen—Analysis. International Energy Agency. https://www.iea.org/reports/the-future-of-hydrogen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[6] Abomazid, A. M., El-Taweel, N. A., &amp; Farag, H. E. Z. (2022). Optimal energy management of hydrogen energy facility using integrated battery energy storage and solar photovoltaic systems. IEEE Transactions on Sustainable Energy, 13(3), 1457–1468. https://doi.org/10.1109/TSTE.2022.3161891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[7] Ananthachar, V., &amp; Duffy, J. J. (2005). Efficiencies of hydrogen storage systems onboard fuel cell vehicles. Solar Energy, 78(5), 687–694. https://doi.org/10.1016/j.solener.2004.02.008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[8] Møller, K. T., Jensen, T. R., Akiba, E., &amp; Li, H. (2017). Hydrogen - A sustainable energy carrier. Progress in Natural Science: Materials International, 27(1), 34–40. https://doi.org/10.1016/j.pnsc.2016.12.014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[9] Bossel, U., &amp; Eliasson, B. (n.d.). Energy and the hydrogen economy. Alternative Fuels Data Center. https://afdc.energy.gov/files/pdfs/hyd_economy_bossel_eliasson.pdf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[10] de Miranda, P. E. V. (Ed.). (2019). Hydrogen storage and transport technologies. In Science and engineering of hydrogen-based energy technologies (pp. 221–228). Academic Press.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[11] Ade, N., Wilhite, B., &amp; Goyette, H. (2020). An integrated approach for safer and economical design of hydrogen refueling stations. International Journal of Hydrogen Energy, 45(56), 32713–32729. https://doi.org/10.1016/j.ijhydene.2020.08.232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[12] Abohamzeh, E., Salehi, F., Sheikholeslami, M., Abbassi, R., &amp; Khan, F. (2021). Review of hydrogen safety during storage, transmission, and applications processes. Journal of Loss Prevention in the Process Industries, 72, 104569. https://doi.org/10.1016/j.jlp.2021.104569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[13] Hadef, H., Negrou, B., González Ayuso, T., Djebabra, M., &amp; Ramadan, M. (2020). Preliminary hazard identification for risk assessment on a complex system for hydrogen production. International Journal of Hydrogen Energy, 45(20), 11855–11865. https://doi.org/10.1016/j.ijhydene.2019.10.162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[14] Correa-Jullian, C., &amp; Groth, K. M. (2022). Data requirements for improving the quantitative risk assessment of liquid hydrogen storage systems. International Journal of Hydrogen Energy, 47(6), 4222–4235. https://doi.org/10.1016/j.ijhydene.2021.10.266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[15] LaChance, Jeffrey L, Houf, William G, Fluer, Inc., Paso Robels, CA, Fluer, Larry, &amp; Middleton, Bobby. Analyses to support development of risk-informed separation distances for hydrogen codes and standards. United States. https://doi.org/10.2172/983689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[16] Zarei et al. (2017), "Dynamic Safety Assessment of Natural Gas Stations Using Bayesian Network," Journal of Hazardous Materials 321: 830 – 840. 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[17] Modarres, M., Kaminskiy, M. P., &amp; Krivtsov, V. (2016). Reliability engineering and risk analysis: A practical guide (3rd ed.). CRC Press.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[18] ISO. (2020). ISO 19880-1: Gaseous hydrogen – Fueling stations – Part 1: General requirements. International Organization for Standardization.</a:t>
            </a:r>
          </a:p>
          <a:p>
            <a:pPr algn="l">
              <a:lnSpc>
                <a:spcPts val="2090"/>
              </a:lnSpc>
              <a:spcBef>
                <a:spcPct val="0"/>
              </a:spcBef>
            </a:pPr>
            <a:r>
              <a:rPr lang="en-US" sz="1492" spc="-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[19] ISO. (2020). ISO 19880-1: Gaseous hydrogen – Fueling stations – Appendix B: Further Guidance on Risk Management. International Organization for Standardization.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852036"/>
            <a:ext cx="18288000" cy="1063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6"/>
              </a:lnSpc>
              <a:spcBef>
                <a:spcPct val="0"/>
              </a:spcBef>
            </a:pPr>
            <a:r>
              <a:rPr lang="en-US" sz="6000" dirty="0">
                <a:solidFill>
                  <a:srgbClr val="FF9100"/>
                </a:solidFill>
                <a:latin typeface="Impact"/>
                <a:ea typeface="Impact"/>
                <a:cs typeface="Impact"/>
                <a:sym typeface="Impact"/>
              </a:rPr>
              <a:t>Mitigating Risks in Compressed Hydrogen Energy Storage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4379406"/>
            <a:ext cx="18288000" cy="78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4"/>
              </a:lnSpc>
              <a:spcBef>
                <a:spcPct val="0"/>
              </a:spcBef>
            </a:pPr>
            <a:r>
              <a:rPr lang="en-US" sz="451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 Quantitative Risk Assessment Approach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79469" y="8115297"/>
            <a:ext cx="4329063" cy="523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  <a:spcBef>
                <a:spcPct val="0"/>
              </a:spcBef>
            </a:pPr>
            <a:r>
              <a:rPr lang="en-US" sz="311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November 17, 2025</a:t>
            </a:r>
          </a:p>
        </p:txBody>
      </p:sp>
      <p:sp>
        <p:nvSpPr>
          <p:cNvPr id="5" name="Freeform 5"/>
          <p:cNvSpPr/>
          <p:nvPr/>
        </p:nvSpPr>
        <p:spPr>
          <a:xfrm>
            <a:off x="425550" y="278995"/>
            <a:ext cx="904688" cy="1114195"/>
          </a:xfrm>
          <a:custGeom>
            <a:avLst/>
            <a:gdLst/>
            <a:ahLst/>
            <a:cxnLst/>
            <a:rect l="l" t="t" r="r" b="b"/>
            <a:pathLst>
              <a:path w="904688" h="1114195">
                <a:moveTo>
                  <a:pt x="0" y="0"/>
                </a:moveTo>
                <a:lnTo>
                  <a:pt x="904688" y="0"/>
                </a:lnTo>
                <a:lnTo>
                  <a:pt x="904688" y="1114195"/>
                </a:lnTo>
                <a:lnTo>
                  <a:pt x="0" y="11141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85941" y="379630"/>
            <a:ext cx="3891593" cy="456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2572" b="1" spc="-5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5941" y="769417"/>
            <a:ext cx="5078355" cy="456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  <a:spcBef>
                <a:spcPct val="0"/>
              </a:spcBef>
            </a:pPr>
            <a:r>
              <a:rPr lang="en-US" sz="2572" b="1" spc="-5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NPRE 498 - TERM PROJECT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92093" y="7118862"/>
            <a:ext cx="10103815" cy="74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  <a:spcBef>
                <a:spcPct val="0"/>
              </a:spcBef>
            </a:pPr>
            <a:r>
              <a:rPr lang="en-US" sz="4295" b="1" spc="-85">
                <a:solidFill>
                  <a:srgbClr val="F9943B"/>
                </a:solidFill>
                <a:latin typeface="Roboto Bold"/>
                <a:ea typeface="Roboto Bold"/>
                <a:cs typeface="Roboto Bold"/>
                <a:sym typeface="Roboto Bold"/>
              </a:rPr>
              <a:t>Ami Nicodemus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06956" y="209487"/>
            <a:ext cx="904688" cy="1114195"/>
          </a:xfrm>
          <a:custGeom>
            <a:avLst/>
            <a:gdLst/>
            <a:ahLst/>
            <a:cxnLst/>
            <a:rect l="l" t="t" r="r" b="b"/>
            <a:pathLst>
              <a:path w="904688" h="1114195">
                <a:moveTo>
                  <a:pt x="0" y="0"/>
                </a:moveTo>
                <a:lnTo>
                  <a:pt x="904688" y="0"/>
                </a:lnTo>
                <a:lnTo>
                  <a:pt x="904688" y="1114196"/>
                </a:lnTo>
                <a:lnTo>
                  <a:pt x="0" y="1114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48441" y="4168177"/>
            <a:ext cx="5937812" cy="380904"/>
          </a:xfrm>
          <a:custGeom>
            <a:avLst/>
            <a:gdLst/>
            <a:ahLst/>
            <a:cxnLst/>
            <a:rect l="l" t="t" r="r" b="b"/>
            <a:pathLst>
              <a:path w="5937812" h="380904">
                <a:moveTo>
                  <a:pt x="0" y="0"/>
                </a:moveTo>
                <a:lnTo>
                  <a:pt x="5937812" y="0"/>
                </a:lnTo>
                <a:lnTo>
                  <a:pt x="5937812" y="380904"/>
                </a:lnTo>
                <a:lnTo>
                  <a:pt x="0" y="3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980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80116" y="6334107"/>
            <a:ext cx="5937812" cy="380904"/>
          </a:xfrm>
          <a:custGeom>
            <a:avLst/>
            <a:gdLst/>
            <a:ahLst/>
            <a:cxnLst/>
            <a:rect l="l" t="t" r="r" b="b"/>
            <a:pathLst>
              <a:path w="5937812" h="380904">
                <a:moveTo>
                  <a:pt x="0" y="0"/>
                </a:moveTo>
                <a:lnTo>
                  <a:pt x="5937812" y="0"/>
                </a:lnTo>
                <a:lnTo>
                  <a:pt x="5937812" y="380904"/>
                </a:lnTo>
                <a:lnTo>
                  <a:pt x="0" y="3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980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89575" y="4791171"/>
            <a:ext cx="5937812" cy="380904"/>
          </a:xfrm>
          <a:custGeom>
            <a:avLst/>
            <a:gdLst/>
            <a:ahLst/>
            <a:cxnLst/>
            <a:rect l="l" t="t" r="r" b="b"/>
            <a:pathLst>
              <a:path w="5937812" h="380904">
                <a:moveTo>
                  <a:pt x="0" y="0"/>
                </a:moveTo>
                <a:lnTo>
                  <a:pt x="5937812" y="0"/>
                </a:lnTo>
                <a:lnTo>
                  <a:pt x="5937812" y="380904"/>
                </a:lnTo>
                <a:lnTo>
                  <a:pt x="0" y="3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980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75325" y="7557176"/>
            <a:ext cx="5937812" cy="380904"/>
          </a:xfrm>
          <a:custGeom>
            <a:avLst/>
            <a:gdLst/>
            <a:ahLst/>
            <a:cxnLst/>
            <a:rect l="l" t="t" r="r" b="b"/>
            <a:pathLst>
              <a:path w="5937812" h="380904">
                <a:moveTo>
                  <a:pt x="0" y="0"/>
                </a:moveTo>
                <a:lnTo>
                  <a:pt x="5937812" y="0"/>
                </a:lnTo>
                <a:lnTo>
                  <a:pt x="5937812" y="380904"/>
                </a:lnTo>
                <a:lnTo>
                  <a:pt x="0" y="3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980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86491" y="2351151"/>
            <a:ext cx="4266593" cy="1594526"/>
          </a:xfrm>
          <a:custGeom>
            <a:avLst/>
            <a:gdLst/>
            <a:ahLst/>
            <a:cxnLst/>
            <a:rect l="l" t="t" r="r" b="b"/>
            <a:pathLst>
              <a:path w="4266593" h="1594526">
                <a:moveTo>
                  <a:pt x="0" y="0"/>
                </a:moveTo>
                <a:lnTo>
                  <a:pt x="4266593" y="0"/>
                </a:lnTo>
                <a:lnTo>
                  <a:pt x="4266593" y="1594526"/>
                </a:lnTo>
                <a:lnTo>
                  <a:pt x="0" y="1594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8280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7793" y="4768156"/>
            <a:ext cx="4266593" cy="1594526"/>
          </a:xfrm>
          <a:custGeom>
            <a:avLst/>
            <a:gdLst/>
            <a:ahLst/>
            <a:cxnLst/>
            <a:rect l="l" t="t" r="r" b="b"/>
            <a:pathLst>
              <a:path w="4266593" h="1594526">
                <a:moveTo>
                  <a:pt x="0" y="0"/>
                </a:moveTo>
                <a:lnTo>
                  <a:pt x="4266593" y="0"/>
                </a:lnTo>
                <a:lnTo>
                  <a:pt x="4266593" y="1594526"/>
                </a:lnTo>
                <a:lnTo>
                  <a:pt x="0" y="1594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8280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937252" y="3196645"/>
            <a:ext cx="4266593" cy="1594526"/>
          </a:xfrm>
          <a:custGeom>
            <a:avLst/>
            <a:gdLst/>
            <a:ahLst/>
            <a:cxnLst/>
            <a:rect l="l" t="t" r="r" b="b"/>
            <a:pathLst>
              <a:path w="4266593" h="1594526">
                <a:moveTo>
                  <a:pt x="0" y="0"/>
                </a:moveTo>
                <a:lnTo>
                  <a:pt x="4266593" y="0"/>
                </a:lnTo>
                <a:lnTo>
                  <a:pt x="4266593" y="1594526"/>
                </a:lnTo>
                <a:lnTo>
                  <a:pt x="0" y="1594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828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099177" y="5991225"/>
            <a:ext cx="4266593" cy="1594526"/>
          </a:xfrm>
          <a:custGeom>
            <a:avLst/>
            <a:gdLst/>
            <a:ahLst/>
            <a:cxnLst/>
            <a:rect l="l" t="t" r="r" b="b"/>
            <a:pathLst>
              <a:path w="4266593" h="1594526">
                <a:moveTo>
                  <a:pt x="0" y="0"/>
                </a:moveTo>
                <a:lnTo>
                  <a:pt x="4266593" y="0"/>
                </a:lnTo>
                <a:lnTo>
                  <a:pt x="4266593" y="1594526"/>
                </a:lnTo>
                <a:lnTo>
                  <a:pt x="0" y="1594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8280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23218" y="2351151"/>
            <a:ext cx="3188260" cy="913067"/>
          </a:xfrm>
          <a:custGeom>
            <a:avLst/>
            <a:gdLst/>
            <a:ahLst/>
            <a:cxnLst/>
            <a:rect l="l" t="t" r="r" b="b"/>
            <a:pathLst>
              <a:path w="3188260" h="913067">
                <a:moveTo>
                  <a:pt x="0" y="0"/>
                </a:moveTo>
                <a:lnTo>
                  <a:pt x="3188259" y="0"/>
                </a:lnTo>
                <a:lnTo>
                  <a:pt x="3188259" y="913067"/>
                </a:lnTo>
                <a:lnTo>
                  <a:pt x="0" y="9130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8536" r="-106103" b="-7463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538994" y="4768156"/>
            <a:ext cx="2861259" cy="884956"/>
          </a:xfrm>
          <a:custGeom>
            <a:avLst/>
            <a:gdLst/>
            <a:ahLst/>
            <a:cxnLst/>
            <a:rect l="l" t="t" r="r" b="b"/>
            <a:pathLst>
              <a:path w="2861259" h="884956">
                <a:moveTo>
                  <a:pt x="0" y="0"/>
                </a:moveTo>
                <a:lnTo>
                  <a:pt x="2861259" y="0"/>
                </a:lnTo>
                <a:lnTo>
                  <a:pt x="2861259" y="884956"/>
                </a:lnTo>
                <a:lnTo>
                  <a:pt x="0" y="8849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7345" r="-125252" b="-80181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33153" y="3196645"/>
            <a:ext cx="2958108" cy="894931"/>
          </a:xfrm>
          <a:custGeom>
            <a:avLst/>
            <a:gdLst/>
            <a:ahLst/>
            <a:cxnLst/>
            <a:rect l="l" t="t" r="r" b="b"/>
            <a:pathLst>
              <a:path w="2958108" h="894931">
                <a:moveTo>
                  <a:pt x="0" y="0"/>
                </a:moveTo>
                <a:lnTo>
                  <a:pt x="2958108" y="0"/>
                </a:lnTo>
                <a:lnTo>
                  <a:pt x="2958108" y="894931"/>
                </a:lnTo>
                <a:lnTo>
                  <a:pt x="0" y="8949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0154" r="-123518" b="-7817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156810" y="4768156"/>
            <a:ext cx="2713515" cy="1594526"/>
          </a:xfrm>
          <a:custGeom>
            <a:avLst/>
            <a:gdLst/>
            <a:ahLst/>
            <a:cxnLst/>
            <a:rect l="l" t="t" r="r" b="b"/>
            <a:pathLst>
              <a:path w="2713515" h="1594526">
                <a:moveTo>
                  <a:pt x="0" y="0"/>
                </a:moveTo>
                <a:lnTo>
                  <a:pt x="2713515" y="0"/>
                </a:lnTo>
                <a:lnTo>
                  <a:pt x="2713515" y="1594526"/>
                </a:lnTo>
                <a:lnTo>
                  <a:pt x="0" y="15945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87440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07981" y="5991225"/>
            <a:ext cx="2713515" cy="1594526"/>
          </a:xfrm>
          <a:custGeom>
            <a:avLst/>
            <a:gdLst/>
            <a:ahLst/>
            <a:cxnLst/>
            <a:rect l="l" t="t" r="r" b="b"/>
            <a:pathLst>
              <a:path w="2713515" h="1594526">
                <a:moveTo>
                  <a:pt x="0" y="0"/>
                </a:moveTo>
                <a:lnTo>
                  <a:pt x="2713515" y="0"/>
                </a:lnTo>
                <a:lnTo>
                  <a:pt x="2713515" y="1594526"/>
                </a:lnTo>
                <a:lnTo>
                  <a:pt x="0" y="15945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87440"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8460853" y="2485695"/>
            <a:ext cx="1095399" cy="5842128"/>
          </a:xfrm>
          <a:custGeom>
            <a:avLst/>
            <a:gdLst/>
            <a:ahLst/>
            <a:cxnLst/>
            <a:rect l="l" t="t" r="r" b="b"/>
            <a:pathLst>
              <a:path w="1095399" h="5842128">
                <a:moveTo>
                  <a:pt x="1095399" y="0"/>
                </a:moveTo>
                <a:lnTo>
                  <a:pt x="0" y="0"/>
                </a:lnTo>
                <a:lnTo>
                  <a:pt x="0" y="5842128"/>
                </a:lnTo>
                <a:lnTo>
                  <a:pt x="1095399" y="5842128"/>
                </a:lnTo>
                <a:lnTo>
                  <a:pt x="109539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892831" y="2652771"/>
            <a:ext cx="491967" cy="476593"/>
          </a:xfrm>
          <a:custGeom>
            <a:avLst/>
            <a:gdLst/>
            <a:ahLst/>
            <a:cxnLst/>
            <a:rect l="l" t="t" r="r" b="b"/>
            <a:pathLst>
              <a:path w="491967" h="476593">
                <a:moveTo>
                  <a:pt x="0" y="0"/>
                </a:moveTo>
                <a:lnTo>
                  <a:pt x="491966" y="0"/>
                </a:lnTo>
                <a:lnTo>
                  <a:pt x="491966" y="476593"/>
                </a:lnTo>
                <a:lnTo>
                  <a:pt x="0" y="4765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734133" y="5059818"/>
            <a:ext cx="451050" cy="536964"/>
          </a:xfrm>
          <a:custGeom>
            <a:avLst/>
            <a:gdLst/>
            <a:ahLst/>
            <a:cxnLst/>
            <a:rect l="l" t="t" r="r" b="b"/>
            <a:pathLst>
              <a:path w="451050" h="536964">
                <a:moveTo>
                  <a:pt x="0" y="0"/>
                </a:moveTo>
                <a:lnTo>
                  <a:pt x="451050" y="0"/>
                </a:lnTo>
                <a:lnTo>
                  <a:pt x="451050" y="536964"/>
                </a:lnTo>
                <a:lnTo>
                  <a:pt x="0" y="5369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178331" y="3446705"/>
            <a:ext cx="622488" cy="622488"/>
          </a:xfrm>
          <a:custGeom>
            <a:avLst/>
            <a:gdLst/>
            <a:ahLst/>
            <a:cxnLst/>
            <a:rect l="l" t="t" r="r" b="b"/>
            <a:pathLst>
              <a:path w="622488" h="622488">
                <a:moveTo>
                  <a:pt x="0" y="0"/>
                </a:moveTo>
                <a:lnTo>
                  <a:pt x="622488" y="0"/>
                </a:lnTo>
                <a:lnTo>
                  <a:pt x="622488" y="622487"/>
                </a:lnTo>
                <a:lnTo>
                  <a:pt x="0" y="62248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359065" y="6268833"/>
            <a:ext cx="584053" cy="565072"/>
          </a:xfrm>
          <a:custGeom>
            <a:avLst/>
            <a:gdLst/>
            <a:ahLst/>
            <a:cxnLst/>
            <a:rect l="l" t="t" r="r" b="b"/>
            <a:pathLst>
              <a:path w="584053" h="565072">
                <a:moveTo>
                  <a:pt x="0" y="0"/>
                </a:moveTo>
                <a:lnTo>
                  <a:pt x="584053" y="0"/>
                </a:lnTo>
                <a:lnTo>
                  <a:pt x="584053" y="565072"/>
                </a:lnTo>
                <a:lnTo>
                  <a:pt x="0" y="56507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86491" y="7245133"/>
            <a:ext cx="4266593" cy="1594526"/>
          </a:xfrm>
          <a:custGeom>
            <a:avLst/>
            <a:gdLst/>
            <a:ahLst/>
            <a:cxnLst/>
            <a:rect l="l" t="t" r="r" b="b"/>
            <a:pathLst>
              <a:path w="4266593" h="1594526">
                <a:moveTo>
                  <a:pt x="0" y="0"/>
                </a:moveTo>
                <a:lnTo>
                  <a:pt x="4266593" y="0"/>
                </a:lnTo>
                <a:lnTo>
                  <a:pt x="4266593" y="1594526"/>
                </a:lnTo>
                <a:lnTo>
                  <a:pt x="0" y="1594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82809"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 flipH="1">
            <a:off x="8460853" y="7637270"/>
            <a:ext cx="1095399" cy="5842128"/>
          </a:xfrm>
          <a:custGeom>
            <a:avLst/>
            <a:gdLst/>
            <a:ahLst/>
            <a:cxnLst/>
            <a:rect l="l" t="t" r="r" b="b"/>
            <a:pathLst>
              <a:path w="1095399" h="5842128">
                <a:moveTo>
                  <a:pt x="1095399" y="0"/>
                </a:moveTo>
                <a:lnTo>
                  <a:pt x="0" y="0"/>
                </a:lnTo>
                <a:lnTo>
                  <a:pt x="0" y="5842128"/>
                </a:lnTo>
                <a:lnTo>
                  <a:pt x="1095399" y="5842128"/>
                </a:lnTo>
                <a:lnTo>
                  <a:pt x="109539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980116" y="9797134"/>
            <a:ext cx="5937812" cy="380904"/>
          </a:xfrm>
          <a:custGeom>
            <a:avLst/>
            <a:gdLst/>
            <a:ahLst/>
            <a:cxnLst/>
            <a:rect l="l" t="t" r="r" b="b"/>
            <a:pathLst>
              <a:path w="5937812" h="380904">
                <a:moveTo>
                  <a:pt x="0" y="0"/>
                </a:moveTo>
                <a:lnTo>
                  <a:pt x="5937812" y="0"/>
                </a:lnTo>
                <a:lnTo>
                  <a:pt x="5937812" y="380903"/>
                </a:lnTo>
                <a:lnTo>
                  <a:pt x="0" y="3809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9802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523218" y="7245133"/>
            <a:ext cx="3188260" cy="913067"/>
          </a:xfrm>
          <a:custGeom>
            <a:avLst/>
            <a:gdLst/>
            <a:ahLst/>
            <a:cxnLst/>
            <a:rect l="l" t="t" r="r" b="b"/>
            <a:pathLst>
              <a:path w="3188260" h="913067">
                <a:moveTo>
                  <a:pt x="0" y="0"/>
                </a:moveTo>
                <a:lnTo>
                  <a:pt x="3188259" y="0"/>
                </a:lnTo>
                <a:lnTo>
                  <a:pt x="3188259" y="913067"/>
                </a:lnTo>
                <a:lnTo>
                  <a:pt x="0" y="9130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8536" r="-106103" b="-74634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179362" y="8070971"/>
            <a:ext cx="4266593" cy="1594526"/>
          </a:xfrm>
          <a:custGeom>
            <a:avLst/>
            <a:gdLst/>
            <a:ahLst/>
            <a:cxnLst/>
            <a:rect l="l" t="t" r="r" b="b"/>
            <a:pathLst>
              <a:path w="4266593" h="1594526">
                <a:moveTo>
                  <a:pt x="0" y="0"/>
                </a:moveTo>
                <a:lnTo>
                  <a:pt x="4266593" y="0"/>
                </a:lnTo>
                <a:lnTo>
                  <a:pt x="4266593" y="1594526"/>
                </a:lnTo>
                <a:lnTo>
                  <a:pt x="0" y="1594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82809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2116088" y="8070971"/>
            <a:ext cx="3188260" cy="913067"/>
          </a:xfrm>
          <a:custGeom>
            <a:avLst/>
            <a:gdLst/>
            <a:ahLst/>
            <a:cxnLst/>
            <a:rect l="l" t="t" r="r" b="b"/>
            <a:pathLst>
              <a:path w="3188260" h="913067">
                <a:moveTo>
                  <a:pt x="0" y="0"/>
                </a:moveTo>
                <a:lnTo>
                  <a:pt x="3188260" y="0"/>
                </a:lnTo>
                <a:lnTo>
                  <a:pt x="3188260" y="913067"/>
                </a:lnTo>
                <a:lnTo>
                  <a:pt x="0" y="9130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8536" r="-106103" b="-74634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5702" y="8372591"/>
            <a:ext cx="491967" cy="476593"/>
          </a:xfrm>
          <a:custGeom>
            <a:avLst/>
            <a:gdLst/>
            <a:ahLst/>
            <a:cxnLst/>
            <a:rect l="l" t="t" r="r" b="b"/>
            <a:pathLst>
              <a:path w="491967" h="476593">
                <a:moveTo>
                  <a:pt x="0" y="0"/>
                </a:moveTo>
                <a:lnTo>
                  <a:pt x="491966" y="0"/>
                </a:lnTo>
                <a:lnTo>
                  <a:pt x="491966" y="476593"/>
                </a:lnTo>
                <a:lnTo>
                  <a:pt x="0" y="4765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1036545" y="9265543"/>
            <a:ext cx="5937812" cy="380904"/>
          </a:xfrm>
          <a:custGeom>
            <a:avLst/>
            <a:gdLst/>
            <a:ahLst/>
            <a:cxnLst/>
            <a:rect l="l" t="t" r="r" b="b"/>
            <a:pathLst>
              <a:path w="5937812" h="380904">
                <a:moveTo>
                  <a:pt x="0" y="0"/>
                </a:moveTo>
                <a:lnTo>
                  <a:pt x="5937812" y="0"/>
                </a:lnTo>
                <a:lnTo>
                  <a:pt x="5937812" y="380904"/>
                </a:lnTo>
                <a:lnTo>
                  <a:pt x="0" y="3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9802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2067691" y="8379200"/>
            <a:ext cx="5937812" cy="380904"/>
          </a:xfrm>
          <a:custGeom>
            <a:avLst/>
            <a:gdLst/>
            <a:ahLst/>
            <a:cxnLst/>
            <a:rect l="l" t="t" r="r" b="b"/>
            <a:pathLst>
              <a:path w="5937812" h="380904">
                <a:moveTo>
                  <a:pt x="0" y="0"/>
                </a:moveTo>
                <a:lnTo>
                  <a:pt x="5937812" y="0"/>
                </a:lnTo>
                <a:lnTo>
                  <a:pt x="5937812" y="380904"/>
                </a:lnTo>
                <a:lnTo>
                  <a:pt x="0" y="3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9802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846787" y="7522791"/>
            <a:ext cx="584053" cy="565072"/>
          </a:xfrm>
          <a:custGeom>
            <a:avLst/>
            <a:gdLst/>
            <a:ahLst/>
            <a:cxnLst/>
            <a:rect l="l" t="t" r="r" b="b"/>
            <a:pathLst>
              <a:path w="584053" h="565072">
                <a:moveTo>
                  <a:pt x="0" y="0"/>
                </a:moveTo>
                <a:lnTo>
                  <a:pt x="584054" y="0"/>
                </a:lnTo>
                <a:lnTo>
                  <a:pt x="584054" y="565071"/>
                </a:lnTo>
                <a:lnTo>
                  <a:pt x="0" y="5650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3972939" y="704850"/>
            <a:ext cx="10342122" cy="134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7"/>
              </a:lnSpc>
            </a:pPr>
            <a:r>
              <a:rPr lang="en-US" sz="8700" b="1" spc="-487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Outline of the Presentation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011380" y="2553585"/>
            <a:ext cx="3084018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5"/>
              </a:lnSpc>
            </a:pPr>
            <a:r>
              <a:rPr lang="en-US" sz="203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Introduction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527775" y="4991063"/>
            <a:ext cx="5017643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5"/>
              </a:lnSpc>
            </a:pPr>
            <a:r>
              <a:rPr lang="en-US" sz="203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Critique of the Research Article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121201" y="3399080"/>
            <a:ext cx="4674560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5"/>
              </a:lnSpc>
            </a:pPr>
            <a:r>
              <a:rPr lang="en-US" sz="203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Why Risk Analysis?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524066" y="6193659"/>
            <a:ext cx="2841704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5"/>
              </a:lnSpc>
            </a:pPr>
            <a:r>
              <a:rPr lang="en-US" sz="203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QRA Methodology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891427" y="3138889"/>
            <a:ext cx="5026501" cy="962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7255" lvl="1" indent="-198628" algn="l">
              <a:lnSpc>
                <a:spcPts val="2575"/>
              </a:lnSpc>
              <a:buFont typeface="Arial"/>
              <a:buChar char="•"/>
            </a:pPr>
            <a:r>
              <a:rPr lang="en-US" sz="18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What is Hydrogen?</a:t>
            </a:r>
          </a:p>
          <a:p>
            <a:pPr marL="397255" lvl="1" indent="-198628" algn="l">
              <a:lnSpc>
                <a:spcPts val="2575"/>
              </a:lnSpc>
              <a:buFont typeface="Arial"/>
              <a:buChar char="•"/>
            </a:pPr>
            <a:r>
              <a:rPr lang="en-US" sz="18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Why Hydrogen Storage is Important?</a:t>
            </a:r>
          </a:p>
          <a:p>
            <a:pPr marL="397255" lvl="1" indent="-198628" algn="l">
              <a:lnSpc>
                <a:spcPts val="2575"/>
              </a:lnSpc>
              <a:buFont typeface="Arial"/>
              <a:buChar char="•"/>
            </a:pPr>
            <a:r>
              <a:rPr lang="en-US" sz="18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What is Compressed Hydrogen Storage?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537803" y="5524500"/>
            <a:ext cx="5238014" cy="63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7255" lvl="1" indent="-198628" algn="l">
              <a:lnSpc>
                <a:spcPts val="2575"/>
              </a:lnSpc>
              <a:buFont typeface="Arial"/>
              <a:buChar char="•"/>
            </a:pPr>
            <a:r>
              <a:rPr lang="en-US" sz="183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Methodology &amp; Results</a:t>
            </a:r>
          </a:p>
          <a:p>
            <a:pPr marL="397255" lvl="1" indent="-198628" algn="l">
              <a:lnSpc>
                <a:spcPts val="2575"/>
              </a:lnSpc>
              <a:buFont typeface="Arial"/>
              <a:buChar char="•"/>
            </a:pPr>
            <a:r>
              <a:rPr lang="en-US" sz="183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Observations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036545" y="3885407"/>
            <a:ext cx="5770411" cy="63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7255" lvl="1" indent="-198628" algn="l">
              <a:lnSpc>
                <a:spcPts val="2575"/>
              </a:lnSpc>
              <a:buFont typeface="Arial"/>
              <a:buChar char="•"/>
            </a:pPr>
            <a:r>
              <a:rPr lang="en-US" sz="18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Risks Involved in Compressed Storage Vessels</a:t>
            </a:r>
          </a:p>
          <a:p>
            <a:pPr marL="397255" lvl="1" indent="-198628" algn="l">
              <a:lnSpc>
                <a:spcPts val="2575"/>
              </a:lnSpc>
              <a:buFont typeface="Arial"/>
              <a:buChar char="•"/>
            </a:pPr>
            <a:r>
              <a:rPr lang="en-US" sz="18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Why Risk Analysis is Crucial?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235540" y="6642710"/>
            <a:ext cx="5017383" cy="63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7255" lvl="1" indent="-198628" algn="l">
              <a:lnSpc>
                <a:spcPts val="2575"/>
              </a:lnSpc>
              <a:buFont typeface="Arial"/>
              <a:buChar char="•"/>
            </a:pPr>
            <a:r>
              <a:rPr lang="en-US" sz="18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Event Tree / Fault Tree Analysis</a:t>
            </a:r>
          </a:p>
          <a:p>
            <a:pPr marL="397255" lvl="1" indent="-198628" algn="l">
              <a:lnSpc>
                <a:spcPts val="2575"/>
              </a:lnSpc>
              <a:buFont typeface="Arial"/>
              <a:buChar char="•"/>
            </a:pPr>
            <a:r>
              <a:rPr lang="en-US" sz="18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Fussell-Vesely Importance Measure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80303" y="9837603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011380" y="7447567"/>
            <a:ext cx="3084018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5"/>
              </a:lnSpc>
            </a:pPr>
            <a:r>
              <a:rPr lang="en-US" sz="203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Impact Assessment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891427" y="8032871"/>
            <a:ext cx="4311463" cy="31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7255" lvl="1" indent="-198628" algn="l">
              <a:lnSpc>
                <a:spcPts val="2575"/>
              </a:lnSpc>
              <a:buFont typeface="Arial"/>
              <a:buChar char="•"/>
            </a:pPr>
            <a:r>
              <a:rPr lang="en-US" sz="18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Key Takeaways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604250" y="8273405"/>
            <a:ext cx="3897679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5"/>
              </a:lnSpc>
            </a:pPr>
            <a:r>
              <a:rPr lang="en-US" sz="203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Risk Mitigation Strategies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484298" y="8858709"/>
            <a:ext cx="4311463" cy="31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7255" lvl="1" indent="-198628" algn="l">
              <a:lnSpc>
                <a:spcPts val="2575"/>
              </a:lnSpc>
              <a:buFont typeface="Arial"/>
              <a:buChar char="•"/>
            </a:pPr>
            <a:r>
              <a:rPr lang="en-US" sz="18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Synthesis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0116" y="9797134"/>
            <a:ext cx="5937812" cy="380904"/>
          </a:xfrm>
          <a:custGeom>
            <a:avLst/>
            <a:gdLst/>
            <a:ahLst/>
            <a:cxnLst/>
            <a:rect l="l" t="t" r="r" b="b"/>
            <a:pathLst>
              <a:path w="5937812" h="380904">
                <a:moveTo>
                  <a:pt x="0" y="0"/>
                </a:moveTo>
                <a:lnTo>
                  <a:pt x="5937812" y="0"/>
                </a:lnTo>
                <a:lnTo>
                  <a:pt x="5937812" y="380903"/>
                </a:lnTo>
                <a:lnTo>
                  <a:pt x="0" y="380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980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0303" y="9837603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grpSp>
        <p:nvGrpSpPr>
          <p:cNvPr id="7" name="Group 7"/>
          <p:cNvGrpSpPr/>
          <p:nvPr/>
        </p:nvGrpSpPr>
        <p:grpSpPr>
          <a:xfrm rot="2375377">
            <a:off x="-4455108" y="6822849"/>
            <a:ext cx="12780924" cy="5929361"/>
            <a:chOff x="0" y="0"/>
            <a:chExt cx="3366169" cy="15616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66169" cy="1561642"/>
            </a:xfrm>
            <a:custGeom>
              <a:avLst/>
              <a:gdLst/>
              <a:ahLst/>
              <a:cxnLst/>
              <a:rect l="l" t="t" r="r" b="b"/>
              <a:pathLst>
                <a:path w="3366169" h="1561642">
                  <a:moveTo>
                    <a:pt x="0" y="0"/>
                  </a:moveTo>
                  <a:lnTo>
                    <a:pt x="3366169" y="0"/>
                  </a:lnTo>
                  <a:lnTo>
                    <a:pt x="3366169" y="1561642"/>
                  </a:lnTo>
                  <a:lnTo>
                    <a:pt x="0" y="1561642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366169" cy="160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1658742" y="1977334"/>
            <a:ext cx="9151151" cy="7529174"/>
            <a:chOff x="0" y="0"/>
            <a:chExt cx="6184570" cy="508839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2A9783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blipFill>
              <a:blip r:embed="rId3"/>
              <a:stretch>
                <a:fillRect l="-45392" r="-45392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430685" y="7428386"/>
            <a:ext cx="2123446" cy="1721887"/>
            <a:chOff x="0" y="0"/>
            <a:chExt cx="501176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flipH="1">
            <a:off x="16653087" y="2953548"/>
            <a:ext cx="543690" cy="628544"/>
          </a:xfrm>
          <a:custGeom>
            <a:avLst/>
            <a:gdLst/>
            <a:ahLst/>
            <a:cxnLst/>
            <a:rect l="l" t="t" r="r" b="b"/>
            <a:pathLst>
              <a:path w="543690" h="628544">
                <a:moveTo>
                  <a:pt x="543690" y="0"/>
                </a:moveTo>
                <a:lnTo>
                  <a:pt x="0" y="0"/>
                </a:lnTo>
                <a:lnTo>
                  <a:pt x="0" y="628543"/>
                </a:lnTo>
                <a:lnTo>
                  <a:pt x="543690" y="628543"/>
                </a:lnTo>
                <a:lnTo>
                  <a:pt x="5436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16765251" y="5296949"/>
            <a:ext cx="543690" cy="628544"/>
          </a:xfrm>
          <a:custGeom>
            <a:avLst/>
            <a:gdLst/>
            <a:ahLst/>
            <a:cxnLst/>
            <a:rect l="l" t="t" r="r" b="b"/>
            <a:pathLst>
              <a:path w="543690" h="628544">
                <a:moveTo>
                  <a:pt x="543691" y="0"/>
                </a:moveTo>
                <a:lnTo>
                  <a:pt x="0" y="0"/>
                </a:lnTo>
                <a:lnTo>
                  <a:pt x="0" y="628544"/>
                </a:lnTo>
                <a:lnTo>
                  <a:pt x="543691" y="628544"/>
                </a:lnTo>
                <a:lnTo>
                  <a:pt x="5436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>
            <a:off x="16877416" y="7469951"/>
            <a:ext cx="543690" cy="628544"/>
          </a:xfrm>
          <a:custGeom>
            <a:avLst/>
            <a:gdLst/>
            <a:ahLst/>
            <a:cxnLst/>
            <a:rect l="l" t="t" r="r" b="b"/>
            <a:pathLst>
              <a:path w="543690" h="628544">
                <a:moveTo>
                  <a:pt x="543691" y="0"/>
                </a:moveTo>
                <a:lnTo>
                  <a:pt x="0" y="0"/>
                </a:lnTo>
                <a:lnTo>
                  <a:pt x="0" y="628544"/>
                </a:lnTo>
                <a:lnTo>
                  <a:pt x="543691" y="628544"/>
                </a:lnTo>
                <a:lnTo>
                  <a:pt x="5436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6557" y="2972598"/>
            <a:ext cx="9046764" cy="5701842"/>
          </a:xfrm>
          <a:custGeom>
            <a:avLst/>
            <a:gdLst/>
            <a:ahLst/>
            <a:cxnLst/>
            <a:rect l="l" t="t" r="r" b="b"/>
            <a:pathLst>
              <a:path w="9046764" h="5701842">
                <a:moveTo>
                  <a:pt x="0" y="0"/>
                </a:moveTo>
                <a:lnTo>
                  <a:pt x="9046764" y="0"/>
                </a:lnTo>
                <a:lnTo>
                  <a:pt x="9046764" y="5701842"/>
                </a:lnTo>
                <a:lnTo>
                  <a:pt x="0" y="57018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35336" y="915693"/>
            <a:ext cx="9411799" cy="11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What is Hydrogen?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470496" y="3524941"/>
            <a:ext cx="7182590" cy="1281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6792" lvl="1" indent="-263396" algn="just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'hydro' and 'genes' meaning water forming</a:t>
            </a:r>
          </a:p>
          <a:p>
            <a:pPr marL="526792" lvl="1" indent="-263396" algn="just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Most abundant element in the universe</a:t>
            </a:r>
          </a:p>
          <a:p>
            <a:pPr marL="526792" lvl="1" indent="-263396" algn="just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Lightest of all gases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70496" y="5771443"/>
            <a:ext cx="6890429" cy="1281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6792" lvl="1" indent="-263396" algn="just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High energy density</a:t>
            </a:r>
          </a:p>
          <a:p>
            <a:pPr marL="526792" lvl="1" indent="-263396" algn="just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Clean-burning Fuel</a:t>
            </a:r>
          </a:p>
          <a:p>
            <a:pPr marL="526792" lvl="1" indent="-263396" algn="just">
              <a:lnSpc>
                <a:spcPts val="3415"/>
              </a:lnSpc>
              <a:spcBef>
                <a:spcPct val="0"/>
              </a:spcBef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Versatile energy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70496" y="7919611"/>
            <a:ext cx="7354129" cy="1281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6792" lvl="1" indent="-263396" algn="just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Fuel cell in Transportation</a:t>
            </a:r>
          </a:p>
          <a:p>
            <a:pPr marL="526792" lvl="1" indent="-263396" algn="just">
              <a:lnSpc>
                <a:spcPts val="3415"/>
              </a:lnSpc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Energy Carrier in Power generation</a:t>
            </a:r>
          </a:p>
          <a:p>
            <a:pPr marL="526792" lvl="1" indent="-263396" algn="just">
              <a:lnSpc>
                <a:spcPts val="3415"/>
              </a:lnSpc>
              <a:spcBef>
                <a:spcPct val="0"/>
              </a:spcBef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Industry refining &amp; production processes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311182" y="2874767"/>
            <a:ext cx="6049743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 b="1">
                <a:solidFill>
                  <a:srgbClr val="F98D4A"/>
                </a:solidFill>
                <a:latin typeface="Inter Bold"/>
                <a:ea typeface="Inter Bold"/>
                <a:cs typeface="Inter Bold"/>
                <a:sym typeface="Inter Bold"/>
              </a:rPr>
              <a:t>Hydrogen as an Element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532341" y="5138385"/>
            <a:ext cx="5828584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 b="1" u="none" strike="noStrike">
                <a:solidFill>
                  <a:srgbClr val="F98D4A"/>
                </a:solidFill>
                <a:latin typeface="Inter Bold"/>
                <a:ea typeface="Inter Bold"/>
                <a:cs typeface="Inter Bold"/>
                <a:sym typeface="Inter Bold"/>
              </a:rPr>
              <a:t>Hydrogen as a Fuel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36640" y="7343725"/>
            <a:ext cx="642428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98D4A"/>
                </a:solidFill>
                <a:latin typeface="Inter Bold"/>
                <a:ea typeface="Inter Bold"/>
                <a:cs typeface="Inter Bold"/>
                <a:sym typeface="Inter Bold"/>
              </a:rPr>
              <a:t>Hydrogen as Growing Economy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038621" y="4815516"/>
            <a:ext cx="5614774" cy="236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  <a:spcBef>
                <a:spcPct val="0"/>
              </a:spcBef>
            </a:pPr>
            <a:r>
              <a:rPr lang="en-US" sz="14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https://www.rsc.org/periodic-table/element/1/hydrogen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173394" y="7023919"/>
            <a:ext cx="4479946" cy="236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  <a:spcBef>
                <a:spcPct val="0"/>
              </a:spcBef>
            </a:pPr>
            <a:r>
              <a:rPr lang="en-US" sz="14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https://ieeexplore.ieee.org/document/9740444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676001" y="9257787"/>
            <a:ext cx="5089535" cy="236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  <a:spcBef>
                <a:spcPct val="0"/>
              </a:spcBef>
            </a:pPr>
            <a:r>
              <a:rPr lang="en-US" sz="14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https://www.iea.org/reports/the-future-of-hydrogen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195465" y="163586"/>
            <a:ext cx="3046921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Introduction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327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36" name="Freeform 36"/>
          <p:cNvSpPr/>
          <p:nvPr/>
        </p:nvSpPr>
        <p:spPr>
          <a:xfrm>
            <a:off x="6978676" y="6719845"/>
            <a:ext cx="2620007" cy="2128756"/>
          </a:xfrm>
          <a:custGeom>
            <a:avLst/>
            <a:gdLst/>
            <a:ahLst/>
            <a:cxnLst/>
            <a:rect l="l" t="t" r="r" b="b"/>
            <a:pathLst>
              <a:path w="2620007" h="2128756">
                <a:moveTo>
                  <a:pt x="0" y="0"/>
                </a:moveTo>
                <a:lnTo>
                  <a:pt x="2620007" y="0"/>
                </a:lnTo>
                <a:lnTo>
                  <a:pt x="2620007" y="2128756"/>
                </a:lnTo>
                <a:lnTo>
                  <a:pt x="0" y="21287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27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grpSp>
        <p:nvGrpSpPr>
          <p:cNvPr id="7" name="Group 7"/>
          <p:cNvGrpSpPr/>
          <p:nvPr/>
        </p:nvGrpSpPr>
        <p:grpSpPr>
          <a:xfrm rot="2375377">
            <a:off x="-4455108" y="6822849"/>
            <a:ext cx="12780924" cy="5929361"/>
            <a:chOff x="0" y="0"/>
            <a:chExt cx="3366169" cy="15616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66169" cy="1561642"/>
            </a:xfrm>
            <a:custGeom>
              <a:avLst/>
              <a:gdLst/>
              <a:ahLst/>
              <a:cxnLst/>
              <a:rect l="l" t="t" r="r" b="b"/>
              <a:pathLst>
                <a:path w="3366169" h="1561642">
                  <a:moveTo>
                    <a:pt x="0" y="0"/>
                  </a:moveTo>
                  <a:lnTo>
                    <a:pt x="3366169" y="0"/>
                  </a:lnTo>
                  <a:lnTo>
                    <a:pt x="3366169" y="1561642"/>
                  </a:lnTo>
                  <a:lnTo>
                    <a:pt x="0" y="1561642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366169" cy="160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1658742" y="1977334"/>
            <a:ext cx="9151151" cy="7529174"/>
            <a:chOff x="0" y="0"/>
            <a:chExt cx="6184570" cy="508839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2A9783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blipFill>
              <a:blip r:embed="rId2"/>
              <a:stretch>
                <a:fillRect l="-45392" r="-45392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430685" y="7428386"/>
            <a:ext cx="2123446" cy="1721887"/>
            <a:chOff x="0" y="0"/>
            <a:chExt cx="501176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195465" y="163586"/>
            <a:ext cx="3046921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Introduction</a:t>
            </a:r>
          </a:p>
        </p:txBody>
      </p:sp>
      <p:sp>
        <p:nvSpPr>
          <p:cNvPr id="20" name="Freeform 20"/>
          <p:cNvSpPr/>
          <p:nvPr/>
        </p:nvSpPr>
        <p:spPr>
          <a:xfrm flipH="1">
            <a:off x="16653087" y="3137984"/>
            <a:ext cx="543690" cy="628544"/>
          </a:xfrm>
          <a:custGeom>
            <a:avLst/>
            <a:gdLst/>
            <a:ahLst/>
            <a:cxnLst/>
            <a:rect l="l" t="t" r="r" b="b"/>
            <a:pathLst>
              <a:path w="543690" h="628544">
                <a:moveTo>
                  <a:pt x="543690" y="0"/>
                </a:moveTo>
                <a:lnTo>
                  <a:pt x="0" y="0"/>
                </a:lnTo>
                <a:lnTo>
                  <a:pt x="0" y="628544"/>
                </a:lnTo>
                <a:lnTo>
                  <a:pt x="543690" y="628544"/>
                </a:lnTo>
                <a:lnTo>
                  <a:pt x="54369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>
            <a:off x="16765251" y="4849834"/>
            <a:ext cx="543690" cy="628544"/>
          </a:xfrm>
          <a:custGeom>
            <a:avLst/>
            <a:gdLst/>
            <a:ahLst/>
            <a:cxnLst/>
            <a:rect l="l" t="t" r="r" b="b"/>
            <a:pathLst>
              <a:path w="543690" h="628544">
                <a:moveTo>
                  <a:pt x="543691" y="0"/>
                </a:moveTo>
                <a:lnTo>
                  <a:pt x="0" y="0"/>
                </a:lnTo>
                <a:lnTo>
                  <a:pt x="0" y="628544"/>
                </a:lnTo>
                <a:lnTo>
                  <a:pt x="543691" y="628544"/>
                </a:lnTo>
                <a:lnTo>
                  <a:pt x="5436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6877416" y="6429380"/>
            <a:ext cx="543690" cy="628544"/>
          </a:xfrm>
          <a:custGeom>
            <a:avLst/>
            <a:gdLst/>
            <a:ahLst/>
            <a:cxnLst/>
            <a:rect l="l" t="t" r="r" b="b"/>
            <a:pathLst>
              <a:path w="543690" h="628544">
                <a:moveTo>
                  <a:pt x="543691" y="0"/>
                </a:moveTo>
                <a:lnTo>
                  <a:pt x="0" y="0"/>
                </a:lnTo>
                <a:lnTo>
                  <a:pt x="0" y="628544"/>
                </a:lnTo>
                <a:lnTo>
                  <a:pt x="543691" y="628544"/>
                </a:lnTo>
                <a:lnTo>
                  <a:pt x="5436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735336" y="623359"/>
            <a:ext cx="9411799" cy="22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Why is Hydrogen Storage Important?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70496" y="5333854"/>
            <a:ext cx="7182590" cy="807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5203" lvl="1" indent="-252601" algn="l">
              <a:lnSpc>
                <a:spcPts val="3275"/>
              </a:lnSpc>
              <a:spcBef>
                <a:spcPct val="0"/>
              </a:spcBef>
              <a:buFont typeface="Arial"/>
              <a:buChar char="•"/>
            </a:pPr>
            <a:r>
              <a:rPr lang="en-US" sz="23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Long period storage for energy produced in surplus months for use during high demand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470496" y="6879040"/>
            <a:ext cx="6890429" cy="852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6792" lvl="1" indent="-263396" algn="just">
              <a:lnSpc>
                <a:spcPts val="3415"/>
              </a:lnSpc>
              <a:spcBef>
                <a:spcPct val="0"/>
              </a:spcBef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Can be converted back to electricity using fuel cells or directly as fuel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144000" y="3145252"/>
            <a:ext cx="7216925" cy="547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 b="1">
                <a:solidFill>
                  <a:srgbClr val="F98D4A"/>
                </a:solidFill>
                <a:latin typeface="Inter Bold"/>
                <a:ea typeface="Inter Bold"/>
                <a:cs typeface="Inter Bold"/>
                <a:sym typeface="Inter Bold"/>
              </a:rPr>
              <a:t>Energy Storage &amp; Supply Stability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32341" y="4691270"/>
            <a:ext cx="5828584" cy="547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98D4A"/>
                </a:solidFill>
                <a:latin typeface="Inter Bold"/>
                <a:ea typeface="Inter Bold"/>
                <a:cs typeface="Inter Bold"/>
                <a:sym typeface="Inter Bold"/>
              </a:rPr>
              <a:t>Seasonal Storage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36640" y="6303154"/>
            <a:ext cx="6424285" cy="547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98D4A"/>
                </a:solidFill>
                <a:latin typeface="Inter Bold"/>
                <a:ea typeface="Inter Bold"/>
                <a:cs typeface="Inter Bold"/>
                <a:sym typeface="Inter Bold"/>
              </a:rPr>
              <a:t>Flexibility in Energy Systems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70496" y="3670359"/>
            <a:ext cx="6890429" cy="1216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5203" lvl="1" indent="-252601" algn="l">
              <a:lnSpc>
                <a:spcPts val="3275"/>
              </a:lnSpc>
              <a:spcBef>
                <a:spcPct val="0"/>
              </a:spcBef>
              <a:buFont typeface="Arial"/>
              <a:buChar char="•"/>
            </a:pPr>
            <a:r>
              <a:rPr lang="en-US" sz="23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Enables hydrogen to be produced during periods of excess renewable energy generation</a:t>
            </a:r>
          </a:p>
        </p:txBody>
      </p:sp>
      <p:sp>
        <p:nvSpPr>
          <p:cNvPr id="30" name="Freeform 30"/>
          <p:cNvSpPr/>
          <p:nvPr/>
        </p:nvSpPr>
        <p:spPr>
          <a:xfrm flipH="1">
            <a:off x="16924932" y="7682723"/>
            <a:ext cx="543690" cy="628544"/>
          </a:xfrm>
          <a:custGeom>
            <a:avLst/>
            <a:gdLst/>
            <a:ahLst/>
            <a:cxnLst/>
            <a:rect l="l" t="t" r="r" b="b"/>
            <a:pathLst>
              <a:path w="543690" h="628544">
                <a:moveTo>
                  <a:pt x="543690" y="0"/>
                </a:moveTo>
                <a:lnTo>
                  <a:pt x="0" y="0"/>
                </a:lnTo>
                <a:lnTo>
                  <a:pt x="0" y="628543"/>
                </a:lnTo>
                <a:lnTo>
                  <a:pt x="543690" y="628543"/>
                </a:lnTo>
                <a:lnTo>
                  <a:pt x="54369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9936640" y="7664789"/>
            <a:ext cx="6424285" cy="547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98D4A"/>
                </a:solidFill>
                <a:latin typeface="Inter Bold"/>
                <a:ea typeface="Inter Bold"/>
                <a:cs typeface="Inter Bold"/>
                <a:sym typeface="Inter Bold"/>
              </a:rPr>
              <a:t>Economic Benefits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523288" y="8297848"/>
            <a:ext cx="7354129" cy="852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6792" lvl="1" indent="-263396" algn="l">
              <a:lnSpc>
                <a:spcPts val="3415"/>
              </a:lnSpc>
              <a:spcBef>
                <a:spcPct val="0"/>
              </a:spcBef>
              <a:buFont typeface="Arial"/>
              <a:buChar char="•"/>
            </a:pPr>
            <a:r>
              <a:rPr lang="en-US" sz="24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Production can take advantage of the low electricity price during off-peak times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35821" y="9169323"/>
            <a:ext cx="11433284" cy="50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9"/>
              </a:lnSpc>
              <a:spcBef>
                <a:spcPct val="0"/>
              </a:spcBef>
            </a:pPr>
            <a:r>
              <a:rPr lang="en-US" sz="1457" i="1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Abomazid, A. M., El-Taweel, N. A., &amp; Farag, H. E. Z. (2022). Optimal energy management of hydrogen energy facility using integrated battery energy storage and solar photovoltaic systems. IEEE Transactions on Sustainable Energy, 13(3), 1457-1468.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</a:t>
            </a:r>
          </a:p>
        </p:txBody>
      </p:sp>
      <p:grpSp>
        <p:nvGrpSpPr>
          <p:cNvPr id="3" name="Group 3"/>
          <p:cNvGrpSpPr/>
          <p:nvPr/>
        </p:nvGrpSpPr>
        <p:grpSpPr>
          <a:xfrm rot="2375377">
            <a:off x="-4455108" y="6822849"/>
            <a:ext cx="12780924" cy="5929361"/>
            <a:chOff x="0" y="0"/>
            <a:chExt cx="3366169" cy="15616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66169" cy="1561642"/>
            </a:xfrm>
            <a:custGeom>
              <a:avLst/>
              <a:gdLst/>
              <a:ahLst/>
              <a:cxnLst/>
              <a:rect l="l" t="t" r="r" b="b"/>
              <a:pathLst>
                <a:path w="3366169" h="1561642">
                  <a:moveTo>
                    <a:pt x="0" y="0"/>
                  </a:moveTo>
                  <a:lnTo>
                    <a:pt x="3366169" y="0"/>
                  </a:lnTo>
                  <a:lnTo>
                    <a:pt x="3366169" y="1561642"/>
                  </a:lnTo>
                  <a:lnTo>
                    <a:pt x="0" y="1561642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366169" cy="160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869067" y="7890738"/>
            <a:ext cx="4362578" cy="708919"/>
          </a:xfrm>
          <a:custGeom>
            <a:avLst/>
            <a:gdLst/>
            <a:ahLst/>
            <a:cxnLst/>
            <a:rect l="l" t="t" r="r" b="b"/>
            <a:pathLst>
              <a:path w="4362578" h="708919">
                <a:moveTo>
                  <a:pt x="0" y="0"/>
                </a:moveTo>
                <a:lnTo>
                  <a:pt x="4362577" y="0"/>
                </a:lnTo>
                <a:lnTo>
                  <a:pt x="4362577" y="708919"/>
                </a:lnTo>
                <a:lnTo>
                  <a:pt x="0" y="708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869067" y="8600202"/>
            <a:ext cx="4362578" cy="708919"/>
          </a:xfrm>
          <a:custGeom>
            <a:avLst/>
            <a:gdLst/>
            <a:ahLst/>
            <a:cxnLst/>
            <a:rect l="l" t="t" r="r" b="b"/>
            <a:pathLst>
              <a:path w="4362578" h="708919">
                <a:moveTo>
                  <a:pt x="0" y="0"/>
                </a:moveTo>
                <a:lnTo>
                  <a:pt x="4362577" y="0"/>
                </a:lnTo>
                <a:lnTo>
                  <a:pt x="4362577" y="708919"/>
                </a:lnTo>
                <a:lnTo>
                  <a:pt x="0" y="708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7847501" y="7750679"/>
            <a:ext cx="4394532" cy="482195"/>
            <a:chOff x="0" y="0"/>
            <a:chExt cx="2122376" cy="2328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22376" cy="232880"/>
            </a:xfrm>
            <a:custGeom>
              <a:avLst/>
              <a:gdLst/>
              <a:ahLst/>
              <a:cxnLst/>
              <a:rect l="l" t="t" r="r" b="b"/>
              <a:pathLst>
                <a:path w="2122376" h="232880">
                  <a:moveTo>
                    <a:pt x="89848" y="0"/>
                  </a:moveTo>
                  <a:lnTo>
                    <a:pt x="2032528" y="0"/>
                  </a:lnTo>
                  <a:cubicBezTo>
                    <a:pt x="2056357" y="0"/>
                    <a:pt x="2079210" y="9466"/>
                    <a:pt x="2096060" y="26316"/>
                  </a:cubicBezTo>
                  <a:cubicBezTo>
                    <a:pt x="2112910" y="43165"/>
                    <a:pt x="2122376" y="66018"/>
                    <a:pt x="2122376" y="89848"/>
                  </a:cubicBezTo>
                  <a:lnTo>
                    <a:pt x="2122376" y="143032"/>
                  </a:lnTo>
                  <a:cubicBezTo>
                    <a:pt x="2122376" y="166861"/>
                    <a:pt x="2112910" y="189715"/>
                    <a:pt x="2096060" y="206564"/>
                  </a:cubicBezTo>
                  <a:cubicBezTo>
                    <a:pt x="2079210" y="223414"/>
                    <a:pt x="2056357" y="232880"/>
                    <a:pt x="2032528" y="232880"/>
                  </a:cubicBezTo>
                  <a:lnTo>
                    <a:pt x="89848" y="232880"/>
                  </a:lnTo>
                  <a:cubicBezTo>
                    <a:pt x="66018" y="232880"/>
                    <a:pt x="43165" y="223414"/>
                    <a:pt x="26316" y="206564"/>
                  </a:cubicBezTo>
                  <a:cubicBezTo>
                    <a:pt x="9466" y="189715"/>
                    <a:pt x="0" y="166861"/>
                    <a:pt x="0" y="143032"/>
                  </a:cubicBezTo>
                  <a:lnTo>
                    <a:pt x="0" y="89848"/>
                  </a:lnTo>
                  <a:cubicBezTo>
                    <a:pt x="0" y="66018"/>
                    <a:pt x="9466" y="43165"/>
                    <a:pt x="26316" y="26316"/>
                  </a:cubicBezTo>
                  <a:cubicBezTo>
                    <a:pt x="43165" y="9466"/>
                    <a:pt x="66018" y="0"/>
                    <a:pt x="8984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122376" cy="27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847501" y="8460143"/>
            <a:ext cx="4394532" cy="482195"/>
            <a:chOff x="0" y="0"/>
            <a:chExt cx="2122376" cy="2328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22376" cy="232880"/>
            </a:xfrm>
            <a:custGeom>
              <a:avLst/>
              <a:gdLst/>
              <a:ahLst/>
              <a:cxnLst/>
              <a:rect l="l" t="t" r="r" b="b"/>
              <a:pathLst>
                <a:path w="2122376" h="232880">
                  <a:moveTo>
                    <a:pt x="89848" y="0"/>
                  </a:moveTo>
                  <a:lnTo>
                    <a:pt x="2032528" y="0"/>
                  </a:lnTo>
                  <a:cubicBezTo>
                    <a:pt x="2056357" y="0"/>
                    <a:pt x="2079210" y="9466"/>
                    <a:pt x="2096060" y="26316"/>
                  </a:cubicBezTo>
                  <a:cubicBezTo>
                    <a:pt x="2112910" y="43165"/>
                    <a:pt x="2122376" y="66018"/>
                    <a:pt x="2122376" y="89848"/>
                  </a:cubicBezTo>
                  <a:lnTo>
                    <a:pt x="2122376" y="143032"/>
                  </a:lnTo>
                  <a:cubicBezTo>
                    <a:pt x="2122376" y="166861"/>
                    <a:pt x="2112910" y="189715"/>
                    <a:pt x="2096060" y="206564"/>
                  </a:cubicBezTo>
                  <a:cubicBezTo>
                    <a:pt x="2079210" y="223414"/>
                    <a:pt x="2056357" y="232880"/>
                    <a:pt x="2032528" y="232880"/>
                  </a:cubicBezTo>
                  <a:lnTo>
                    <a:pt x="89848" y="232880"/>
                  </a:lnTo>
                  <a:cubicBezTo>
                    <a:pt x="66018" y="232880"/>
                    <a:pt x="43165" y="223414"/>
                    <a:pt x="26316" y="206564"/>
                  </a:cubicBezTo>
                  <a:cubicBezTo>
                    <a:pt x="9466" y="189715"/>
                    <a:pt x="0" y="166861"/>
                    <a:pt x="0" y="143032"/>
                  </a:cubicBezTo>
                  <a:lnTo>
                    <a:pt x="0" y="89848"/>
                  </a:lnTo>
                  <a:cubicBezTo>
                    <a:pt x="0" y="66018"/>
                    <a:pt x="9466" y="43165"/>
                    <a:pt x="26316" y="26316"/>
                  </a:cubicBezTo>
                  <a:cubicBezTo>
                    <a:pt x="43165" y="9466"/>
                    <a:pt x="66018" y="0"/>
                    <a:pt x="8984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122376" cy="27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055487" y="7696779"/>
            <a:ext cx="600383" cy="60038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1064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055487" y="8390632"/>
            <a:ext cx="600383" cy="60038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1064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8182398" y="7818495"/>
            <a:ext cx="346562" cy="346562"/>
          </a:xfrm>
          <a:custGeom>
            <a:avLst/>
            <a:gdLst/>
            <a:ahLst/>
            <a:cxnLst/>
            <a:rect l="l" t="t" r="r" b="b"/>
            <a:pathLst>
              <a:path w="346562" h="346562">
                <a:moveTo>
                  <a:pt x="0" y="0"/>
                </a:moveTo>
                <a:lnTo>
                  <a:pt x="346561" y="0"/>
                </a:lnTo>
                <a:lnTo>
                  <a:pt x="346561" y="346562"/>
                </a:lnTo>
                <a:lnTo>
                  <a:pt x="0" y="346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182398" y="8512348"/>
            <a:ext cx="346562" cy="346562"/>
          </a:xfrm>
          <a:custGeom>
            <a:avLst/>
            <a:gdLst/>
            <a:ahLst/>
            <a:cxnLst/>
            <a:rect l="l" t="t" r="r" b="b"/>
            <a:pathLst>
              <a:path w="346562" h="346562">
                <a:moveTo>
                  <a:pt x="0" y="0"/>
                </a:moveTo>
                <a:lnTo>
                  <a:pt x="346561" y="0"/>
                </a:lnTo>
                <a:lnTo>
                  <a:pt x="346561" y="346562"/>
                </a:lnTo>
                <a:lnTo>
                  <a:pt x="0" y="346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7869067" y="9271424"/>
            <a:ext cx="4362578" cy="774107"/>
          </a:xfrm>
          <a:custGeom>
            <a:avLst/>
            <a:gdLst/>
            <a:ahLst/>
            <a:cxnLst/>
            <a:rect l="l" t="t" r="r" b="b"/>
            <a:pathLst>
              <a:path w="4362578" h="774107">
                <a:moveTo>
                  <a:pt x="0" y="0"/>
                </a:moveTo>
                <a:lnTo>
                  <a:pt x="4362577" y="0"/>
                </a:lnTo>
                <a:lnTo>
                  <a:pt x="4362577" y="774107"/>
                </a:lnTo>
                <a:lnTo>
                  <a:pt x="0" y="774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97" r="-4597"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7847501" y="9169607"/>
            <a:ext cx="4394532" cy="482195"/>
            <a:chOff x="0" y="0"/>
            <a:chExt cx="2122376" cy="2328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22376" cy="232880"/>
            </a:xfrm>
            <a:custGeom>
              <a:avLst/>
              <a:gdLst/>
              <a:ahLst/>
              <a:cxnLst/>
              <a:rect l="l" t="t" r="r" b="b"/>
              <a:pathLst>
                <a:path w="2122376" h="232880">
                  <a:moveTo>
                    <a:pt x="89848" y="0"/>
                  </a:moveTo>
                  <a:lnTo>
                    <a:pt x="2032528" y="0"/>
                  </a:lnTo>
                  <a:cubicBezTo>
                    <a:pt x="2056357" y="0"/>
                    <a:pt x="2079210" y="9466"/>
                    <a:pt x="2096060" y="26316"/>
                  </a:cubicBezTo>
                  <a:cubicBezTo>
                    <a:pt x="2112910" y="43165"/>
                    <a:pt x="2122376" y="66018"/>
                    <a:pt x="2122376" y="89848"/>
                  </a:cubicBezTo>
                  <a:lnTo>
                    <a:pt x="2122376" y="143032"/>
                  </a:lnTo>
                  <a:cubicBezTo>
                    <a:pt x="2122376" y="166861"/>
                    <a:pt x="2112910" y="189715"/>
                    <a:pt x="2096060" y="206564"/>
                  </a:cubicBezTo>
                  <a:cubicBezTo>
                    <a:pt x="2079210" y="223414"/>
                    <a:pt x="2056357" y="232880"/>
                    <a:pt x="2032528" y="232880"/>
                  </a:cubicBezTo>
                  <a:lnTo>
                    <a:pt x="89848" y="232880"/>
                  </a:lnTo>
                  <a:cubicBezTo>
                    <a:pt x="66018" y="232880"/>
                    <a:pt x="43165" y="223414"/>
                    <a:pt x="26316" y="206564"/>
                  </a:cubicBezTo>
                  <a:cubicBezTo>
                    <a:pt x="9466" y="189715"/>
                    <a:pt x="0" y="166861"/>
                    <a:pt x="0" y="143032"/>
                  </a:cubicBezTo>
                  <a:lnTo>
                    <a:pt x="0" y="89848"/>
                  </a:lnTo>
                  <a:cubicBezTo>
                    <a:pt x="0" y="66018"/>
                    <a:pt x="9466" y="43165"/>
                    <a:pt x="26316" y="26316"/>
                  </a:cubicBezTo>
                  <a:cubicBezTo>
                    <a:pt x="43165" y="9466"/>
                    <a:pt x="66018" y="0"/>
                    <a:pt x="8984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122376" cy="27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055487" y="9117474"/>
            <a:ext cx="600383" cy="600383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1064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8182398" y="9239190"/>
            <a:ext cx="346562" cy="346562"/>
          </a:xfrm>
          <a:custGeom>
            <a:avLst/>
            <a:gdLst/>
            <a:ahLst/>
            <a:cxnLst/>
            <a:rect l="l" t="t" r="r" b="b"/>
            <a:pathLst>
              <a:path w="346562" h="346562">
                <a:moveTo>
                  <a:pt x="0" y="0"/>
                </a:moveTo>
                <a:lnTo>
                  <a:pt x="346561" y="0"/>
                </a:lnTo>
                <a:lnTo>
                  <a:pt x="346561" y="346562"/>
                </a:lnTo>
                <a:lnTo>
                  <a:pt x="0" y="346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-1658742" y="1977334"/>
            <a:ext cx="9151151" cy="7529174"/>
            <a:chOff x="0" y="0"/>
            <a:chExt cx="6184570" cy="508839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blipFill>
              <a:blip r:embed="rId5"/>
              <a:stretch>
                <a:fillRect l="-4850" r="-4850"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724055" y="7336797"/>
            <a:ext cx="2123446" cy="1721887"/>
            <a:chOff x="0" y="0"/>
            <a:chExt cx="501176" cy="406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195465" y="163586"/>
            <a:ext cx="3046921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Introduction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847501" y="269354"/>
            <a:ext cx="9411799" cy="22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What is Compressed  Hydrogen Energy Storage?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372884" y="3140187"/>
            <a:ext cx="9833770" cy="377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9352" lvl="1" indent="-209676" algn="l">
              <a:lnSpc>
                <a:spcPts val="2719"/>
              </a:lnSpc>
              <a:buFont typeface="Arial"/>
              <a:buChar char="•"/>
            </a:pPr>
            <a:r>
              <a:rPr lang="en-US" sz="19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Used in various sectors, including automotive (for fuel cell vehicles), industrial (for chemical processes), and energy storage (to balance intermittent renewable energy sources). </a:t>
            </a:r>
          </a:p>
          <a:p>
            <a:pPr marL="419352" lvl="1" indent="-209676" algn="l">
              <a:lnSpc>
                <a:spcPts val="2719"/>
              </a:lnSpc>
              <a:buFont typeface="Arial"/>
              <a:buChar char="•"/>
            </a:pPr>
            <a:r>
              <a:rPr lang="en-US" sz="19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Engineered to hold hydrogen gas </a:t>
            </a:r>
            <a:r>
              <a:rPr lang="en-US" sz="1942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under pressure</a:t>
            </a:r>
            <a:r>
              <a:rPr lang="en-US" sz="19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allowing for </a:t>
            </a:r>
            <a:r>
              <a:rPr lang="en-US" sz="1942" i="1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efficient storage and transportation</a:t>
            </a:r>
            <a:r>
              <a:rPr lang="en-US" sz="19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marL="419352" lvl="1" indent="-209676" algn="l">
              <a:lnSpc>
                <a:spcPts val="2719"/>
              </a:lnSpc>
              <a:buFont typeface="Arial"/>
              <a:buChar char="•"/>
            </a:pPr>
            <a:r>
              <a:rPr lang="en-US" sz="19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Enable the storage of hydrogen in a</a:t>
            </a:r>
            <a:r>
              <a:rPr lang="en-US" sz="1942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compact</a:t>
            </a:r>
            <a:r>
              <a:rPr lang="en-US" sz="19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form</a:t>
            </a:r>
          </a:p>
          <a:p>
            <a:pPr marL="419352" lvl="1" indent="-209676" algn="l">
              <a:lnSpc>
                <a:spcPts val="2719"/>
              </a:lnSpc>
              <a:buFont typeface="Arial"/>
              <a:buChar char="•"/>
            </a:pPr>
            <a:r>
              <a:rPr lang="en-US" sz="19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Typically </a:t>
            </a:r>
            <a:r>
              <a:rPr lang="en-US" sz="1942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cylindrical with spherical ends</a:t>
            </a:r>
            <a:r>
              <a:rPr lang="en-US" sz="19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which helps distribute stress evenly and enhances structural integrity </a:t>
            </a:r>
          </a:p>
          <a:p>
            <a:pPr marL="419352" lvl="1" indent="-209676" algn="l">
              <a:lnSpc>
                <a:spcPts val="2719"/>
              </a:lnSpc>
              <a:buFont typeface="Arial"/>
              <a:buChar char="•"/>
            </a:pPr>
            <a:r>
              <a:rPr lang="en-US" sz="19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Designed to withstand </a:t>
            </a:r>
            <a:r>
              <a:rPr lang="en-US" sz="1942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high pressures</a:t>
            </a:r>
            <a:r>
              <a:rPr lang="en-US" sz="19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often ranging from 35 MPa to 82.5 MPa</a:t>
            </a:r>
          </a:p>
          <a:p>
            <a:pPr marL="419352" lvl="1" indent="-209676" algn="l">
              <a:lnSpc>
                <a:spcPts val="2719"/>
              </a:lnSpc>
              <a:buFont typeface="Arial"/>
              <a:buChar char="•"/>
            </a:pPr>
            <a:r>
              <a:rPr lang="en-US" sz="19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Equipped with </a:t>
            </a:r>
            <a:r>
              <a:rPr lang="en-US" sz="1942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safety mechanisms</a:t>
            </a:r>
            <a:r>
              <a:rPr lang="en-US" sz="19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such as pressure relief devices, valves, and sensors to monitor pressure and detect leaks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956430" y="7863217"/>
            <a:ext cx="2622285" cy="306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6"/>
              </a:lnSpc>
            </a:pPr>
            <a:r>
              <a:rPr lang="en-US" sz="1797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High Storage Density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956430" y="8565306"/>
            <a:ext cx="2719056" cy="306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6"/>
              </a:lnSpc>
            </a:pPr>
            <a:r>
              <a:rPr lang="en-US" sz="1797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Scalability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956430" y="9267394"/>
            <a:ext cx="2398923" cy="306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6"/>
              </a:lnSpc>
            </a:pPr>
            <a:r>
              <a:rPr lang="en-US" sz="1797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Versatility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55487" y="7072302"/>
            <a:ext cx="1882166" cy="5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4"/>
              </a:lnSpc>
            </a:pPr>
            <a:r>
              <a:rPr lang="en-US" sz="3499" b="1" spc="-195">
                <a:solidFill>
                  <a:srgbClr val="F98D4A"/>
                </a:solidFill>
                <a:latin typeface="Antonio Bold"/>
                <a:ea typeface="Antonio Bold"/>
                <a:cs typeface="Antonio Bold"/>
                <a:sym typeface="Antonio Bold"/>
              </a:rPr>
              <a:t>Advantages: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553400" y="7072302"/>
            <a:ext cx="4463752" cy="5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4"/>
              </a:lnSpc>
            </a:pPr>
            <a:r>
              <a:rPr lang="en-US" sz="3499" b="1" spc="-195">
                <a:solidFill>
                  <a:srgbClr val="F98D4A"/>
                </a:solidFill>
                <a:latin typeface="Antonio Bold"/>
                <a:ea typeface="Antonio Bold"/>
                <a:cs typeface="Antonio Bold"/>
                <a:sym typeface="Antonio Bold"/>
              </a:rPr>
              <a:t>Disadvantages &amp; Limitations: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553400" y="7758549"/>
            <a:ext cx="8361033" cy="180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0941" lvl="1" indent="-220471" algn="l">
              <a:lnSpc>
                <a:spcPts val="2859"/>
              </a:lnSpc>
              <a:buAutoNum type="arabicPeriod"/>
            </a:pPr>
            <a:r>
              <a:rPr lang="en-US" sz="20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Cost</a:t>
            </a:r>
          </a:p>
          <a:p>
            <a:pPr marL="440941" lvl="1" indent="-220471" algn="l">
              <a:lnSpc>
                <a:spcPts val="2859"/>
              </a:lnSpc>
              <a:buAutoNum type="arabicPeriod"/>
            </a:pPr>
            <a:r>
              <a:rPr lang="en-US" sz="20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Hydrogen Embrittlement</a:t>
            </a:r>
          </a:p>
          <a:p>
            <a:pPr marL="440941" lvl="1" indent="-220471" algn="l">
              <a:lnSpc>
                <a:spcPts val="2859"/>
              </a:lnSpc>
              <a:buAutoNum type="arabicPeriod"/>
            </a:pPr>
            <a:r>
              <a:rPr lang="en-US" sz="20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Limited volume</a:t>
            </a:r>
          </a:p>
          <a:p>
            <a:pPr marL="440941" lvl="1" indent="-220471" algn="l">
              <a:lnSpc>
                <a:spcPts val="2859"/>
              </a:lnSpc>
              <a:buAutoNum type="arabicPeriod"/>
            </a:pPr>
            <a:r>
              <a:rPr lang="en-US" sz="20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Safety monitoring Challenges</a:t>
            </a:r>
          </a:p>
          <a:p>
            <a:pPr marL="440941" lvl="1" indent="-220471" algn="l">
              <a:lnSpc>
                <a:spcPts val="2859"/>
              </a:lnSpc>
              <a:buAutoNum type="arabicPeriod"/>
            </a:pPr>
            <a:r>
              <a:rPr lang="en-US" sz="20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Design and Development Costs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724055" y="2620647"/>
            <a:ext cx="12482599" cy="45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810"/>
              </a:lnSpc>
              <a:spcBef>
                <a:spcPct val="0"/>
              </a:spcBef>
            </a:pPr>
            <a:r>
              <a:rPr lang="en-US" sz="1292" i="1" dirty="0" err="1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Elberry</a:t>
            </a:r>
            <a:r>
              <a:rPr lang="en-US" sz="1292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, A. M., Thakur, J., </a:t>
            </a:r>
            <a:r>
              <a:rPr lang="en-US" sz="1292" i="1" dirty="0" err="1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Santasalo-Aarnio</a:t>
            </a:r>
            <a:r>
              <a:rPr lang="en-US" sz="1292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, A., &amp; </a:t>
            </a:r>
            <a:r>
              <a:rPr lang="en-US" sz="1292" i="1" dirty="0" err="1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Larmi</a:t>
            </a:r>
            <a:r>
              <a:rPr lang="en-US" sz="1292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, M. (2021). Large-scale compressed hydrogen storage as part of renewable electricity storage systems. International Journal of Hydrogen Energy, 46(29), 15671–15690. https://doi.org/10.1016/j.ijhydene.2021.02.080</a:t>
            </a:r>
            <a:endParaRPr lang="en-US" sz="1292" i="1" dirty="0">
              <a:solidFill>
                <a:srgbClr val="F9943B"/>
              </a:solidFill>
              <a:latin typeface="Inter Italics"/>
              <a:ea typeface="Inter Italics"/>
              <a:cs typeface="Inter Italics"/>
              <a:sym typeface="Inter Italics"/>
              <a:hlinkClick r:id="rId6" tooltip="https://doi.org/10.1016/j.ijhydene.2021.02.080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375377">
            <a:off x="-4455108" y="6822849"/>
            <a:ext cx="12780924" cy="5929361"/>
            <a:chOff x="0" y="0"/>
            <a:chExt cx="3366169" cy="1561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6169" cy="1561642"/>
            </a:xfrm>
            <a:custGeom>
              <a:avLst/>
              <a:gdLst/>
              <a:ahLst/>
              <a:cxnLst/>
              <a:rect l="l" t="t" r="r" b="b"/>
              <a:pathLst>
                <a:path w="3366169" h="1561642">
                  <a:moveTo>
                    <a:pt x="0" y="0"/>
                  </a:moveTo>
                  <a:lnTo>
                    <a:pt x="3366169" y="0"/>
                  </a:lnTo>
                  <a:lnTo>
                    <a:pt x="3366169" y="1561642"/>
                  </a:lnTo>
                  <a:lnTo>
                    <a:pt x="0" y="1561642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366169" cy="160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-1658742" y="1977334"/>
            <a:ext cx="9151151" cy="7529174"/>
            <a:chOff x="0" y="0"/>
            <a:chExt cx="6184570" cy="508839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2A9783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blipFill>
              <a:blip r:embed="rId2"/>
              <a:stretch>
                <a:fillRect l="-4850" r="-4850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flipH="1">
            <a:off x="16491280" y="4162472"/>
            <a:ext cx="543690" cy="628544"/>
          </a:xfrm>
          <a:custGeom>
            <a:avLst/>
            <a:gdLst/>
            <a:ahLst/>
            <a:cxnLst/>
            <a:rect l="l" t="t" r="r" b="b"/>
            <a:pathLst>
              <a:path w="543690" h="628544">
                <a:moveTo>
                  <a:pt x="543690" y="0"/>
                </a:moveTo>
                <a:lnTo>
                  <a:pt x="0" y="0"/>
                </a:lnTo>
                <a:lnTo>
                  <a:pt x="0" y="628544"/>
                </a:lnTo>
                <a:lnTo>
                  <a:pt x="543690" y="628544"/>
                </a:lnTo>
                <a:lnTo>
                  <a:pt x="54369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6603445" y="6329841"/>
            <a:ext cx="543690" cy="628544"/>
          </a:xfrm>
          <a:custGeom>
            <a:avLst/>
            <a:gdLst/>
            <a:ahLst/>
            <a:cxnLst/>
            <a:rect l="l" t="t" r="r" b="b"/>
            <a:pathLst>
              <a:path w="543690" h="628544">
                <a:moveTo>
                  <a:pt x="543690" y="0"/>
                </a:moveTo>
                <a:lnTo>
                  <a:pt x="0" y="0"/>
                </a:lnTo>
                <a:lnTo>
                  <a:pt x="0" y="628544"/>
                </a:lnTo>
                <a:lnTo>
                  <a:pt x="543690" y="628544"/>
                </a:lnTo>
                <a:lnTo>
                  <a:pt x="54369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6715610" y="7561240"/>
            <a:ext cx="543690" cy="628544"/>
          </a:xfrm>
          <a:custGeom>
            <a:avLst/>
            <a:gdLst/>
            <a:ahLst/>
            <a:cxnLst/>
            <a:rect l="l" t="t" r="r" b="b"/>
            <a:pathLst>
              <a:path w="543690" h="628544">
                <a:moveTo>
                  <a:pt x="543690" y="0"/>
                </a:moveTo>
                <a:lnTo>
                  <a:pt x="0" y="0"/>
                </a:lnTo>
                <a:lnTo>
                  <a:pt x="0" y="628544"/>
                </a:lnTo>
                <a:lnTo>
                  <a:pt x="543690" y="628544"/>
                </a:lnTo>
                <a:lnTo>
                  <a:pt x="54369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5724055" y="7336797"/>
            <a:ext cx="2123446" cy="1721887"/>
            <a:chOff x="0" y="0"/>
            <a:chExt cx="501176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33449" y="4447052"/>
            <a:ext cx="7125637" cy="3152288"/>
          </a:xfrm>
          <a:custGeom>
            <a:avLst/>
            <a:gdLst/>
            <a:ahLst/>
            <a:cxnLst/>
            <a:rect l="l" t="t" r="r" b="b"/>
            <a:pathLst>
              <a:path w="7125637" h="3152288">
                <a:moveTo>
                  <a:pt x="0" y="0"/>
                </a:moveTo>
                <a:lnTo>
                  <a:pt x="7125637" y="0"/>
                </a:lnTo>
                <a:lnTo>
                  <a:pt x="7125637" y="3152288"/>
                </a:lnTo>
                <a:lnTo>
                  <a:pt x="0" y="31522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195465" y="163586"/>
            <a:ext cx="4470828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Why Risk Analysis?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35336" y="915693"/>
            <a:ext cx="9411799" cy="22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Risks Involved with Compressed Storage Vessels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12715" y="4553197"/>
            <a:ext cx="8333428" cy="1552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3613" lvl="1" indent="-241807" algn="l">
              <a:lnSpc>
                <a:spcPts val="3135"/>
              </a:lnSpc>
              <a:buFont typeface="Arial"/>
              <a:buChar char="•"/>
            </a:pPr>
            <a:r>
              <a:rPr lang="en-US" sz="22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Hydrogen is highly flammable</a:t>
            </a:r>
          </a:p>
          <a:p>
            <a:pPr marL="483613" lvl="1" indent="-241807" algn="l">
              <a:lnSpc>
                <a:spcPts val="3135"/>
              </a:lnSpc>
              <a:buFont typeface="Arial"/>
              <a:buChar char="•"/>
            </a:pPr>
            <a:r>
              <a:rPr lang="en-US" sz="22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Leaks and ruptures poses significant risks of fires and explosions</a:t>
            </a:r>
          </a:p>
          <a:p>
            <a:pPr marL="483613" lvl="1" indent="-241807" algn="l">
              <a:lnSpc>
                <a:spcPts val="3135"/>
              </a:lnSpc>
              <a:buFont typeface="Arial"/>
              <a:buChar char="•"/>
            </a:pPr>
            <a:r>
              <a:rPr lang="en-US" sz="22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Jet fires and vapor cloud explosions are critical hazards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49375" y="4045771"/>
            <a:ext cx="6049743" cy="42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45"/>
              </a:lnSpc>
            </a:pPr>
            <a:r>
              <a:rPr lang="en-US" sz="2460" b="1">
                <a:solidFill>
                  <a:srgbClr val="F98D4A"/>
                </a:solidFill>
                <a:latin typeface="Inter Bold"/>
                <a:ea typeface="Inter Bold"/>
                <a:cs typeface="Inter Bold"/>
                <a:sym typeface="Inter Bold"/>
              </a:rPr>
              <a:t>Fire and Explosion Hazard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370534" y="6180802"/>
            <a:ext cx="5828584" cy="42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45"/>
              </a:lnSpc>
            </a:pPr>
            <a:r>
              <a:rPr lang="en-US" sz="2460" b="1">
                <a:solidFill>
                  <a:srgbClr val="F98D4A"/>
                </a:solidFill>
                <a:latin typeface="Inter Bold"/>
                <a:ea typeface="Inter Bold"/>
                <a:cs typeface="Inter Bold"/>
                <a:sym typeface="Inter Bold"/>
              </a:rPr>
              <a:t>Lethality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74834" y="7444539"/>
            <a:ext cx="6424285" cy="42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45"/>
              </a:lnSpc>
            </a:pPr>
            <a:r>
              <a:rPr lang="en-US" sz="2460" b="1">
                <a:solidFill>
                  <a:srgbClr val="F98D4A"/>
                </a:solidFill>
                <a:latin typeface="Inter Bold"/>
                <a:ea typeface="Inter Bold"/>
                <a:cs typeface="Inter Bold"/>
                <a:sym typeface="Inter Bold"/>
              </a:rPr>
              <a:t>System Design Parameters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30874" y="3173144"/>
            <a:ext cx="10116261" cy="76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9"/>
              </a:lnSpc>
              <a:spcBef>
                <a:spcPct val="0"/>
              </a:spcBef>
            </a:pPr>
            <a:r>
              <a:rPr lang="en-US" sz="14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Le, S. T., Nguyen, T. N., </a:t>
            </a:r>
            <a:r>
              <a:rPr lang="en-US" sz="1457" i="1" dirty="0" err="1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Linforth</a:t>
            </a:r>
            <a:r>
              <a:rPr lang="en-US" sz="14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, S., &amp; Ngo, T. D. (2023). Safety investigation of hydrogen energy storage systems using quantitative risk assessment. International Journal of Hydrogen Energy, 48(7), 2861–2875. https://doi.org/10.1016/j.ijhydene.2022.10.082</a:t>
            </a:r>
            <a:endParaRPr lang="en-US" sz="1457" i="1" dirty="0">
              <a:solidFill>
                <a:srgbClr val="F9943B"/>
              </a:solidFill>
              <a:latin typeface="Inter Italics"/>
              <a:ea typeface="Inter Italics"/>
              <a:cs typeface="Inter Italics"/>
              <a:sym typeface="Inter Italics"/>
              <a:hlinkClick r:id="rId6" tooltip="https://doi.org/10.1016/j.ijhydene.2022.10.082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157852" y="6596488"/>
            <a:ext cx="8333428" cy="771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3613" lvl="1" indent="-241807" algn="l">
              <a:lnSpc>
                <a:spcPts val="3135"/>
              </a:lnSpc>
              <a:buFont typeface="Arial"/>
              <a:buChar char="•"/>
            </a:pPr>
            <a:r>
              <a:rPr lang="en-US" sz="22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Jet and flash fires are the primary cause of lethality</a:t>
            </a:r>
          </a:p>
          <a:p>
            <a:pPr marL="483613" lvl="1" indent="-241807" algn="l">
              <a:lnSpc>
                <a:spcPts val="3135"/>
              </a:lnSpc>
              <a:buFont typeface="Arial"/>
              <a:buChar char="•"/>
            </a:pPr>
            <a:r>
              <a:rPr lang="en-US" sz="22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Can result from hydrogen leaks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429697" y="7953535"/>
            <a:ext cx="8333428" cy="1552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3613" lvl="1" indent="-241807" algn="l">
              <a:lnSpc>
                <a:spcPts val="3135"/>
              </a:lnSpc>
              <a:buFont typeface="Arial"/>
              <a:buChar char="•"/>
            </a:pPr>
            <a:r>
              <a:rPr lang="en-US" sz="22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Higher storage capacities and pressures are associated with increased risks</a:t>
            </a:r>
          </a:p>
          <a:p>
            <a:pPr marL="483613" lvl="1" indent="-241807" algn="l">
              <a:lnSpc>
                <a:spcPts val="3135"/>
              </a:lnSpc>
              <a:buFont typeface="Arial"/>
              <a:buChar char="•"/>
            </a:pPr>
            <a:r>
              <a:rPr lang="en-US" sz="22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Storage size, mass flow rate, storage pressure, and storage temperature significantly influence the risk profile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95465" y="163586"/>
            <a:ext cx="4470828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Why Risk Analysis?</a:t>
            </a:r>
          </a:p>
        </p:txBody>
      </p:sp>
      <p:grpSp>
        <p:nvGrpSpPr>
          <p:cNvPr id="6" name="Group 6"/>
          <p:cNvGrpSpPr/>
          <p:nvPr/>
        </p:nvGrpSpPr>
        <p:grpSpPr>
          <a:xfrm rot="2375377">
            <a:off x="-4455108" y="6822849"/>
            <a:ext cx="12780924" cy="5929361"/>
            <a:chOff x="0" y="0"/>
            <a:chExt cx="3366169" cy="15616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66169" cy="1561642"/>
            </a:xfrm>
            <a:custGeom>
              <a:avLst/>
              <a:gdLst/>
              <a:ahLst/>
              <a:cxnLst/>
              <a:rect l="l" t="t" r="r" b="b"/>
              <a:pathLst>
                <a:path w="3366169" h="1561642">
                  <a:moveTo>
                    <a:pt x="0" y="0"/>
                  </a:moveTo>
                  <a:lnTo>
                    <a:pt x="3366169" y="0"/>
                  </a:lnTo>
                  <a:lnTo>
                    <a:pt x="3366169" y="1561642"/>
                  </a:lnTo>
                  <a:lnTo>
                    <a:pt x="0" y="1561642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366169" cy="160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8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1658742" y="1977334"/>
            <a:ext cx="9151151" cy="7529174"/>
            <a:chOff x="0" y="0"/>
            <a:chExt cx="6184570" cy="50883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2A9783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blipFill>
              <a:blip r:embed="rId2"/>
              <a:stretch>
                <a:fillRect l="-4850" r="-4850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5724055" y="7336797"/>
            <a:ext cx="2123446" cy="1721887"/>
            <a:chOff x="0" y="0"/>
            <a:chExt cx="501176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flipH="1">
            <a:off x="16491280" y="3260768"/>
            <a:ext cx="543690" cy="628544"/>
          </a:xfrm>
          <a:custGeom>
            <a:avLst/>
            <a:gdLst/>
            <a:ahLst/>
            <a:cxnLst/>
            <a:rect l="l" t="t" r="r" b="b"/>
            <a:pathLst>
              <a:path w="543690" h="628544">
                <a:moveTo>
                  <a:pt x="543690" y="0"/>
                </a:moveTo>
                <a:lnTo>
                  <a:pt x="0" y="0"/>
                </a:lnTo>
                <a:lnTo>
                  <a:pt x="0" y="628544"/>
                </a:lnTo>
                <a:lnTo>
                  <a:pt x="543690" y="628544"/>
                </a:lnTo>
                <a:lnTo>
                  <a:pt x="54369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>
            <a:off x="16491280" y="5195072"/>
            <a:ext cx="543690" cy="628544"/>
          </a:xfrm>
          <a:custGeom>
            <a:avLst/>
            <a:gdLst/>
            <a:ahLst/>
            <a:cxnLst/>
            <a:rect l="l" t="t" r="r" b="b"/>
            <a:pathLst>
              <a:path w="543690" h="628544">
                <a:moveTo>
                  <a:pt x="543690" y="0"/>
                </a:moveTo>
                <a:lnTo>
                  <a:pt x="0" y="0"/>
                </a:lnTo>
                <a:lnTo>
                  <a:pt x="0" y="628544"/>
                </a:lnTo>
                <a:lnTo>
                  <a:pt x="543690" y="628544"/>
                </a:lnTo>
                <a:lnTo>
                  <a:pt x="54369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7735336" y="915693"/>
            <a:ext cx="9411799" cy="11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Why Risk Analysis is Crucial?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492408" y="3651494"/>
            <a:ext cx="8953735" cy="1552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3613" lvl="1" indent="-241807" algn="l">
              <a:lnSpc>
                <a:spcPts val="3135"/>
              </a:lnSpc>
              <a:buFont typeface="Arial"/>
              <a:buChar char="•"/>
            </a:pPr>
            <a:r>
              <a:rPr lang="en-US" sz="22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Identify potential hazards associated with hydrogen storage, such as leaks, fires, and explosions </a:t>
            </a:r>
          </a:p>
          <a:p>
            <a:pPr marL="483613" lvl="1" indent="-241807" algn="l">
              <a:lnSpc>
                <a:spcPts val="3135"/>
              </a:lnSpc>
              <a:buFont typeface="Arial"/>
              <a:buChar char="•"/>
            </a:pPr>
            <a:r>
              <a:rPr lang="en-US" sz="22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Assessment of the potential consequences of various failure scenarios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87277" y="3237748"/>
            <a:ext cx="9424007" cy="42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45"/>
              </a:lnSpc>
            </a:pPr>
            <a:r>
              <a:rPr lang="en-US" sz="2460" b="1">
                <a:solidFill>
                  <a:srgbClr val="F98D4A"/>
                </a:solidFill>
                <a:latin typeface="Inter Bold"/>
                <a:ea typeface="Inter Bold"/>
                <a:cs typeface="Inter Bold"/>
                <a:sym typeface="Inter Bold"/>
              </a:rPr>
              <a:t>Identification of Hazards &amp; Assessment of Consequences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15266" y="5078371"/>
            <a:ext cx="6424285" cy="42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45"/>
              </a:lnSpc>
            </a:pPr>
            <a:r>
              <a:rPr lang="en-US" sz="2460" b="1">
                <a:solidFill>
                  <a:srgbClr val="F98D4A"/>
                </a:solidFill>
                <a:latin typeface="Inter Bold"/>
                <a:ea typeface="Inter Bold"/>
                <a:cs typeface="Inter Bold"/>
                <a:sym typeface="Inter Bold"/>
              </a:rPr>
              <a:t>Informed-Decision Making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30874" y="2067209"/>
            <a:ext cx="10116261" cy="763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9"/>
              </a:lnSpc>
              <a:spcBef>
                <a:spcPct val="0"/>
              </a:spcBef>
            </a:pPr>
            <a:r>
              <a:rPr lang="en-US" sz="1457" i="1" dirty="0">
                <a:solidFill>
                  <a:srgbClr val="F98D4A"/>
                </a:solidFill>
                <a:latin typeface="Inter Italics"/>
                <a:ea typeface="Inter Italics"/>
                <a:cs typeface="Inter Italics"/>
                <a:sym typeface="Inter Italics"/>
              </a:rPr>
              <a:t>Le, S. T., Nguyen, T. N., </a:t>
            </a:r>
            <a:r>
              <a:rPr lang="en-US" sz="1457" i="1" dirty="0" err="1">
                <a:solidFill>
                  <a:srgbClr val="F98D4A"/>
                </a:solidFill>
                <a:latin typeface="Inter Italics"/>
                <a:ea typeface="Inter Italics"/>
                <a:cs typeface="Inter Italics"/>
                <a:sym typeface="Inter Italics"/>
              </a:rPr>
              <a:t>Linforth</a:t>
            </a:r>
            <a:r>
              <a:rPr lang="en-US" sz="1457" i="1" dirty="0">
                <a:solidFill>
                  <a:srgbClr val="F98D4A"/>
                </a:solidFill>
                <a:latin typeface="Inter Italics"/>
                <a:ea typeface="Inter Italics"/>
                <a:cs typeface="Inter Italics"/>
                <a:sym typeface="Inter Italics"/>
              </a:rPr>
              <a:t>, S., &amp; Ngo, T. D. (2023). Safety investigation of hydrogen energy storage systems using quantitative risk assessment. International Journal of Hydrogen Energy, 48(7), 2861–2875. https://doi.org/10.1016/j.ijhydene.2022.10.082</a:t>
            </a:r>
            <a:endParaRPr lang="en-US" sz="1457" i="1" dirty="0">
              <a:solidFill>
                <a:srgbClr val="F98D4A"/>
              </a:solidFill>
              <a:latin typeface="Inter Italics"/>
              <a:ea typeface="Inter Italics"/>
              <a:cs typeface="Inter Italics"/>
              <a:sym typeface="Inter Italics"/>
              <a:hlinkClick r:id="rId5" tooltip="https://doi.org/10.1016/j.ijhydene.2022.10.08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492408" y="5587367"/>
            <a:ext cx="9046387" cy="1162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3613" lvl="1" indent="-241807" algn="l">
              <a:lnSpc>
                <a:spcPts val="3135"/>
              </a:lnSpc>
              <a:buFont typeface="Arial"/>
              <a:buChar char="•"/>
            </a:pPr>
            <a:r>
              <a:rPr lang="en-US" sz="22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Data-driven insights that inform decision-making regarding the design, operation, and management of hydrogen storage systems </a:t>
            </a:r>
          </a:p>
        </p:txBody>
      </p:sp>
      <p:sp>
        <p:nvSpPr>
          <p:cNvPr id="28" name="Freeform 28"/>
          <p:cNvSpPr/>
          <p:nvPr/>
        </p:nvSpPr>
        <p:spPr>
          <a:xfrm flipH="1">
            <a:off x="16491280" y="6675980"/>
            <a:ext cx="543690" cy="628544"/>
          </a:xfrm>
          <a:custGeom>
            <a:avLst/>
            <a:gdLst/>
            <a:ahLst/>
            <a:cxnLst/>
            <a:rect l="l" t="t" r="r" b="b"/>
            <a:pathLst>
              <a:path w="543690" h="628544">
                <a:moveTo>
                  <a:pt x="543690" y="0"/>
                </a:moveTo>
                <a:lnTo>
                  <a:pt x="0" y="0"/>
                </a:lnTo>
                <a:lnTo>
                  <a:pt x="0" y="628544"/>
                </a:lnTo>
                <a:lnTo>
                  <a:pt x="543690" y="628544"/>
                </a:lnTo>
                <a:lnTo>
                  <a:pt x="54369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8642920" y="6692629"/>
            <a:ext cx="7596631" cy="42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45"/>
              </a:lnSpc>
            </a:pPr>
            <a:r>
              <a:rPr lang="en-US" sz="2460" b="1">
                <a:solidFill>
                  <a:srgbClr val="F98D4A"/>
                </a:solidFill>
                <a:latin typeface="Inter Bold"/>
                <a:ea typeface="Inter Bold"/>
                <a:cs typeface="Inter Bold"/>
                <a:sym typeface="Inter Bold"/>
              </a:rPr>
              <a:t>Cost-Effective &amp;  Enhance Safety Culture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492408" y="7068275"/>
            <a:ext cx="9046387" cy="1552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3613" lvl="1" indent="-241807" algn="l">
              <a:lnSpc>
                <a:spcPts val="3135"/>
              </a:lnSpc>
              <a:buFont typeface="Arial"/>
              <a:buChar char="•"/>
            </a:pPr>
            <a:r>
              <a:rPr lang="en-US" sz="22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By identifying and mitigating risks early in the design process, organizations can avoid costly accidents and liabilities</a:t>
            </a:r>
          </a:p>
          <a:p>
            <a:pPr marL="483613" lvl="1" indent="-241807" algn="l">
              <a:lnSpc>
                <a:spcPts val="3135"/>
              </a:lnSpc>
              <a:buFont typeface="Arial"/>
              <a:buChar char="•"/>
            </a:pPr>
            <a:r>
              <a:rPr lang="en-US" sz="22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Encourages continuous monitoring and improvement of safety practices </a:t>
            </a:r>
          </a:p>
        </p:txBody>
      </p:sp>
      <p:sp>
        <p:nvSpPr>
          <p:cNvPr id="31" name="Freeform 31"/>
          <p:cNvSpPr/>
          <p:nvPr/>
        </p:nvSpPr>
        <p:spPr>
          <a:xfrm flipH="1">
            <a:off x="16491280" y="8732924"/>
            <a:ext cx="543690" cy="628544"/>
          </a:xfrm>
          <a:custGeom>
            <a:avLst/>
            <a:gdLst/>
            <a:ahLst/>
            <a:cxnLst/>
            <a:rect l="l" t="t" r="r" b="b"/>
            <a:pathLst>
              <a:path w="543690" h="628544">
                <a:moveTo>
                  <a:pt x="543690" y="0"/>
                </a:moveTo>
                <a:lnTo>
                  <a:pt x="0" y="0"/>
                </a:lnTo>
                <a:lnTo>
                  <a:pt x="0" y="628543"/>
                </a:lnTo>
                <a:lnTo>
                  <a:pt x="543690" y="628543"/>
                </a:lnTo>
                <a:lnTo>
                  <a:pt x="54369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9550504" y="8616223"/>
            <a:ext cx="6424285" cy="42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45"/>
              </a:lnSpc>
            </a:pPr>
            <a:r>
              <a:rPr lang="en-US" sz="2460" b="1">
                <a:solidFill>
                  <a:srgbClr val="F98D4A"/>
                </a:solidFill>
                <a:latin typeface="Inter Bold"/>
                <a:ea typeface="Inter Bold"/>
                <a:cs typeface="Inter Bold"/>
                <a:sym typeface="Inter Bold"/>
              </a:rPr>
              <a:t>Public Safety &amp; Acceptance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565811" y="9102648"/>
            <a:ext cx="8408978" cy="381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3613" lvl="1" indent="-241807" algn="l">
              <a:lnSpc>
                <a:spcPts val="3135"/>
              </a:lnSpc>
              <a:buFont typeface="Arial"/>
              <a:buChar char="•"/>
            </a:pPr>
            <a:r>
              <a:rPr lang="en-US" sz="223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Ensure public safety and gain community acceptance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631" y="-382231"/>
            <a:ext cx="2123446" cy="1721887"/>
            <a:chOff x="0" y="0"/>
            <a:chExt cx="50117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76" cy="406400"/>
            </a:xfrm>
            <a:custGeom>
              <a:avLst/>
              <a:gdLst/>
              <a:ahLst/>
              <a:cxnLst/>
              <a:rect l="l" t="t" r="r" b="b"/>
              <a:pathLst>
                <a:path w="501176" h="406400">
                  <a:moveTo>
                    <a:pt x="0" y="0"/>
                  </a:moveTo>
                  <a:lnTo>
                    <a:pt x="297976" y="0"/>
                  </a:lnTo>
                  <a:lnTo>
                    <a:pt x="501176" y="203200"/>
                  </a:lnTo>
                  <a:lnTo>
                    <a:pt x="29797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24717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95465" y="163586"/>
            <a:ext cx="7581044" cy="76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1"/>
              </a:lnSpc>
            </a:pPr>
            <a:r>
              <a:rPr lang="en-US" sz="5026" b="1" spc="-281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Critique of the  Research Article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97077" y="887118"/>
            <a:ext cx="15129404" cy="638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8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Le, S. T., Nguyen, T. N., </a:t>
            </a:r>
            <a:r>
              <a:rPr lang="en-US" sz="1857" i="1" dirty="0" err="1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Linforth</a:t>
            </a:r>
            <a:r>
              <a:rPr lang="en-US" sz="1857" i="1" dirty="0">
                <a:solidFill>
                  <a:srgbClr val="F9943B"/>
                </a:solidFill>
                <a:latin typeface="Inter Italics"/>
                <a:ea typeface="Inter Italics"/>
                <a:cs typeface="Inter Italics"/>
                <a:sym typeface="Inter Italics"/>
              </a:rPr>
              <a:t>, S., &amp; Ngo, T. D. (2023). Safety investigation of hydrogen energy storage systems using quantitative risk assessment. International Journal of Hydrogen Energy, 48(7), 2861–2875. https://doi.org/10.1016/j.ijhydene.2022.10.082</a:t>
            </a:r>
            <a:endParaRPr lang="en-US" sz="1857" i="1" dirty="0">
              <a:solidFill>
                <a:srgbClr val="F9943B"/>
              </a:solidFill>
              <a:latin typeface="Inter Italics"/>
              <a:ea typeface="Inter Italics"/>
              <a:cs typeface="Inter Italics"/>
              <a:sym typeface="Inter Italics"/>
              <a:hlinkClick r:id="rId2" tooltip="https://doi.org/10.1016/j.ijhydene.2022.10.08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60867" y="1788945"/>
            <a:ext cx="11366266" cy="114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50"/>
              </a:lnSpc>
            </a:pPr>
            <a:r>
              <a:rPr lang="en-US" sz="7479" b="1" spc="-418">
                <a:solidFill>
                  <a:srgbClr val="001064"/>
                </a:solidFill>
                <a:latin typeface="Antonio Bold"/>
                <a:ea typeface="Antonio Bold"/>
                <a:cs typeface="Antonio Bold"/>
                <a:sym typeface="Antonio Bold"/>
              </a:rPr>
              <a:t>Methodology Used for Risk Analysis</a:t>
            </a:r>
          </a:p>
        </p:txBody>
      </p:sp>
      <p:sp>
        <p:nvSpPr>
          <p:cNvPr id="8" name="Freeform 8"/>
          <p:cNvSpPr/>
          <p:nvPr/>
        </p:nvSpPr>
        <p:spPr>
          <a:xfrm>
            <a:off x="4575976" y="5560464"/>
            <a:ext cx="9480917" cy="4621947"/>
          </a:xfrm>
          <a:custGeom>
            <a:avLst/>
            <a:gdLst/>
            <a:ahLst/>
            <a:cxnLst/>
            <a:rect l="l" t="t" r="r" b="b"/>
            <a:pathLst>
              <a:path w="9480917" h="4621947">
                <a:moveTo>
                  <a:pt x="0" y="0"/>
                </a:moveTo>
                <a:lnTo>
                  <a:pt x="9480917" y="0"/>
                </a:lnTo>
                <a:lnTo>
                  <a:pt x="9480917" y="4621947"/>
                </a:lnTo>
                <a:lnTo>
                  <a:pt x="0" y="462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512137" y="4928125"/>
            <a:ext cx="5608595" cy="662774"/>
          </a:xfrm>
          <a:custGeom>
            <a:avLst/>
            <a:gdLst/>
            <a:ahLst/>
            <a:cxnLst/>
            <a:rect l="l" t="t" r="r" b="b"/>
            <a:pathLst>
              <a:path w="5608595" h="662774">
                <a:moveTo>
                  <a:pt x="0" y="0"/>
                </a:moveTo>
                <a:lnTo>
                  <a:pt x="5608595" y="0"/>
                </a:lnTo>
                <a:lnTo>
                  <a:pt x="5608595" y="662774"/>
                </a:lnTo>
                <a:lnTo>
                  <a:pt x="0" y="6627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74456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512137" y="3010924"/>
            <a:ext cx="5386859" cy="2209516"/>
            <a:chOff x="0" y="0"/>
            <a:chExt cx="1418761" cy="5819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8761" cy="581930"/>
            </a:xfrm>
            <a:custGeom>
              <a:avLst/>
              <a:gdLst/>
              <a:ahLst/>
              <a:cxnLst/>
              <a:rect l="l" t="t" r="r" b="b"/>
              <a:pathLst>
                <a:path w="1418761" h="581930">
                  <a:moveTo>
                    <a:pt x="73297" y="0"/>
                  </a:moveTo>
                  <a:lnTo>
                    <a:pt x="1345465" y="0"/>
                  </a:lnTo>
                  <a:cubicBezTo>
                    <a:pt x="1385945" y="0"/>
                    <a:pt x="1418761" y="32816"/>
                    <a:pt x="1418761" y="73297"/>
                  </a:cubicBezTo>
                  <a:lnTo>
                    <a:pt x="1418761" y="508634"/>
                  </a:lnTo>
                  <a:cubicBezTo>
                    <a:pt x="1418761" y="549114"/>
                    <a:pt x="1385945" y="581930"/>
                    <a:pt x="1345465" y="581930"/>
                  </a:cubicBezTo>
                  <a:lnTo>
                    <a:pt x="73297" y="581930"/>
                  </a:lnTo>
                  <a:cubicBezTo>
                    <a:pt x="32816" y="581930"/>
                    <a:pt x="0" y="549114"/>
                    <a:pt x="0" y="508634"/>
                  </a:cubicBezTo>
                  <a:lnTo>
                    <a:pt x="0" y="73297"/>
                  </a:lnTo>
                  <a:cubicBezTo>
                    <a:pt x="0" y="32816"/>
                    <a:pt x="32816" y="0"/>
                    <a:pt x="73297" y="0"/>
                  </a:cubicBezTo>
                  <a:close/>
                </a:path>
              </a:pathLst>
            </a:custGeom>
            <a:solidFill>
              <a:srgbClr val="F9943B"/>
            </a:solidFill>
            <a:ln w="47625" cap="rnd">
              <a:solidFill>
                <a:srgbClr val="FFFFFF"/>
              </a:solidFill>
              <a:prstDash val="sysDot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418761" cy="629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7002244" y="3793203"/>
            <a:ext cx="2522756" cy="0"/>
          </a:xfrm>
          <a:prstGeom prst="line">
            <a:avLst/>
          </a:prstGeom>
          <a:ln w="38100" cap="flat">
            <a:solidFill>
              <a:srgbClr val="00106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883386" y="4954039"/>
            <a:ext cx="3428476" cy="0"/>
          </a:xfrm>
          <a:prstGeom prst="line">
            <a:avLst/>
          </a:prstGeom>
          <a:ln w="38100" cap="flat">
            <a:solidFill>
              <a:srgbClr val="FF91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3368656" y="4822988"/>
            <a:ext cx="4127231" cy="0"/>
          </a:xfrm>
          <a:prstGeom prst="line">
            <a:avLst/>
          </a:prstGeom>
          <a:ln w="38100" cap="flat">
            <a:solidFill>
              <a:srgbClr val="FF91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14418843" y="7860805"/>
            <a:ext cx="3289301" cy="0"/>
          </a:xfrm>
          <a:prstGeom prst="line">
            <a:avLst/>
          </a:prstGeom>
          <a:ln w="38100" cap="flat">
            <a:solidFill>
              <a:srgbClr val="FF91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50563" y="7949428"/>
            <a:ext cx="3879196" cy="0"/>
          </a:xfrm>
          <a:prstGeom prst="line">
            <a:avLst/>
          </a:prstGeom>
          <a:ln w="38100" cap="flat">
            <a:solidFill>
              <a:srgbClr val="FF91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Freeform 18"/>
          <p:cNvSpPr/>
          <p:nvPr/>
        </p:nvSpPr>
        <p:spPr>
          <a:xfrm>
            <a:off x="5159942" y="8532131"/>
            <a:ext cx="1327317" cy="1209131"/>
          </a:xfrm>
          <a:custGeom>
            <a:avLst/>
            <a:gdLst/>
            <a:ahLst/>
            <a:cxnLst/>
            <a:rect l="l" t="t" r="r" b="b"/>
            <a:pathLst>
              <a:path w="1327317" h="1209131">
                <a:moveTo>
                  <a:pt x="0" y="0"/>
                </a:moveTo>
                <a:lnTo>
                  <a:pt x="1327317" y="0"/>
                </a:lnTo>
                <a:lnTo>
                  <a:pt x="1327317" y="1209132"/>
                </a:lnTo>
                <a:lnTo>
                  <a:pt x="0" y="12091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279562" y="6560231"/>
            <a:ext cx="1701297" cy="1617797"/>
          </a:xfrm>
          <a:custGeom>
            <a:avLst/>
            <a:gdLst/>
            <a:ahLst/>
            <a:cxnLst/>
            <a:rect l="l" t="t" r="r" b="b"/>
            <a:pathLst>
              <a:path w="1701297" h="1617797">
                <a:moveTo>
                  <a:pt x="0" y="0"/>
                </a:moveTo>
                <a:lnTo>
                  <a:pt x="1701296" y="0"/>
                </a:lnTo>
                <a:lnTo>
                  <a:pt x="1701296" y="1617797"/>
                </a:lnTo>
                <a:lnTo>
                  <a:pt x="0" y="16177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680207" y="6508618"/>
            <a:ext cx="1578031" cy="1440811"/>
          </a:xfrm>
          <a:custGeom>
            <a:avLst/>
            <a:gdLst/>
            <a:ahLst/>
            <a:cxnLst/>
            <a:rect l="l" t="t" r="r" b="b"/>
            <a:pathLst>
              <a:path w="1578031" h="1440811">
                <a:moveTo>
                  <a:pt x="0" y="0"/>
                </a:moveTo>
                <a:lnTo>
                  <a:pt x="1578030" y="0"/>
                </a:lnTo>
                <a:lnTo>
                  <a:pt x="1578030" y="1440810"/>
                </a:lnTo>
                <a:lnTo>
                  <a:pt x="0" y="14408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120732" y="8523360"/>
            <a:ext cx="1416743" cy="1217902"/>
          </a:xfrm>
          <a:custGeom>
            <a:avLst/>
            <a:gdLst/>
            <a:ahLst/>
            <a:cxnLst/>
            <a:rect l="l" t="t" r="r" b="b"/>
            <a:pathLst>
              <a:path w="1416743" h="1217902">
                <a:moveTo>
                  <a:pt x="0" y="0"/>
                </a:moveTo>
                <a:lnTo>
                  <a:pt x="1416743" y="0"/>
                </a:lnTo>
                <a:lnTo>
                  <a:pt x="1416743" y="1217903"/>
                </a:lnTo>
                <a:lnTo>
                  <a:pt x="0" y="12179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457667" y="5804507"/>
            <a:ext cx="1745731" cy="1424516"/>
          </a:xfrm>
          <a:custGeom>
            <a:avLst/>
            <a:gdLst/>
            <a:ahLst/>
            <a:cxnLst/>
            <a:rect l="l" t="t" r="r" b="b"/>
            <a:pathLst>
              <a:path w="1745731" h="1424516">
                <a:moveTo>
                  <a:pt x="0" y="0"/>
                </a:moveTo>
                <a:lnTo>
                  <a:pt x="1745731" y="0"/>
                </a:lnTo>
                <a:lnTo>
                  <a:pt x="1745731" y="1424516"/>
                </a:lnTo>
                <a:lnTo>
                  <a:pt x="0" y="14245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002244" y="3915205"/>
            <a:ext cx="4424269" cy="72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14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Findings are integrated to assess the overall risk associated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21536" y="5161289"/>
            <a:ext cx="3838405" cy="14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  <a:spcBef>
                <a:spcPct val="0"/>
              </a:spcBef>
            </a:pPr>
            <a:r>
              <a:rPr lang="en-US" sz="2042" u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Analyzes the likelihood of different hazardous events occurring (Event Tree Analysis)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193204" y="5047036"/>
            <a:ext cx="4698081" cy="14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  <a:spcBef>
                <a:spcPct val="0"/>
              </a:spcBef>
            </a:pPr>
            <a:r>
              <a:rPr lang="en-US" sz="20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Assess the potential consequences of identified hazards using Miller model for jet fire hazards and the TNO multi-energy model for explosion hazards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56893" y="8003680"/>
            <a:ext cx="4231107" cy="14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  <a:spcBef>
                <a:spcPct val="0"/>
              </a:spcBef>
            </a:pPr>
            <a:r>
              <a:rPr lang="en-US" sz="20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Evaluates the lethal effects of accidental scenarios, including heat radiation and overpressure from explosions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8205" y="8219027"/>
            <a:ext cx="3143505" cy="108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04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Gathering relevant data and identifying potential hazards associated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030819" y="3205008"/>
            <a:ext cx="2738979" cy="48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5"/>
              </a:lnSpc>
            </a:pPr>
            <a:r>
              <a:rPr lang="en-US" sz="281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Risk Analysis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83386" y="4320518"/>
            <a:ext cx="3428476" cy="43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5"/>
              </a:lnSpc>
            </a:pPr>
            <a:r>
              <a:rPr lang="en-US" sz="2617" b="1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Frequency Analysis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29475" y="4189467"/>
            <a:ext cx="3866412" cy="43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65"/>
              </a:lnSpc>
            </a:pPr>
            <a:r>
              <a:rPr lang="en-US" sz="2617" b="1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Consequence Analysis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464138" y="7229526"/>
            <a:ext cx="3244006" cy="43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65"/>
              </a:lnSpc>
            </a:pPr>
            <a:r>
              <a:rPr lang="en-US" sz="2617" b="1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Impact Assessment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0563" y="7000883"/>
            <a:ext cx="3879196" cy="895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5"/>
              </a:lnSpc>
            </a:pPr>
            <a:r>
              <a:rPr lang="en-US" sz="2617" b="1">
                <a:solidFill>
                  <a:srgbClr val="001064"/>
                </a:solidFill>
                <a:latin typeface="Inter Bold"/>
                <a:ea typeface="Inter Bold"/>
                <a:cs typeface="Inter Bold"/>
                <a:sym typeface="Inter Bold"/>
              </a:rPr>
              <a:t>Data Collection &amp; Hazard Identification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-695072" y="9703160"/>
            <a:ext cx="19539130" cy="684743"/>
            <a:chOff x="0" y="0"/>
            <a:chExt cx="5146108" cy="18034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146108" cy="180344"/>
            </a:xfrm>
            <a:custGeom>
              <a:avLst/>
              <a:gdLst/>
              <a:ahLst/>
              <a:cxnLst/>
              <a:rect l="l" t="t" r="r" b="b"/>
              <a:pathLst>
                <a:path w="5146108" h="180344">
                  <a:moveTo>
                    <a:pt x="0" y="0"/>
                  </a:moveTo>
                  <a:lnTo>
                    <a:pt x="5146108" y="0"/>
                  </a:lnTo>
                  <a:lnTo>
                    <a:pt x="5146108" y="180344"/>
                  </a:lnTo>
                  <a:lnTo>
                    <a:pt x="0" y="180344"/>
                  </a:lnTo>
                  <a:close/>
                </a:path>
              </a:pathLst>
            </a:custGeom>
            <a:solidFill>
              <a:srgbClr val="001064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5146108" cy="24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585103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ENERGY SYSTEMS | NPRE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315061" y="9851502"/>
            <a:ext cx="3891593" cy="34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  <a:spcBef>
                <a:spcPct val="0"/>
              </a:spcBef>
            </a:pPr>
            <a:r>
              <a:rPr lang="en-US" sz="1972" b="1" spc="-3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3377</Words>
  <Application>Microsoft Office PowerPoint</Application>
  <PresentationFormat>Custom</PresentationFormat>
  <Paragraphs>318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Inter</vt:lpstr>
      <vt:lpstr>Roboto</vt:lpstr>
      <vt:lpstr>Antonio</vt:lpstr>
      <vt:lpstr>Inter Bold</vt:lpstr>
      <vt:lpstr>Roboto Bold</vt:lpstr>
      <vt:lpstr>Impact</vt:lpstr>
      <vt:lpstr>Antonio Bold</vt:lpstr>
      <vt:lpstr>Inter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NPRE 498 - term project</dc:title>
  <cp:lastModifiedBy>Amiela T. Nicodemus</cp:lastModifiedBy>
  <cp:revision>4</cp:revision>
  <dcterms:created xsi:type="dcterms:W3CDTF">2006-08-16T00:00:00Z</dcterms:created>
  <dcterms:modified xsi:type="dcterms:W3CDTF">2025-11-15T02:49:23Z</dcterms:modified>
  <dc:identifier>DAGzRH-ViIU</dc:identifier>
</cp:coreProperties>
</file>