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7c2eb7e71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317c2eb7e7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7c2eb7e71_0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317c2eb7e7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7c2eb7e71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17c2eb7e7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7c2eb7e71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17c2eb7e7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7c2eb7e71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17c2eb7e7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7c2eb7e71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317c2eb7e7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17c2eb7e71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317c2eb7e71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7c2eb7e71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17c2eb7e71_0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317c2eb7e71_0_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7c083362d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317c083362d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7c2eb7e71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317c2eb7e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7c2eb7e7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17c2eb7e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7c2eb7e71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17c2eb7e7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7c2eb7e71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317c2eb7e7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71340" y="1122363"/>
            <a:ext cx="578576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71340" y="3602038"/>
            <a:ext cx="578576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7075" y="5718264"/>
            <a:ext cx="3117851" cy="807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78823" y="365125"/>
            <a:ext cx="96142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4400"/>
              <a:buFont typeface="Georgia"/>
              <a:buNone/>
              <a:defRPr b="1" i="0">
                <a:solidFill>
                  <a:srgbClr val="E84A27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78823" y="1690688"/>
            <a:ext cx="9614263" cy="362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94B"/>
              </a:buClr>
              <a:buSzPts val="2800"/>
              <a:buChar char="•"/>
              <a:defRPr>
                <a:solidFill>
                  <a:srgbClr val="13294B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400"/>
              <a:buChar char="•"/>
              <a:defRPr>
                <a:solidFill>
                  <a:srgbClr val="13294B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000"/>
              <a:buChar char="•"/>
              <a:defRPr>
                <a:solidFill>
                  <a:srgbClr val="13294B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>
                <a:solidFill>
                  <a:srgbClr val="13294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>
                <a:solidFill>
                  <a:srgbClr val="13294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4400"/>
              <a:buFont typeface="Georgia"/>
              <a:buNone/>
              <a:defRPr sz="4400" b="1" i="0" u="none" strike="noStrike" cap="none">
                <a:solidFill>
                  <a:srgbClr val="E84A27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ts.gov/geography/geospatial-portal/electric-vehicle-public-charging-stations-united-states-2019" TargetMode="External"/><Relationship Id="rId13" Type="http://schemas.openxmlformats.org/officeDocument/2006/relationships/hyperlink" Target="https://www.toyota.com/priusprime/2024/features/mpg_other_price/1235/1237/1239" TargetMode="External"/><Relationship Id="rId3" Type="http://schemas.openxmlformats.org/officeDocument/2006/relationships/hyperlink" Target="https://www.autoeurope.com.au/hybrid-cars/" TargetMode="External"/><Relationship Id="rId7" Type="http://schemas.openxmlformats.org/officeDocument/2006/relationships/hyperlink" Target="https://www.kia.com/uk/dealers/leslieskia/electric-hybrid-cars/plug-in-hybrid-cars/" TargetMode="External"/><Relationship Id="rId12" Type="http://schemas.openxmlformats.org/officeDocument/2006/relationships/hyperlink" Target="https://illuminem.com/illuminemvoices/why-plugin-hybrids-are-better-for-climate-than-full-evs-toda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nolithicpower.com/en/learning/mpscholar/automotive-electronics/electric-vehicles-and-hybrid-power-systems/intro-to-evs-and-hybrid-systems" TargetMode="External"/><Relationship Id="rId11" Type="http://schemas.openxmlformats.org/officeDocument/2006/relationships/hyperlink" Target="https://www.eia.gov/todayinenergy/detail.php?id=62924" TargetMode="External"/><Relationship Id="rId5" Type="http://schemas.openxmlformats.org/officeDocument/2006/relationships/hyperlink" Target="https://www.tycorun.com/blogs/news/what-is-a-series-parallel-hybrid-power-system" TargetMode="External"/><Relationship Id="rId10" Type="http://schemas.openxmlformats.org/officeDocument/2006/relationships/hyperlink" Target="https://www.eia.gov/todayinenergy/detail.php?id=60321" TargetMode="External"/><Relationship Id="rId4" Type="http://schemas.openxmlformats.org/officeDocument/2006/relationships/hyperlink" Target="https://www.oica.net/hybrid/" TargetMode="External"/><Relationship Id="rId9" Type="http://schemas.openxmlformats.org/officeDocument/2006/relationships/hyperlink" Target="https://www.researchgate.net/publication/348990526_Analysis_of_behavior_in_the_use_of_plug-in_hybrid_electric_vehicle_and_hybrid_electric_vehicle_in_the_tropics" TargetMode="External"/><Relationship Id="rId14" Type="http://schemas.openxmlformats.org/officeDocument/2006/relationships/hyperlink" Target="https://www.toyota.com/prius/features/mpg_other_price/1223/1225/122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ctrTitle"/>
          </p:nvPr>
        </p:nvSpPr>
        <p:spPr>
          <a:xfrm>
            <a:off x="471350" y="1122375"/>
            <a:ext cx="10476300" cy="3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</a:pPr>
            <a:r>
              <a:rPr lang="en-US"/>
              <a:t>Comparison of Hybrid and </a:t>
            </a:r>
            <a:br>
              <a:rPr lang="en-US"/>
            </a:br>
            <a:r>
              <a:rPr lang="en-US"/>
              <a:t>Plug-in Hybrid Electric Vehicles (EVs)</a:t>
            </a:r>
            <a:br>
              <a:rPr lang="en-US"/>
            </a:br>
            <a:br>
              <a:rPr lang="en-US"/>
            </a:br>
            <a:r>
              <a:rPr lang="en-US" sz="2400"/>
              <a:t>Aniket Kute</a:t>
            </a: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10</a:t>
            </a:fld>
            <a:endParaRPr sz="2400"/>
          </a:p>
        </p:txBody>
      </p:sp>
      <p:sp>
        <p:nvSpPr>
          <p:cNvPr id="117" name="Google Shape;117;p15"/>
          <p:cNvSpPr txBox="1"/>
          <p:nvPr/>
        </p:nvSpPr>
        <p:spPr>
          <a:xfrm>
            <a:off x="665207" y="6229385"/>
            <a:ext cx="80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468573" y="227463"/>
            <a:ext cx="11018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Toyota Prius Prime SE PHEV (2024)</a:t>
            </a:r>
            <a:endParaRPr b="1"/>
          </a:p>
        </p:txBody>
      </p:sp>
      <p:pic>
        <p:nvPicPr>
          <p:cNvPr id="119" name="Google Shape;1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650" y="2091425"/>
            <a:ext cx="5585625" cy="23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297500" y="832975"/>
            <a:ext cx="10114800" cy="5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Motor: 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Permanent magnet AC synchronous motor (120 kW, 161 hp)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Engine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: 150hp @6000rpm, 2L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Hybrid system net power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: 220 hp</a:t>
            </a:r>
            <a:b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MPG Hybrid mode(city/highway)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: 52/53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MPGe (electric mode only)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:  127</a:t>
            </a:r>
            <a:b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Fuel Tank Capacity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: 10.6 gal.</a:t>
            </a:r>
            <a:b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All-electric driving range in miles: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 44 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Total Range in miles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(city/hwy)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: 640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Battery Capacity (kWh)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: 13.6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Charging time (hr.) (120V/240V):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 ~11:00/~4:00 hr.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Cost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sz="2400">
                <a:solidFill>
                  <a:srgbClr val="E84A27"/>
                </a:solidFill>
                <a:latin typeface="Georgia"/>
                <a:ea typeface="Georgia"/>
                <a:cs typeface="Georgia"/>
                <a:sym typeface="Georgia"/>
              </a:rPr>
              <a:t>$32,975</a:t>
            </a:r>
            <a:endParaRPr sz="2400">
              <a:solidFill>
                <a:srgbClr val="E84A2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11</a:t>
            </a:fld>
            <a:endParaRPr sz="2400"/>
          </a:p>
        </p:txBody>
      </p:sp>
      <p:sp>
        <p:nvSpPr>
          <p:cNvPr id="126" name="Google Shape;126;p16"/>
          <p:cNvSpPr txBox="1"/>
          <p:nvPr/>
        </p:nvSpPr>
        <p:spPr>
          <a:xfrm>
            <a:off x="665207" y="6229385"/>
            <a:ext cx="80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468573" y="75063"/>
            <a:ext cx="11018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 Charging Stations in the US (2019)</a:t>
            </a:r>
            <a:endParaRPr b="1"/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 t="6872" b="18750"/>
          <a:stretch/>
        </p:blipFill>
        <p:spPr>
          <a:xfrm>
            <a:off x="2450700" y="740700"/>
            <a:ext cx="7290598" cy="503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608850" y="5738100"/>
            <a:ext cx="10821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https://www.bts.gov/geography/geospatial-portal/electric-vehicle-public-charging-stations-united-states-2019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12</a:t>
            </a:fld>
            <a:endParaRPr sz="2400"/>
          </a:p>
        </p:txBody>
      </p:sp>
      <p:sp>
        <p:nvSpPr>
          <p:cNvPr id="135" name="Google Shape;135;p17"/>
          <p:cNvSpPr txBox="1"/>
          <p:nvPr/>
        </p:nvSpPr>
        <p:spPr>
          <a:xfrm>
            <a:off x="665207" y="6229385"/>
            <a:ext cx="80179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7149151" y="2399732"/>
            <a:ext cx="1323833" cy="29228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7949820" y="2399731"/>
            <a:ext cx="1323833" cy="29228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468573" y="227463"/>
            <a:ext cx="11018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Fuel Economy of HEVs vs PHEVs</a:t>
            </a:r>
            <a:endParaRPr b="1"/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25" y="1221634"/>
            <a:ext cx="11848549" cy="40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608850" y="5738100"/>
            <a:ext cx="10821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https://www.researchgate.net/publication/348990526_Analysis_of_behavior_in_the_use_of_plug-in_hybrid_electric_vehicle_and_hybrid_electric_vehicle_in_the_tropics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13</a:t>
            </a:fld>
            <a:endParaRPr sz="2400"/>
          </a:p>
        </p:txBody>
      </p:sp>
      <p:sp>
        <p:nvSpPr>
          <p:cNvPr id="146" name="Google Shape;146;p18"/>
          <p:cNvSpPr txBox="1"/>
          <p:nvPr/>
        </p:nvSpPr>
        <p:spPr>
          <a:xfrm>
            <a:off x="665207" y="6229385"/>
            <a:ext cx="80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7149151" y="2399732"/>
            <a:ext cx="1323900" cy="29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7949820" y="2399731"/>
            <a:ext cx="1323900" cy="29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50100" y="151275"/>
            <a:ext cx="1209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Trends in the U.S. Vehicle Sales (2014–2023)</a:t>
            </a:r>
            <a:endParaRPr b="1"/>
          </a:p>
        </p:txBody>
      </p:sp>
      <p:sp>
        <p:nvSpPr>
          <p:cNvPr id="150" name="Google Shape;150;p18"/>
          <p:cNvSpPr txBox="1"/>
          <p:nvPr/>
        </p:nvSpPr>
        <p:spPr>
          <a:xfrm>
            <a:off x="3179550" y="5738100"/>
            <a:ext cx="5832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https://www.eia.gov/todayinenergy/detail.php?id=60321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1" name="Google Shape;1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163" y="935475"/>
            <a:ext cx="10181675" cy="46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14</a:t>
            </a:fld>
            <a:endParaRPr sz="2400"/>
          </a:p>
        </p:txBody>
      </p:sp>
      <p:sp>
        <p:nvSpPr>
          <p:cNvPr id="157" name="Google Shape;157;p19"/>
          <p:cNvSpPr txBox="1"/>
          <p:nvPr/>
        </p:nvSpPr>
        <p:spPr>
          <a:xfrm>
            <a:off x="665207" y="6229385"/>
            <a:ext cx="80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7149151" y="2399732"/>
            <a:ext cx="1323900" cy="29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7949820" y="2399731"/>
            <a:ext cx="1323900" cy="29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50100" y="151275"/>
            <a:ext cx="1209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Trends in the U.S. Vehicle Sales (2014–2024)</a:t>
            </a:r>
            <a:endParaRPr b="1"/>
          </a:p>
        </p:txBody>
      </p:sp>
      <p:sp>
        <p:nvSpPr>
          <p:cNvPr id="161" name="Google Shape;161;p19"/>
          <p:cNvSpPr txBox="1"/>
          <p:nvPr/>
        </p:nvSpPr>
        <p:spPr>
          <a:xfrm>
            <a:off x="3179550" y="5738100"/>
            <a:ext cx="5832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https://www.eia.gov/todayinenergy/detail.php?id=62924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963" y="834725"/>
            <a:ext cx="9130069" cy="488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15</a:t>
            </a:fld>
            <a:endParaRPr sz="2400"/>
          </a:p>
        </p:txBody>
      </p:sp>
      <p:sp>
        <p:nvSpPr>
          <p:cNvPr id="168" name="Google Shape;168;p20"/>
          <p:cNvSpPr txBox="1"/>
          <p:nvPr/>
        </p:nvSpPr>
        <p:spPr>
          <a:xfrm>
            <a:off x="665207" y="6229385"/>
            <a:ext cx="80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169" name="Google Shape;169;p20"/>
          <p:cNvSpPr/>
          <p:nvPr/>
        </p:nvSpPr>
        <p:spPr>
          <a:xfrm>
            <a:off x="7149151" y="2399732"/>
            <a:ext cx="1323900" cy="29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7949820" y="2399731"/>
            <a:ext cx="1323900" cy="29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50100" y="151275"/>
            <a:ext cx="12091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Carbon footprint of HEVs vs PHEVs at 125,000 miles</a:t>
            </a:r>
            <a:endParaRPr sz="3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3179550" y="5738100"/>
            <a:ext cx="6327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https://illuminem.com/illuminemvoices/why-plugin-hybrids-are-better-for-climate-than-full-evs-today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188" y="784201"/>
            <a:ext cx="11555624" cy="4708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16</a:t>
            </a:fld>
            <a:endParaRPr sz="2400"/>
          </a:p>
        </p:txBody>
      </p:sp>
      <p:sp>
        <p:nvSpPr>
          <p:cNvPr id="179" name="Google Shape;179;p21"/>
          <p:cNvSpPr txBox="1"/>
          <p:nvPr/>
        </p:nvSpPr>
        <p:spPr>
          <a:xfrm>
            <a:off x="665207" y="6229385"/>
            <a:ext cx="80179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468573" y="227463"/>
            <a:ext cx="11018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Advantages and Disadvantages of HEVs</a:t>
            </a:r>
            <a:endParaRPr b="1"/>
          </a:p>
        </p:txBody>
      </p:sp>
      <p:sp>
        <p:nvSpPr>
          <p:cNvPr id="181" name="Google Shape;181;p21"/>
          <p:cNvSpPr txBox="1"/>
          <p:nvPr/>
        </p:nvSpPr>
        <p:spPr>
          <a:xfrm>
            <a:off x="179425" y="1347600"/>
            <a:ext cx="5797500" cy="4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Advantages</a:t>
            </a:r>
            <a:endParaRPr sz="2400" b="1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Lower emissions compared to conventional vehicles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No external charging as the battery charges through regenerative braking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Reduced fuel dependency optimizes gasoline use for better mileage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6406950" y="1347600"/>
            <a:ext cx="5797500" cy="4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Disadvantages</a:t>
            </a:r>
            <a:endParaRPr sz="2400" b="1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Can not run on electric mode only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 Higher initial cost than conventional vehicles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Complex systems can lead to higher maintenance costs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17</a:t>
            </a:fld>
            <a:endParaRPr sz="2400"/>
          </a:p>
        </p:txBody>
      </p:sp>
      <p:sp>
        <p:nvSpPr>
          <p:cNvPr id="188" name="Google Shape;188;p22"/>
          <p:cNvSpPr txBox="1"/>
          <p:nvPr/>
        </p:nvSpPr>
        <p:spPr>
          <a:xfrm>
            <a:off x="665207" y="6229385"/>
            <a:ext cx="80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189" name="Google Shape;189;p22"/>
          <p:cNvSpPr txBox="1"/>
          <p:nvPr/>
        </p:nvSpPr>
        <p:spPr>
          <a:xfrm>
            <a:off x="468573" y="227463"/>
            <a:ext cx="11018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Advantages and Disadvantages of PHEVs</a:t>
            </a:r>
            <a:endParaRPr b="1"/>
          </a:p>
        </p:txBody>
      </p:sp>
      <p:sp>
        <p:nvSpPr>
          <p:cNvPr id="190" name="Google Shape;190;p22"/>
          <p:cNvSpPr txBox="1"/>
          <p:nvPr/>
        </p:nvSpPr>
        <p:spPr>
          <a:xfrm>
            <a:off x="242050" y="1055250"/>
            <a:ext cx="5797500" cy="47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Advantages</a:t>
            </a:r>
            <a:endParaRPr sz="2200" b="1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Georgia"/>
              <a:buChar char="●"/>
            </a:pPr>
            <a:r>
              <a:rPr lang="en-US" sz="22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Fuel-efficient with lower fuel use in electric mode</a:t>
            </a:r>
            <a:endParaRPr sz="22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Georgia"/>
              <a:buChar char="●"/>
            </a:pPr>
            <a:r>
              <a:rPr lang="en-US" sz="22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Tax benefits available due to lower emissions</a:t>
            </a:r>
            <a:endParaRPr sz="22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Georgia"/>
              <a:buChar char="●"/>
            </a:pPr>
            <a:r>
              <a:rPr lang="en-US" sz="22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Flexible uses electric for daily drives, gasoline for long journeys</a:t>
            </a:r>
            <a:endParaRPr sz="22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Georgia"/>
              <a:buChar char="●"/>
            </a:pPr>
            <a:r>
              <a:rPr lang="en-US" sz="22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Reduced emissions that lower environmental impact</a:t>
            </a:r>
            <a:endParaRPr sz="22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6297350" y="1208675"/>
            <a:ext cx="5797500" cy="47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Disadvantages</a:t>
            </a:r>
            <a:endParaRPr sz="2200" b="1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Georgia"/>
              <a:buChar char="●"/>
            </a:pPr>
            <a:r>
              <a:rPr lang="en-US" sz="22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Charging needed requires access to external charging stations</a:t>
            </a:r>
            <a:endParaRPr sz="22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Georgia"/>
              <a:buChar char="●"/>
            </a:pPr>
            <a:r>
              <a:rPr lang="en-US" sz="22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Higher initial cost more expensive than conventional vehicles</a:t>
            </a:r>
            <a:endParaRPr sz="22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Georgia"/>
              <a:buChar char="●"/>
            </a:pPr>
            <a:r>
              <a:rPr lang="en-US" sz="22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Complex maintenance due to dual systems</a:t>
            </a:r>
            <a:endParaRPr sz="22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Georgia"/>
              <a:buChar char="●"/>
            </a:pPr>
            <a:r>
              <a:rPr lang="en-US" sz="22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Battery replacement cost can be high</a:t>
            </a:r>
            <a:endParaRPr sz="22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18</a:t>
            </a:fld>
            <a:endParaRPr sz="2400"/>
          </a:p>
        </p:txBody>
      </p:sp>
      <p:sp>
        <p:nvSpPr>
          <p:cNvPr id="197" name="Google Shape;197;p23"/>
          <p:cNvSpPr txBox="1"/>
          <p:nvPr/>
        </p:nvSpPr>
        <p:spPr>
          <a:xfrm>
            <a:off x="665207" y="6229385"/>
            <a:ext cx="80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198" name="Google Shape;198;p23"/>
          <p:cNvSpPr txBox="1"/>
          <p:nvPr/>
        </p:nvSpPr>
        <p:spPr>
          <a:xfrm>
            <a:off x="468573" y="227463"/>
            <a:ext cx="11018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Summary</a:t>
            </a:r>
            <a:endParaRPr b="1"/>
          </a:p>
        </p:txBody>
      </p:sp>
      <p:sp>
        <p:nvSpPr>
          <p:cNvPr id="199" name="Google Shape;199;p23"/>
          <p:cNvSpPr txBox="1"/>
          <p:nvPr/>
        </p:nvSpPr>
        <p:spPr>
          <a:xfrm>
            <a:off x="242050" y="1055250"/>
            <a:ext cx="11535600" cy="47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HEVs use engine and regenerative braking while PHEVs add charging for longer electric range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HEVs provide range as long as fuel is available while PHEVs have limited electric range before switching to hybrid mode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PHEVs lower emissions compared to HEVs and maximize fuel savings with charging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HEVs dominate the market while PHEVs grow with charging access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PHEVs generally have a higher upfront cost due to larger batteries and charging systems compared to HEVs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Both significantly reduce carbon footprints compared to non-hybrid vehicles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19</a:t>
            </a:fld>
            <a:endParaRPr sz="2400"/>
          </a:p>
        </p:txBody>
      </p:sp>
      <p:sp>
        <p:nvSpPr>
          <p:cNvPr id="205" name="Google Shape;205;p24"/>
          <p:cNvSpPr txBox="1"/>
          <p:nvPr/>
        </p:nvSpPr>
        <p:spPr>
          <a:xfrm>
            <a:off x="665207" y="6229385"/>
            <a:ext cx="80179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206" name="Google Shape;206;p24"/>
          <p:cNvSpPr/>
          <p:nvPr/>
        </p:nvSpPr>
        <p:spPr>
          <a:xfrm>
            <a:off x="7149151" y="2399732"/>
            <a:ext cx="1323833" cy="29228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7949820" y="2399731"/>
            <a:ext cx="1323833" cy="29228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468573" y="151263"/>
            <a:ext cx="11018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13284B"/>
                </a:solidFill>
                <a:latin typeface="Georgia"/>
                <a:ea typeface="Georgia"/>
                <a:cs typeface="Georgia"/>
                <a:sym typeface="Georgia"/>
              </a:rPr>
              <a:t>References</a:t>
            </a:r>
            <a:endParaRPr sz="40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468575" y="859263"/>
            <a:ext cx="9018600" cy="47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AutoNum type="arabicPeriod"/>
            </a:pP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Auto Europe. (n.d.). </a:t>
            </a:r>
            <a:r>
              <a:rPr lang="en-US" sz="1200" i="1">
                <a:latin typeface="Georgia"/>
                <a:ea typeface="Georgia"/>
                <a:cs typeface="Georgia"/>
                <a:sym typeface="Georgia"/>
              </a:rPr>
              <a:t>Hybrid cars</a:t>
            </a: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. Retrieved from</a:t>
            </a:r>
            <a:r>
              <a:rPr lang="en-US" sz="1200"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3"/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https://www.autoeurope.com.au/hybrid-cars/</a:t>
            </a:r>
            <a:endParaRPr sz="1200" u="sng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AutoNum type="arabicPeriod"/>
            </a:pP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International Organization of Motor Vehicle Manufacturers. (n.d.). </a:t>
            </a:r>
            <a:r>
              <a:rPr lang="en-US" sz="1200" i="1">
                <a:latin typeface="Georgia"/>
                <a:ea typeface="Georgia"/>
                <a:cs typeface="Georgia"/>
                <a:sym typeface="Georgia"/>
              </a:rPr>
              <a:t>Hybrid</a:t>
            </a: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. Retrieved from</a:t>
            </a:r>
            <a:r>
              <a:rPr lang="en-US" sz="1200"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4"/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https://www.oica.net/hybrid/</a:t>
            </a:r>
            <a:endParaRPr sz="1200" u="sng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AutoNum type="arabicPeriod"/>
            </a:pP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TycoRun. (n.d.). </a:t>
            </a:r>
            <a:r>
              <a:rPr lang="en-US" sz="1200" i="1">
                <a:latin typeface="Georgia"/>
                <a:ea typeface="Georgia"/>
                <a:cs typeface="Georgia"/>
                <a:sym typeface="Georgia"/>
              </a:rPr>
              <a:t>What is a series-parallel hybrid power system</a:t>
            </a: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. Retrieved from</a:t>
            </a:r>
            <a:r>
              <a:rPr lang="en-US" sz="1200"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5"/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https://www.tycorun.com/blogs/news/what-is-a-series-parallel-hybrid-power-system</a:t>
            </a:r>
            <a:endParaRPr sz="1200" u="sng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AutoNum type="arabicPeriod"/>
            </a:pP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Monolithic Power Systems. (n.d.). </a:t>
            </a:r>
            <a:r>
              <a:rPr lang="en-US" sz="1200" i="1">
                <a:latin typeface="Georgia"/>
                <a:ea typeface="Georgia"/>
                <a:cs typeface="Georgia"/>
                <a:sym typeface="Georgia"/>
              </a:rPr>
              <a:t>Introduction to EVs and hybrid systems</a:t>
            </a: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. Retrieved from</a:t>
            </a:r>
            <a:r>
              <a:rPr lang="en-US" sz="1200"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6"/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https://www.monolithicpower.com/en/learning/mpscholar/automotive-electronics/electric-vehicles-and-hybrid-power-systems/intro-to-evs-and-hybrid-systems</a:t>
            </a:r>
            <a:endParaRPr sz="1200" u="sng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AutoNum type="arabicPeriod"/>
            </a:pP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Kia UK. (n.d.). </a:t>
            </a:r>
            <a:r>
              <a:rPr lang="en-US" sz="1200" i="1">
                <a:latin typeface="Georgia"/>
                <a:ea typeface="Georgia"/>
                <a:cs typeface="Georgia"/>
                <a:sym typeface="Georgia"/>
              </a:rPr>
              <a:t>Plug-in hybrid cars</a:t>
            </a: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. Retrieved from</a:t>
            </a:r>
            <a:r>
              <a:rPr lang="en-US" sz="1200"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7"/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7"/>
              </a:rPr>
              <a:t>https://www.kia.com/uk/dealers/leslieskia/electric-hybrid-cars/plug-in-hybrid-cars/</a:t>
            </a:r>
            <a:endParaRPr sz="1200" u="sng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AutoNum type="arabicPeriod"/>
            </a:pP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Bureau of Transportation Statistics. (2019). </a:t>
            </a:r>
            <a:r>
              <a:rPr lang="en-US" sz="1200" i="1">
                <a:latin typeface="Georgia"/>
                <a:ea typeface="Georgia"/>
                <a:cs typeface="Georgia"/>
                <a:sym typeface="Georgia"/>
              </a:rPr>
              <a:t>Electric vehicle public charging stations in the United States</a:t>
            </a: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. Retrieved from</a:t>
            </a:r>
            <a:r>
              <a:rPr lang="en-US" sz="1200"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8"/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https://www.bts.gov/geography/geospatial-portal/electric-vehicle-public-charging-stations-united-states-2019</a:t>
            </a:r>
            <a:endParaRPr sz="1200" u="sng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AutoNum type="arabicPeriod"/>
            </a:pP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ResearchGate. (n.d.). </a:t>
            </a:r>
            <a:r>
              <a:rPr lang="en-US" sz="1200" i="1">
                <a:latin typeface="Georgia"/>
                <a:ea typeface="Georgia"/>
                <a:cs typeface="Georgia"/>
                <a:sym typeface="Georgia"/>
              </a:rPr>
              <a:t>Analysis of behavior in the use of plug-in hybrid electric vehicle and hybrid electric vehicle in the tropics</a:t>
            </a: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. Retrieved from</a:t>
            </a:r>
            <a:r>
              <a:rPr lang="en-US" sz="1200"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9"/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9"/>
              </a:rPr>
              <a:t>https://www.researchgate.net/publication/348990526_Analysis_of_behavior_in_the_use_of_plug-in_hybrid_electric_vehicle_and_hybrid_electric_vehicle_in_the_tropics</a:t>
            </a:r>
            <a:endParaRPr sz="1200" u="sng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AutoNum type="arabicPeriod"/>
            </a:pP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U.S. Energy Information Administration. (n.d.). </a:t>
            </a:r>
            <a:r>
              <a:rPr lang="en-US" sz="1200" i="1">
                <a:latin typeface="Georgia"/>
                <a:ea typeface="Georgia"/>
                <a:cs typeface="Georgia"/>
                <a:sym typeface="Georgia"/>
              </a:rPr>
              <a:t>Today in Energy</a:t>
            </a: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. Retrieved from</a:t>
            </a:r>
            <a:r>
              <a:rPr lang="en-US" sz="1200"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10"/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10"/>
              </a:rPr>
              <a:t>https://www.eia.gov/todayinenergy/detail.php?id=60321</a:t>
            </a:r>
            <a:endParaRPr sz="1200" u="sng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AutoNum type="arabicPeriod"/>
            </a:pP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U.S. Energy Information Administration. (n.d.). </a:t>
            </a:r>
            <a:r>
              <a:rPr lang="en-US" sz="1200" i="1">
                <a:latin typeface="Georgia"/>
                <a:ea typeface="Georgia"/>
                <a:cs typeface="Georgia"/>
                <a:sym typeface="Georgia"/>
              </a:rPr>
              <a:t>Today in Energy</a:t>
            </a: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. Retrieved from</a:t>
            </a:r>
            <a:r>
              <a:rPr lang="en-US" sz="1200"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11"/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11"/>
              </a:rPr>
              <a:t>https://www.eia.gov/todayinenergy/detail.php?id=62924</a:t>
            </a:r>
            <a:endParaRPr sz="1200" u="sng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AutoNum type="arabicPeriod"/>
            </a:pP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Illuminem. (n.d.). </a:t>
            </a:r>
            <a:r>
              <a:rPr lang="en-US" sz="1200" i="1">
                <a:latin typeface="Georgia"/>
                <a:ea typeface="Georgia"/>
                <a:cs typeface="Georgia"/>
                <a:sym typeface="Georgia"/>
              </a:rPr>
              <a:t>Why plug-in hybrids are better for climate than full EVs today</a:t>
            </a: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. Retrieved from</a:t>
            </a:r>
            <a:r>
              <a:rPr lang="en-US" sz="1200"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12"/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12"/>
              </a:rPr>
              <a:t>https://illuminem.com/illuminemvoices/why-plugin-hybrids-are-better-for-climate-than-full-evs-today</a:t>
            </a:r>
            <a:endParaRPr sz="1200" u="sng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AutoNum type="arabicPeriod"/>
            </a:pP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Toyota. (2024). </a:t>
            </a:r>
            <a:r>
              <a:rPr lang="en-US" sz="1200" i="1">
                <a:latin typeface="Georgia"/>
                <a:ea typeface="Georgia"/>
                <a:cs typeface="Georgia"/>
                <a:sym typeface="Georgia"/>
              </a:rPr>
              <a:t>Prius Prime</a:t>
            </a: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. Retrieved from</a:t>
            </a:r>
            <a:r>
              <a:rPr lang="en-US" sz="1200"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13"/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13"/>
              </a:rPr>
              <a:t>https://www.toyota.com/priusprime/2024/features/mpg_other_price/1235/1237/1239</a:t>
            </a:r>
            <a:endParaRPr sz="1200" u="sng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AutoNum type="arabicPeriod"/>
            </a:pP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Toyota. (2024). </a:t>
            </a:r>
            <a:r>
              <a:rPr lang="en-US" sz="1200" i="1">
                <a:latin typeface="Georgia"/>
                <a:ea typeface="Georgia"/>
                <a:cs typeface="Georgia"/>
                <a:sym typeface="Georgia"/>
              </a:rPr>
              <a:t>Prius</a:t>
            </a:r>
            <a:r>
              <a:rPr lang="en-US" sz="1200">
                <a:latin typeface="Georgia"/>
                <a:ea typeface="Georgia"/>
                <a:cs typeface="Georgia"/>
                <a:sym typeface="Georgia"/>
              </a:rPr>
              <a:t>. Retrieved from</a:t>
            </a:r>
            <a:r>
              <a:rPr lang="en-US" sz="1200"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14"/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14"/>
              </a:rPr>
              <a:t>https://www.toyota.com/prius/features/mpg_other_price/1223/1225/1227</a:t>
            </a:r>
            <a:endParaRPr sz="1200" u="sng">
              <a:solidFill>
                <a:schemeClr val="hlink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2</a:t>
            </a:fld>
            <a:endParaRPr sz="2400"/>
          </a:p>
        </p:txBody>
      </p:sp>
      <p:sp>
        <p:nvSpPr>
          <p:cNvPr id="36" name="Google Shape;36;p7"/>
          <p:cNvSpPr txBox="1"/>
          <p:nvPr/>
        </p:nvSpPr>
        <p:spPr>
          <a:xfrm>
            <a:off x="665207" y="6229385"/>
            <a:ext cx="80179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468573" y="227463"/>
            <a:ext cx="1101829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Introduction</a:t>
            </a:r>
            <a:endParaRPr b="1"/>
          </a:p>
        </p:txBody>
      </p:sp>
      <p:sp>
        <p:nvSpPr>
          <p:cNvPr id="38" name="Google Shape;38;p7"/>
          <p:cNvSpPr txBox="1"/>
          <p:nvPr/>
        </p:nvSpPr>
        <p:spPr>
          <a:xfrm>
            <a:off x="577750" y="1046324"/>
            <a:ext cx="112833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Why Compare HEVs and PHEVs?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Growing demand for eco-friendly vehicles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Need to reduce emissions and reliance on fossil fuels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HEVs and PHEVs offer different benefits for drivers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Objectives</a:t>
            </a: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Understand key differences between HEVs and PHEVs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Analyze pros and cons of HEVs and PHEVs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Help to make informed decisions as a consumer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16" name="Google Shape;216;p25"/>
          <p:cNvSpPr txBox="1"/>
          <p:nvPr/>
        </p:nvSpPr>
        <p:spPr>
          <a:xfrm>
            <a:off x="2973900" y="2558450"/>
            <a:ext cx="6244200" cy="10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Thank You</a:t>
            </a:r>
            <a:endParaRPr sz="52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3</a:t>
            </a:fld>
            <a:endParaRPr sz="2400"/>
          </a:p>
        </p:txBody>
      </p:sp>
      <p:sp>
        <p:nvSpPr>
          <p:cNvPr id="44" name="Google Shape;44;p8"/>
          <p:cNvSpPr txBox="1"/>
          <p:nvPr/>
        </p:nvSpPr>
        <p:spPr>
          <a:xfrm>
            <a:off x="665207" y="6229385"/>
            <a:ext cx="80179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7149151" y="2399732"/>
            <a:ext cx="1323833" cy="29228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8"/>
          <p:cNvSpPr/>
          <p:nvPr/>
        </p:nvSpPr>
        <p:spPr>
          <a:xfrm>
            <a:off x="7949820" y="2399731"/>
            <a:ext cx="1323833" cy="29228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468573" y="227463"/>
            <a:ext cx="1101829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is Hybrid Electric Vehicles (HEVs)</a:t>
            </a:r>
            <a:endParaRPr b="1"/>
          </a:p>
        </p:txBody>
      </p:sp>
      <p:sp>
        <p:nvSpPr>
          <p:cNvPr id="48" name="Google Shape;48;p8"/>
          <p:cNvSpPr txBox="1"/>
          <p:nvPr/>
        </p:nvSpPr>
        <p:spPr>
          <a:xfrm>
            <a:off x="7819975" y="4941625"/>
            <a:ext cx="2912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https://www.autoeurope.com.au/hybrid-cars/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0875" y="1362099"/>
            <a:ext cx="5500200" cy="36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/>
        </p:nvSpPr>
        <p:spPr>
          <a:xfrm>
            <a:off x="468575" y="1074225"/>
            <a:ext cx="5797500" cy="3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Powered by an internal combustion engine (ICE) and one or more electric motors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Runs on standard fuel like petrol and diesel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Cannot be plugged in to charge the battery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Battery is charged through regenerative braking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4</a:t>
            </a:fld>
            <a:endParaRPr sz="2400"/>
          </a:p>
        </p:txBody>
      </p:sp>
      <p:sp>
        <p:nvSpPr>
          <p:cNvPr id="56" name="Google Shape;56;p9"/>
          <p:cNvSpPr txBox="1"/>
          <p:nvPr/>
        </p:nvSpPr>
        <p:spPr>
          <a:xfrm>
            <a:off x="665207" y="6229385"/>
            <a:ext cx="80179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57" name="Google Shape;57;p9"/>
          <p:cNvSpPr txBox="1"/>
          <p:nvPr/>
        </p:nvSpPr>
        <p:spPr>
          <a:xfrm>
            <a:off x="468573" y="227463"/>
            <a:ext cx="1101829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Types of Hybrid Electric Vehicles (HEVs)</a:t>
            </a:r>
            <a:endParaRPr b="1"/>
          </a:p>
        </p:txBody>
      </p:sp>
      <p:sp>
        <p:nvSpPr>
          <p:cNvPr id="58" name="Google Shape;58;p9"/>
          <p:cNvSpPr txBox="1"/>
          <p:nvPr/>
        </p:nvSpPr>
        <p:spPr>
          <a:xfrm>
            <a:off x="226800" y="1033025"/>
            <a:ext cx="6603000" cy="50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Parallel Hybrids: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Georgia"/>
              <a:buChar char="●"/>
            </a:pPr>
            <a:r>
              <a:rPr lang="en-US" sz="19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Transmission is connected to both engine and motor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Georgia"/>
              <a:buChar char="●"/>
            </a:pPr>
            <a:r>
              <a:rPr lang="en-US" sz="19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Main source of power is the internal combustion engine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Georgia"/>
              <a:buChar char="●"/>
            </a:pPr>
            <a:r>
              <a:rPr lang="en-US" sz="19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Cannot operate in electric-only mode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Georgia"/>
              <a:buChar char="●"/>
            </a:pPr>
            <a:r>
              <a:rPr lang="en-US" sz="19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Uses a battery with lower capacity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Georgia"/>
              <a:buChar char="●"/>
            </a:pPr>
            <a:r>
              <a:rPr lang="en-US" sz="19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More efficient at high speeds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Series Hybrids: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Georgia"/>
              <a:buChar char="●"/>
            </a:pPr>
            <a:r>
              <a:rPr lang="en-US" sz="19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Combustion engine powers a generator that supplies the electric motor and charges the batteries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Georgia"/>
              <a:buChar char="●"/>
            </a:pPr>
            <a:r>
              <a:rPr lang="en-US" sz="19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Only the electric motor is connected to the transmission to move the vehicle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Georgia"/>
              <a:buChar char="●"/>
            </a:pPr>
            <a:r>
              <a:rPr lang="en-US" sz="19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More efficient at low speeds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Georgia"/>
              <a:buChar char="●"/>
            </a:pPr>
            <a:r>
              <a:rPr lang="en-US" sz="18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Ideal for situations with frequent stops and starts</a:t>
            </a:r>
            <a:endParaRPr sz="18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Google Shape;59;p9"/>
          <p:cNvSpPr txBox="1"/>
          <p:nvPr/>
        </p:nvSpPr>
        <p:spPr>
          <a:xfrm>
            <a:off x="7996500" y="4708325"/>
            <a:ext cx="2912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https://www.oica.net/hybrid/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 t="12990"/>
          <a:stretch/>
        </p:blipFill>
        <p:spPr>
          <a:xfrm>
            <a:off x="6713100" y="1530323"/>
            <a:ext cx="5478900" cy="31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5</a:t>
            </a:fld>
            <a:endParaRPr sz="2400"/>
          </a:p>
        </p:txBody>
      </p:sp>
      <p:sp>
        <p:nvSpPr>
          <p:cNvPr id="66" name="Google Shape;66;p10"/>
          <p:cNvSpPr txBox="1"/>
          <p:nvPr/>
        </p:nvSpPr>
        <p:spPr>
          <a:xfrm>
            <a:off x="665207" y="6229385"/>
            <a:ext cx="80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468573" y="227463"/>
            <a:ext cx="11018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Types of Hybrid Electric Vehicles (HEVs)</a:t>
            </a:r>
            <a:endParaRPr b="1"/>
          </a:p>
        </p:txBody>
      </p:sp>
      <p:sp>
        <p:nvSpPr>
          <p:cNvPr id="68" name="Google Shape;68;p10"/>
          <p:cNvSpPr txBox="1"/>
          <p:nvPr/>
        </p:nvSpPr>
        <p:spPr>
          <a:xfrm>
            <a:off x="6132475" y="990413"/>
            <a:ext cx="5726100" cy="45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Series - Parallel Hybrids: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Georgia"/>
              <a:buChar char="●"/>
            </a:pPr>
            <a:r>
              <a:rPr lang="en-US" sz="19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Combines features of both series and parallel hybrids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Georgia"/>
              <a:buChar char="●"/>
            </a:pPr>
            <a:r>
              <a:rPr lang="en-US" sz="19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Can run on electric motor or internal combustion engine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Georgia"/>
              <a:buChar char="●"/>
            </a:pPr>
            <a:r>
              <a:rPr lang="en-US" sz="19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Electric motor can also power the wheels independently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Georgia"/>
              <a:buChar char="●"/>
            </a:pPr>
            <a:r>
              <a:rPr lang="en-US" sz="19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Allows the vehicle to optimize fuel efficiency by switching between electric and engine power based on driving conditions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900"/>
              <a:buFont typeface="Georgia"/>
              <a:buChar char="●"/>
            </a:pPr>
            <a:r>
              <a:rPr lang="en-US" sz="19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Widely used in popular hybrid models from major manufacturers (e.g., Toyota Prius, Honda Accord Hybrid)</a:t>
            </a:r>
            <a:endParaRPr sz="1900">
              <a:solidFill>
                <a:srgbClr val="40404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9" name="Google Shape;6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50" y="1130487"/>
            <a:ext cx="5726100" cy="429456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/>
        </p:nvSpPr>
        <p:spPr>
          <a:xfrm>
            <a:off x="416075" y="5467650"/>
            <a:ext cx="527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https://www.tycorun.com/blogs/news/what-is-a-series-parallel-hybrid-power-system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6</a:t>
            </a:fld>
            <a:endParaRPr sz="2400"/>
          </a:p>
        </p:txBody>
      </p:sp>
      <p:sp>
        <p:nvSpPr>
          <p:cNvPr id="76" name="Google Shape;76;p11"/>
          <p:cNvSpPr txBox="1"/>
          <p:nvPr/>
        </p:nvSpPr>
        <p:spPr>
          <a:xfrm>
            <a:off x="665207" y="6229385"/>
            <a:ext cx="80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77" name="Google Shape;77;p11"/>
          <p:cNvSpPr txBox="1"/>
          <p:nvPr/>
        </p:nvSpPr>
        <p:spPr>
          <a:xfrm>
            <a:off x="468573" y="75063"/>
            <a:ext cx="11018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Types of Hybrid Electric Vehicles (HEVs)</a:t>
            </a:r>
            <a:endParaRPr b="1"/>
          </a:p>
        </p:txBody>
      </p:sp>
      <p:sp>
        <p:nvSpPr>
          <p:cNvPr id="78" name="Google Shape;78;p11"/>
          <p:cNvSpPr txBox="1"/>
          <p:nvPr/>
        </p:nvSpPr>
        <p:spPr>
          <a:xfrm>
            <a:off x="762000" y="5687025"/>
            <a:ext cx="10668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https://www.monolithicpower.com/en/learning/mpscholar/automotive-electronics/electric-vehicles-and-hybrid-power-systems/intro-to-evs-and-hybrid-systems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3">
            <a:alphaModFix/>
          </a:blip>
          <a:srcRect t="7183"/>
          <a:stretch/>
        </p:blipFill>
        <p:spPr>
          <a:xfrm>
            <a:off x="208829" y="857575"/>
            <a:ext cx="11774347" cy="455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7</a:t>
            </a:fld>
            <a:endParaRPr sz="2400"/>
          </a:p>
        </p:txBody>
      </p:sp>
      <p:sp>
        <p:nvSpPr>
          <p:cNvPr id="85" name="Google Shape;85;p12"/>
          <p:cNvSpPr txBox="1"/>
          <p:nvPr/>
        </p:nvSpPr>
        <p:spPr>
          <a:xfrm>
            <a:off x="665207" y="6229385"/>
            <a:ext cx="80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86" name="Google Shape;86;p12"/>
          <p:cNvSpPr/>
          <p:nvPr/>
        </p:nvSpPr>
        <p:spPr>
          <a:xfrm>
            <a:off x="7149151" y="2399732"/>
            <a:ext cx="1323900" cy="29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7949820" y="2399731"/>
            <a:ext cx="1323900" cy="29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468573" y="227463"/>
            <a:ext cx="11018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is Plug-In Hybrid Electric Vehicles (PHEVs)</a:t>
            </a:r>
            <a:endParaRPr b="1"/>
          </a:p>
        </p:txBody>
      </p:sp>
      <p:sp>
        <p:nvSpPr>
          <p:cNvPr id="89" name="Google Shape;89;p12"/>
          <p:cNvSpPr txBox="1"/>
          <p:nvPr/>
        </p:nvSpPr>
        <p:spPr>
          <a:xfrm>
            <a:off x="7362775" y="5475025"/>
            <a:ext cx="2912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https://www.autoeurope.com.au/hybrid-cars/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Google Shape;90;p12"/>
          <p:cNvSpPr txBox="1"/>
          <p:nvPr/>
        </p:nvSpPr>
        <p:spPr>
          <a:xfrm>
            <a:off x="163775" y="1531425"/>
            <a:ext cx="5797500" cy="4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Powered by an internal combustion engine (ICE) and one or more electric motors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Runs on standard fuel like petrol and diesel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Cannot be plugged in to charge the battery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Battery is charged through regenerative braking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1" name="Google Shape;9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279" y="1732829"/>
            <a:ext cx="6077650" cy="37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8</a:t>
            </a:fld>
            <a:endParaRPr sz="2400"/>
          </a:p>
        </p:txBody>
      </p:sp>
      <p:sp>
        <p:nvSpPr>
          <p:cNvPr id="97" name="Google Shape;97;p13"/>
          <p:cNvSpPr txBox="1"/>
          <p:nvPr/>
        </p:nvSpPr>
        <p:spPr>
          <a:xfrm>
            <a:off x="665207" y="6229385"/>
            <a:ext cx="80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7149151" y="2399732"/>
            <a:ext cx="1323900" cy="29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7949820" y="2399731"/>
            <a:ext cx="1323900" cy="29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468573" y="227463"/>
            <a:ext cx="11018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is Plug-In Hybrid Electric Vehicles (PHEVs)</a:t>
            </a:r>
            <a:endParaRPr b="1"/>
          </a:p>
        </p:txBody>
      </p:sp>
      <p:sp>
        <p:nvSpPr>
          <p:cNvPr id="101" name="Google Shape;101;p13"/>
          <p:cNvSpPr txBox="1"/>
          <p:nvPr/>
        </p:nvSpPr>
        <p:spPr>
          <a:xfrm rot="-5399657">
            <a:off x="8979275" y="3423901"/>
            <a:ext cx="6010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https://www.kia.com/uk/dealers/leslieskia/electric-hybrid-cars/plug-in-hybrid-cars/</a:t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 t="8912" b="7011"/>
          <a:stretch/>
        </p:blipFill>
        <p:spPr>
          <a:xfrm>
            <a:off x="1510350" y="1512477"/>
            <a:ext cx="9171298" cy="434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9117874" y="609509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/>
              <a:t>9</a:t>
            </a:fld>
            <a:endParaRPr sz="2400"/>
          </a:p>
        </p:txBody>
      </p:sp>
      <p:sp>
        <p:nvSpPr>
          <p:cNvPr id="108" name="Google Shape;108;p14"/>
          <p:cNvSpPr txBox="1"/>
          <p:nvPr/>
        </p:nvSpPr>
        <p:spPr>
          <a:xfrm>
            <a:off x="665207" y="6229385"/>
            <a:ext cx="80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Nuclear, Plasma and Radiological Engineering,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A6BD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Illinois at Urbana-Champaign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468573" y="227463"/>
            <a:ext cx="11018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Toyota Prius LE HEV (2024)</a:t>
            </a:r>
            <a:endParaRPr b="1"/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250" y="1939025"/>
            <a:ext cx="6295425" cy="262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297500" y="909175"/>
            <a:ext cx="10114800" cy="5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Motor: 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Permanent magnet AC synchronous motor (83 kW, 111 hp)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Engine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: 150hp @6000rpm, 2L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Hybrid system net power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: 194 hp</a:t>
            </a:r>
            <a:b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MPG (city/highway)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: 56/57</a:t>
            </a:r>
            <a:b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Fuel Tank Capacity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: 10.6 gal.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Total Range in miles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(city/hwy)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: 640</a:t>
            </a: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400" b="1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Cost</a:t>
            </a:r>
            <a: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sz="2400">
                <a:solidFill>
                  <a:srgbClr val="E84A27"/>
                </a:solidFill>
                <a:latin typeface="Georgia"/>
                <a:ea typeface="Georgia"/>
                <a:cs typeface="Georgia"/>
                <a:sym typeface="Georgia"/>
              </a:rPr>
              <a:t>$27,950</a:t>
            </a:r>
            <a:br>
              <a:rPr lang="en-US" sz="2400">
                <a:solidFill>
                  <a:srgbClr val="13294B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2400">
              <a:solidFill>
                <a:srgbClr val="1329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1614</Words>
  <Application>Microsoft Office PowerPoint</Application>
  <PresentationFormat>Widescreen</PresentationFormat>
  <Paragraphs>175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Custom Design</vt:lpstr>
      <vt:lpstr>Comparison of Hybrid and  Plug-in Hybrid Electric Vehicles (EVs)  Aniket Kute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Hybrid and  Plug-in Hybrid Electric Vehicles (EVs)  Aniket Kute</dc:title>
  <cp:lastModifiedBy>Magdi Ragheb</cp:lastModifiedBy>
  <cp:revision>1</cp:revision>
  <dcterms:modified xsi:type="dcterms:W3CDTF">2024-11-17T20:55:53Z</dcterms:modified>
</cp:coreProperties>
</file>