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67" r:id="rId4"/>
    <p:sldId id="276" r:id="rId5"/>
    <p:sldId id="265" r:id="rId6"/>
    <p:sldId id="278" r:id="rId7"/>
    <p:sldId id="269" r:id="rId8"/>
    <p:sldId id="279" r:id="rId9"/>
    <p:sldId id="270" r:id="rId10"/>
    <p:sldId id="259" r:id="rId11"/>
    <p:sldId id="261" r:id="rId12"/>
    <p:sldId id="280" r:id="rId13"/>
    <p:sldId id="266" r:id="rId14"/>
    <p:sldId id="268" r:id="rId15"/>
    <p:sldId id="274" r:id="rId16"/>
    <p:sldId id="271" r:id="rId17"/>
    <p:sldId id="273"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36" autoAdjust="0"/>
  </p:normalViewPr>
  <p:slideViewPr>
    <p:cSldViewPr>
      <p:cViewPr varScale="1">
        <p:scale>
          <a:sx n="71" d="100"/>
          <a:sy n="71" d="100"/>
        </p:scale>
        <p:origin x="-2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FF399C-CE4D-423D-AEAB-0DF0E77DFA07}" type="datetimeFigureOut">
              <a:rPr lang="en-US" smtClean="0"/>
              <a:t>11/29/2011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9E71A-3A53-4FAA-B622-DC9E49082F09}" type="slidenum">
              <a:rPr lang="en-US" smtClean="0"/>
              <a:t>‹#›</a:t>
            </a:fld>
            <a:endParaRPr lang="en-US"/>
          </a:p>
        </p:txBody>
      </p:sp>
    </p:spTree>
    <p:extLst>
      <p:ext uri="{BB962C8B-B14F-4D97-AF65-F5344CB8AC3E}">
        <p14:creationId xmlns:p14="http://schemas.microsoft.com/office/powerpoint/2010/main" val="4287854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Efficiency</a:t>
            </a:r>
            <a:r>
              <a:rPr lang="en-US" baseline="0" dirty="0" smtClean="0"/>
              <a:t> of algae is based on energy content of biomass produced</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2</a:t>
            </a:fld>
            <a:endParaRPr lang="en-US"/>
          </a:p>
        </p:txBody>
      </p:sp>
    </p:spTree>
    <p:extLst>
      <p:ext uri="{BB962C8B-B14F-4D97-AF65-F5344CB8AC3E}">
        <p14:creationId xmlns:p14="http://schemas.microsoft.com/office/powerpoint/2010/main" val="208037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study looked at the</a:t>
            </a:r>
            <a:r>
              <a:rPr lang="en-US" baseline="0" dirty="0" smtClean="0"/>
              <a:t> feasibility of an integrated </a:t>
            </a:r>
            <a:r>
              <a:rPr lang="en-US" baseline="0" dirty="0" err="1" smtClean="0"/>
              <a:t>biorefinery</a:t>
            </a:r>
            <a:r>
              <a:rPr lang="en-US" baseline="0" dirty="0" smtClean="0"/>
              <a:t> in Sioux City, Iowa in order to eliminate the need to capture and transport the carbon dioxide</a:t>
            </a:r>
          </a:p>
          <a:p>
            <a:endParaRPr lang="en-US" baseline="0" dirty="0" smtClean="0"/>
          </a:p>
          <a:p>
            <a:r>
              <a:rPr lang="en-US" baseline="0" dirty="0" smtClean="0"/>
              <a:t>This study decided on using a 1000 acre pond size would be able to fix 60% of carbon dioxide</a:t>
            </a:r>
          </a:p>
          <a:p>
            <a:r>
              <a:rPr lang="en-US" baseline="0" dirty="0" smtClean="0"/>
              <a:t>Although a 2000 acre pond size could have a 100% abatement</a:t>
            </a:r>
          </a:p>
          <a:p>
            <a:endParaRPr lang="en-US" baseline="0" dirty="0" smtClean="0"/>
          </a:p>
          <a:p>
            <a:r>
              <a:rPr lang="en-US" baseline="0" dirty="0" smtClean="0"/>
              <a:t>Waste heat would provide some of the heat needed, but heating costs still make up the largest operating costs – nearly 75% of operating costs – dropping potential price to $7.50/gallon</a:t>
            </a:r>
          </a:p>
          <a:p>
            <a:endParaRPr lang="en-US" dirty="0" smtClean="0"/>
          </a:p>
          <a:p>
            <a:r>
              <a:rPr lang="en-US" dirty="0" smtClean="0"/>
              <a:t>This type</a:t>
            </a:r>
            <a:r>
              <a:rPr lang="en-US" baseline="0" dirty="0" smtClean="0"/>
              <a:t> of facility would be able to produce 8.6 million gallons of biodiesel, but at a price of $30/gal</a:t>
            </a:r>
            <a:br>
              <a:rPr lang="en-US" baseline="0" dirty="0" smtClean="0"/>
            </a:br>
            <a:r>
              <a:rPr lang="en-US" baseline="0" dirty="0" smtClean="0"/>
              <a:t/>
            </a:r>
            <a:br>
              <a:rPr lang="en-US" baseline="0" dirty="0" smtClean="0"/>
            </a:br>
            <a:r>
              <a:rPr lang="en-US" baseline="0" dirty="0" smtClean="0"/>
              <a:t>The major issue is heating costs, if the algae would require less heat, there would be significant cost reduction</a:t>
            </a:r>
            <a:br>
              <a:rPr lang="en-US" baseline="0" dirty="0" smtClean="0"/>
            </a:br>
            <a:r>
              <a:rPr lang="en-US" baseline="0" dirty="0" smtClean="0"/>
              <a:t/>
            </a:r>
            <a:br>
              <a:rPr lang="en-US" baseline="0" dirty="0" smtClean="0"/>
            </a:br>
            <a:r>
              <a:rPr lang="en-US" baseline="0" dirty="0" smtClean="0"/>
              <a:t>The study also did not address co-products from the biomass left after oil extraction</a:t>
            </a:r>
          </a:p>
          <a:p>
            <a:r>
              <a:rPr lang="en-US" baseline="0" dirty="0" smtClean="0"/>
              <a:t>The study used a lipid content of 60% dry weight, leaving 40% dry weight – this could potentially be used to produce biogas through anaerobic digestion, which could then be combusted to produce heat and electricity for the facility</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16</a:t>
            </a:fld>
            <a:endParaRPr lang="en-US"/>
          </a:p>
        </p:txBody>
      </p:sp>
    </p:spTree>
    <p:extLst>
      <p:ext uri="{BB962C8B-B14F-4D97-AF65-F5344CB8AC3E}">
        <p14:creationId xmlns:p14="http://schemas.microsoft.com/office/powerpoint/2010/main" val="191888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future developments that could potentially increase the viability of algae for biofuels production</a:t>
            </a:r>
          </a:p>
          <a:p>
            <a:endParaRPr lang="en-US" baseline="0" dirty="0" smtClean="0"/>
          </a:p>
          <a:p>
            <a:r>
              <a:rPr lang="en-US" baseline="0" dirty="0" smtClean="0"/>
              <a:t>One of those could be carbon taxes which would provide emitters with another reason to invest in algal farms in order to prevent paying for their carbon emissions</a:t>
            </a:r>
          </a:p>
          <a:p>
            <a:endParaRPr lang="en-US" baseline="0" dirty="0" smtClean="0"/>
          </a:p>
          <a:p>
            <a:r>
              <a:rPr lang="en-US" baseline="0" dirty="0" smtClean="0"/>
              <a:t>A carbon dioxide pipeline would also be a very interesting possibility for the future because algae require carbon dioxide and warm weather</a:t>
            </a:r>
          </a:p>
        </p:txBody>
      </p:sp>
      <p:sp>
        <p:nvSpPr>
          <p:cNvPr id="4" name="Slide Number Placeholder 3"/>
          <p:cNvSpPr>
            <a:spLocks noGrp="1"/>
          </p:cNvSpPr>
          <p:nvPr>
            <p:ph type="sldNum" sz="quarter" idx="10"/>
          </p:nvPr>
        </p:nvSpPr>
        <p:spPr/>
        <p:txBody>
          <a:bodyPr/>
          <a:lstStyle/>
          <a:p>
            <a:fld id="{6BA9E71A-3A53-4FAA-B622-DC9E49082F09}" type="slidenum">
              <a:rPr lang="en-US" smtClean="0"/>
              <a:t>17</a:t>
            </a:fld>
            <a:endParaRPr lang="en-US"/>
          </a:p>
        </p:txBody>
      </p:sp>
    </p:spTree>
    <p:extLst>
      <p:ext uri="{BB962C8B-B14F-4D97-AF65-F5344CB8AC3E}">
        <p14:creationId xmlns:p14="http://schemas.microsoft.com/office/powerpoint/2010/main" val="537096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proposed pipeline system such as this would allow for the ethanol and coal</a:t>
            </a:r>
            <a:r>
              <a:rPr lang="en-US" baseline="0" dirty="0" smtClean="0"/>
              <a:t> plants in the </a:t>
            </a:r>
            <a:r>
              <a:rPr lang="en-US" baseline="0" dirty="0" err="1" smtClean="0"/>
              <a:t>midwest</a:t>
            </a:r>
            <a:r>
              <a:rPr lang="en-US" baseline="0" dirty="0" smtClean="0"/>
              <a:t> to send the CO2 produced at the locations to areas where algae production would be most cost effective</a:t>
            </a:r>
          </a:p>
          <a:p>
            <a:endParaRPr lang="en-US" baseline="0" dirty="0" smtClean="0"/>
          </a:p>
          <a:p>
            <a:r>
              <a:rPr lang="en-US" baseline="0" dirty="0" smtClean="0"/>
              <a:t>In the long run, a pipeline system would allow for cheaper transport of carbon dioxide, increasing the economic viability of commercial algae production</a:t>
            </a:r>
          </a:p>
          <a:p>
            <a:endParaRPr lang="en-US" baseline="0" dirty="0" smtClean="0"/>
          </a:p>
          <a:p>
            <a:r>
              <a:rPr lang="en-US" baseline="0" dirty="0" smtClean="0"/>
              <a:t>This would improve the economic viability of the algal production system by eliminating at least part of the heating requirements for algal growth</a:t>
            </a:r>
          </a:p>
          <a:p>
            <a:endParaRPr lang="en-US" baseline="0" dirty="0" smtClean="0"/>
          </a:p>
          <a:p>
            <a:r>
              <a:rPr lang="en-US" baseline="0" dirty="0" smtClean="0"/>
              <a:t>Not to mention help with drying the algal biomass for processing</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18</a:t>
            </a:fld>
            <a:endParaRPr lang="en-US"/>
          </a:p>
        </p:txBody>
      </p:sp>
    </p:spTree>
    <p:extLst>
      <p:ext uri="{BB962C8B-B14F-4D97-AF65-F5344CB8AC3E}">
        <p14:creationId xmlns:p14="http://schemas.microsoft.com/office/powerpoint/2010/main" val="1490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current</a:t>
            </a:r>
            <a:r>
              <a:rPr lang="en-US" baseline="0" dirty="0" smtClean="0"/>
              <a:t> studies, the only economically viable use of waste for algae production is on a small scale at wastewater treatment facilities in order to produce biomass for biogas combustion in order to generate electricity and heat</a:t>
            </a:r>
          </a:p>
          <a:p>
            <a:endParaRPr lang="en-US" baseline="0" dirty="0" smtClean="0"/>
          </a:p>
          <a:p>
            <a:r>
              <a:rPr lang="en-US" baseline="0" dirty="0" smtClean="0"/>
              <a:t>The significant capital costs, as well as nutrient and CO2 delivery costs, are also a large barrier to the economic viability of algal biofuel production</a:t>
            </a:r>
          </a:p>
          <a:p>
            <a:endParaRPr lang="en-US" baseline="0" dirty="0" smtClean="0"/>
          </a:p>
          <a:p>
            <a:r>
              <a:rPr lang="en-US" baseline="0" dirty="0" smtClean="0"/>
              <a:t>As with the issues concerning the solar and wind corridors, there is also an algae corridor</a:t>
            </a:r>
          </a:p>
          <a:p>
            <a:endParaRPr lang="en-US" baseline="0" dirty="0" smtClean="0"/>
          </a:p>
          <a:p>
            <a:r>
              <a:rPr lang="en-US" baseline="0" dirty="0" smtClean="0"/>
              <a:t>If there is significant public investment in a CO2 pipeline, CO2 delivery costs would be reduced, making all forms of algal production more economically viable</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19</a:t>
            </a:fld>
            <a:endParaRPr lang="en-US"/>
          </a:p>
        </p:txBody>
      </p:sp>
    </p:spTree>
    <p:extLst>
      <p:ext uri="{BB962C8B-B14F-4D97-AF65-F5344CB8AC3E}">
        <p14:creationId xmlns:p14="http://schemas.microsoft.com/office/powerpoint/2010/main" val="304023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a:t>
            </a:r>
            <a:r>
              <a:rPr lang="en-US" baseline="0" dirty="0" smtClean="0"/>
              <a:t> commercial algae production does not seem to be economically viable</a:t>
            </a:r>
            <a:br>
              <a:rPr lang="en-US" baseline="0" dirty="0" smtClean="0"/>
            </a:br>
            <a:r>
              <a:rPr lang="en-US" baseline="0" dirty="0" smtClean="0"/>
              <a:t/>
            </a:r>
            <a:br>
              <a:rPr lang="en-US" baseline="0" dirty="0" smtClean="0"/>
            </a:br>
            <a:r>
              <a:rPr lang="en-US" baseline="0" dirty="0" smtClean="0"/>
              <a:t>This is due to many factors, including the high capital cost of closed bioreactors, high cost of nutrient delivery, and energy intensive algae processing</a:t>
            </a:r>
          </a:p>
          <a:p>
            <a:endParaRPr lang="en-US" baseline="0" dirty="0" smtClean="0"/>
          </a:p>
          <a:p>
            <a:r>
              <a:rPr lang="en-US" baseline="0" dirty="0" smtClean="0"/>
              <a:t> </a:t>
            </a:r>
            <a:r>
              <a:rPr lang="en-US" dirty="0" smtClean="0"/>
              <a:t>By utilizing</a:t>
            </a:r>
            <a:r>
              <a:rPr lang="en-US" baseline="0" dirty="0" smtClean="0"/>
              <a:t> waste streams, algae production systems can eliminate at least part of their operating costs with wastewater effluent and increase productivity with a cheap source of CO2, bringing costs down and increasing yields</a:t>
            </a:r>
          </a:p>
        </p:txBody>
      </p:sp>
      <p:sp>
        <p:nvSpPr>
          <p:cNvPr id="4" name="Slide Number Placeholder 3"/>
          <p:cNvSpPr>
            <a:spLocks noGrp="1"/>
          </p:cNvSpPr>
          <p:nvPr>
            <p:ph type="sldNum" sz="quarter" idx="10"/>
          </p:nvPr>
        </p:nvSpPr>
        <p:spPr/>
        <p:txBody>
          <a:bodyPr/>
          <a:lstStyle/>
          <a:p>
            <a:fld id="{6BA9E71A-3A53-4FAA-B622-DC9E49082F09}" type="slidenum">
              <a:rPr lang="en-US" smtClean="0"/>
              <a:t>3</a:t>
            </a:fld>
            <a:endParaRPr lang="en-US"/>
          </a:p>
        </p:txBody>
      </p:sp>
    </p:spTree>
    <p:extLst>
      <p:ext uri="{BB962C8B-B14F-4D97-AF65-F5344CB8AC3E}">
        <p14:creationId xmlns:p14="http://schemas.microsoft.com/office/powerpoint/2010/main" val="11254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Clarens</a:t>
            </a:r>
            <a:r>
              <a:rPr lang="en-US" dirty="0" smtClean="0"/>
              <a:t>,</a:t>
            </a:r>
            <a:r>
              <a:rPr lang="en-US" baseline="0" dirty="0" smtClean="0"/>
              <a:t> 2010)</a:t>
            </a:r>
          </a:p>
          <a:p>
            <a:endParaRPr lang="en-US" baseline="0" dirty="0" smtClean="0"/>
          </a:p>
          <a:p>
            <a:r>
              <a:rPr lang="en-US" baseline="0" dirty="0" smtClean="0"/>
              <a:t>Only require about 20% of direct sunlight, so greenhouse cover is possible to protect from evaporative losses</a:t>
            </a:r>
          </a:p>
        </p:txBody>
      </p:sp>
      <p:sp>
        <p:nvSpPr>
          <p:cNvPr id="4" name="Slide Number Placeholder 3"/>
          <p:cNvSpPr>
            <a:spLocks noGrp="1"/>
          </p:cNvSpPr>
          <p:nvPr>
            <p:ph type="sldNum" sz="quarter" idx="10"/>
          </p:nvPr>
        </p:nvSpPr>
        <p:spPr/>
        <p:txBody>
          <a:bodyPr/>
          <a:lstStyle/>
          <a:p>
            <a:fld id="{6BA9E71A-3A53-4FAA-B622-DC9E49082F09}" type="slidenum">
              <a:rPr lang="en-US" smtClean="0"/>
              <a:t>5</a:t>
            </a:fld>
            <a:endParaRPr lang="en-US"/>
          </a:p>
        </p:txBody>
      </p:sp>
    </p:spTree>
    <p:extLst>
      <p:ext uri="{BB962C8B-B14F-4D97-AF65-F5344CB8AC3E}">
        <p14:creationId xmlns:p14="http://schemas.microsoft.com/office/powerpoint/2010/main" val="425169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Carbon</a:t>
            </a:r>
            <a:r>
              <a:rPr lang="en-US" baseline="0" dirty="0" smtClean="0"/>
              <a:t> dioxide has been shown to regulate the pH levels in algae ponds and also increases</a:t>
            </a:r>
            <a:br>
              <a:rPr lang="en-US" baseline="0" dirty="0" smtClean="0"/>
            </a:br>
            <a:r>
              <a:rPr lang="en-US" baseline="0" dirty="0" smtClean="0"/>
              <a:t>nitrogen recovery by 19%</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9</a:t>
            </a:fld>
            <a:endParaRPr lang="en-US"/>
          </a:p>
        </p:txBody>
      </p:sp>
    </p:spTree>
    <p:extLst>
      <p:ext uri="{BB962C8B-B14F-4D97-AF65-F5344CB8AC3E}">
        <p14:creationId xmlns:p14="http://schemas.microsoft.com/office/powerpoint/2010/main" val="365050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Concentration of CO2 in flue gas of coal</a:t>
            </a:r>
            <a:r>
              <a:rPr lang="en-US" baseline="0" dirty="0" smtClean="0"/>
              <a:t> is only 12%, concentration in ethanol gas is 99%</a:t>
            </a:r>
          </a:p>
          <a:p>
            <a:endParaRPr lang="en-US" baseline="0" dirty="0" smtClean="0"/>
          </a:p>
          <a:p>
            <a:r>
              <a:rPr lang="en-US" baseline="0" dirty="0" smtClean="0"/>
              <a:t>Million Metric Tons</a:t>
            </a:r>
          </a:p>
          <a:p>
            <a:endParaRPr lang="en-US" baseline="0" dirty="0" smtClean="0"/>
          </a:p>
          <a:p>
            <a:r>
              <a:rPr lang="en-US" baseline="0" dirty="0" smtClean="0"/>
              <a:t>CO2 from ethanol fermentation is the cheapest source of CO2</a:t>
            </a:r>
          </a:p>
          <a:p>
            <a:endParaRPr lang="en-US" baseline="0" dirty="0" smtClean="0"/>
          </a:p>
          <a:p>
            <a:r>
              <a:rPr lang="en-US" baseline="0" dirty="0" smtClean="0"/>
              <a:t>Only 12 out of 140 ethanol plants in the United States currently capture and utilize carbon dioxide</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10</a:t>
            </a:fld>
            <a:endParaRPr lang="en-US"/>
          </a:p>
        </p:txBody>
      </p:sp>
    </p:spTree>
    <p:extLst>
      <p:ext uri="{BB962C8B-B14F-4D97-AF65-F5344CB8AC3E}">
        <p14:creationId xmlns:p14="http://schemas.microsoft.com/office/powerpoint/2010/main" val="356132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every 1</a:t>
            </a:r>
            <a:r>
              <a:rPr lang="en-US" baseline="0" dirty="0" smtClean="0"/>
              <a:t> gallon of ethanol produced, approximately 2.85 kg of carbon dioxide are released</a:t>
            </a:r>
          </a:p>
          <a:p>
            <a:endParaRPr lang="en-US" baseline="0" dirty="0" smtClean="0"/>
          </a:p>
          <a:p>
            <a:r>
              <a:rPr lang="en-US" baseline="0" dirty="0" smtClean="0"/>
              <a:t>By the year 2020, CO2 emissions from ethanol production should reach 34.4 MMT per year, providing a cheaper and easier to obtain source of carbon dioxide</a:t>
            </a:r>
          </a:p>
          <a:p>
            <a:endParaRPr lang="en-US" baseline="0" dirty="0" smtClean="0"/>
          </a:p>
          <a:p>
            <a:r>
              <a:rPr lang="en-US" baseline="0" dirty="0" smtClean="0"/>
              <a:t>Transport of CO2 is an issue over long distances…under one estimate, in order to provide a Virginia</a:t>
            </a:r>
          </a:p>
          <a:p>
            <a:r>
              <a:rPr lang="en-US" baseline="0" dirty="0" smtClean="0"/>
              <a:t>Algae farm with the maximum amount of CO2, it would cost nearly $2.5 million/year</a:t>
            </a:r>
          </a:p>
          <a:p>
            <a:endParaRPr lang="en-US" baseline="0" dirty="0" smtClean="0"/>
          </a:p>
          <a:p>
            <a:endParaRPr lang="en-US" baseline="0" dirty="0" smtClean="0"/>
          </a:p>
          <a:p>
            <a:r>
              <a:rPr lang="en-US" baseline="0" dirty="0" smtClean="0"/>
              <a:t>This example was used because the cost of capturing CO2 from coal fire plants, is still more expensive than capturing CO2 from ethanol plants and transporting it from Illinois to Virginia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11</a:t>
            </a:fld>
            <a:endParaRPr lang="en-US"/>
          </a:p>
        </p:txBody>
      </p:sp>
    </p:spTree>
    <p:extLst>
      <p:ext uri="{BB962C8B-B14F-4D97-AF65-F5344CB8AC3E}">
        <p14:creationId xmlns:p14="http://schemas.microsoft.com/office/powerpoint/2010/main" val="284108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Reduces the water footprint</a:t>
            </a:r>
            <a:r>
              <a:rPr lang="en-US" baseline="0" dirty="0" smtClean="0"/>
              <a:t> because the water is going to be treated anyway, and no additional water source is needed as with a stand alone algae production system</a:t>
            </a:r>
            <a:endParaRPr lang="en-US" dirty="0" smtClean="0"/>
          </a:p>
          <a:p>
            <a:endParaRPr lang="en-US" dirty="0" smtClean="0"/>
          </a:p>
          <a:p>
            <a:r>
              <a:rPr lang="en-US" dirty="0" smtClean="0"/>
              <a:t>Sewage</a:t>
            </a:r>
            <a:r>
              <a:rPr lang="en-US" baseline="0" dirty="0" smtClean="0"/>
              <a:t> contains 3-7   C-N ratio</a:t>
            </a:r>
            <a:endParaRPr lang="en-US" dirty="0" smtClean="0"/>
          </a:p>
          <a:p>
            <a:endParaRPr lang="en-US" dirty="0" smtClean="0"/>
          </a:p>
          <a:p>
            <a:r>
              <a:rPr lang="en-US" dirty="0" smtClean="0"/>
              <a:t>Nutrient</a:t>
            </a:r>
            <a:r>
              <a:rPr lang="en-US" baseline="0" dirty="0" smtClean="0"/>
              <a:t> removal requires energy and water inputs due to LCA of chemicals used in the nutrient removal</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13</a:t>
            </a:fld>
            <a:endParaRPr lang="en-US"/>
          </a:p>
        </p:txBody>
      </p:sp>
    </p:spTree>
    <p:extLst>
      <p:ext uri="{BB962C8B-B14F-4D97-AF65-F5344CB8AC3E}">
        <p14:creationId xmlns:p14="http://schemas.microsoft.com/office/powerpoint/2010/main" val="428813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a:t>
            </a:r>
            <a:r>
              <a:rPr lang="en-US" baseline="0" dirty="0" smtClean="0"/>
              <a:t> rate algal ponds do require more land as compared to more common treatment methods, but they require less maintenance and lower initial capital investment</a:t>
            </a:r>
            <a:br>
              <a:rPr lang="en-US" baseline="0" dirty="0" smtClean="0"/>
            </a:br>
            <a:r>
              <a:rPr lang="en-US" baseline="0" dirty="0" smtClean="0"/>
              <a:t/>
            </a:r>
            <a:br>
              <a:rPr lang="en-US" baseline="0" dirty="0" smtClean="0"/>
            </a:br>
            <a:r>
              <a:rPr lang="en-US" baseline="0" dirty="0" smtClean="0"/>
              <a:t>example of UK town of 25,000 people, saving 35 million kWh over 30 year life span </a:t>
            </a:r>
          </a:p>
          <a:p>
            <a:r>
              <a:rPr lang="en-US" baseline="0" dirty="0" smtClean="0"/>
              <a:t>or nearly $5.5 million in electrical costs</a:t>
            </a:r>
            <a:br>
              <a:rPr lang="en-US" baseline="0" dirty="0" smtClean="0"/>
            </a:br>
            <a:r>
              <a:rPr lang="en-US" baseline="0" dirty="0" smtClean="0"/>
              <a:t/>
            </a:r>
            <a:br>
              <a:rPr lang="en-US" baseline="0" dirty="0" smtClean="0"/>
            </a:br>
            <a:r>
              <a:rPr lang="en-US" baseline="0" dirty="0" smtClean="0"/>
              <a:t>This reduction in energy use would divert 500 </a:t>
            </a:r>
            <a:r>
              <a:rPr lang="en-US" baseline="0" dirty="0" err="1" smtClean="0"/>
              <a:t>tonnes</a:t>
            </a:r>
            <a:r>
              <a:rPr lang="en-US" baseline="0" dirty="0" smtClean="0"/>
              <a:t> of CO2 each year because of average of 0.43 kg CO2 per kWh in Europe</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14</a:t>
            </a:fld>
            <a:endParaRPr lang="en-US"/>
          </a:p>
        </p:txBody>
      </p:sp>
    </p:spTree>
    <p:extLst>
      <p:ext uri="{BB962C8B-B14F-4D97-AF65-F5344CB8AC3E}">
        <p14:creationId xmlns:p14="http://schemas.microsoft.com/office/powerpoint/2010/main" val="197031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proposed project in VV, CA, believes that by using a low-lipid algae, they would be able to produce enough algal biomass, which would be converted to biogas through anaerobic digestion</a:t>
            </a:r>
            <a:br>
              <a:rPr lang="en-US" baseline="0" dirty="0" smtClean="0"/>
            </a:br>
            <a:r>
              <a:rPr lang="en-US" baseline="0" dirty="0" smtClean="0"/>
              <a:t/>
            </a:r>
            <a:br>
              <a:rPr lang="en-US" baseline="0" dirty="0" smtClean="0"/>
            </a:br>
            <a:r>
              <a:rPr lang="en-US" baseline="0" dirty="0" smtClean="0"/>
              <a:t>this would combusted in a combined heat and power unit to generate electricity and heat for use on site, but it would also produce CO2 for algae production</a:t>
            </a:r>
          </a:p>
          <a:p>
            <a:endParaRPr lang="en-US" baseline="0" dirty="0" smtClean="0"/>
          </a:p>
          <a:p>
            <a:r>
              <a:rPr lang="en-US" baseline="0" dirty="0" smtClean="0"/>
              <a:t>They believe the project cost of $11 million would be recovered in 6.5 years, due to energy savings</a:t>
            </a:r>
          </a:p>
          <a:p>
            <a:r>
              <a:rPr lang="en-US" baseline="0" dirty="0" smtClean="0"/>
              <a:t/>
            </a:r>
            <a:br>
              <a:rPr lang="en-US" baseline="0" dirty="0" smtClean="0"/>
            </a:br>
            <a:r>
              <a:rPr lang="en-US" baseline="0" dirty="0" smtClean="0"/>
              <a:t>Saving over $800,000 year in energy costs</a:t>
            </a:r>
            <a:endParaRPr lang="en-US" dirty="0"/>
          </a:p>
        </p:txBody>
      </p:sp>
      <p:sp>
        <p:nvSpPr>
          <p:cNvPr id="4" name="Slide Number Placeholder 3"/>
          <p:cNvSpPr>
            <a:spLocks noGrp="1"/>
          </p:cNvSpPr>
          <p:nvPr>
            <p:ph type="sldNum" sz="quarter" idx="10"/>
          </p:nvPr>
        </p:nvSpPr>
        <p:spPr/>
        <p:txBody>
          <a:bodyPr/>
          <a:lstStyle/>
          <a:p>
            <a:fld id="{6BA9E71A-3A53-4FAA-B622-DC9E49082F09}" type="slidenum">
              <a:rPr lang="en-US" smtClean="0"/>
              <a:t>15</a:t>
            </a:fld>
            <a:endParaRPr lang="en-US"/>
          </a:p>
        </p:txBody>
      </p:sp>
    </p:spTree>
    <p:extLst>
      <p:ext uri="{BB962C8B-B14F-4D97-AF65-F5344CB8AC3E}">
        <p14:creationId xmlns:p14="http://schemas.microsoft.com/office/powerpoint/2010/main" val="31149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124B6-74F6-4B2C-A663-8B8324E74783}" type="datetimeFigureOut">
              <a:rPr lang="en-US" smtClean="0"/>
              <a:t>11/27/2011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44069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124B6-74F6-4B2C-A663-8B8324E74783}" type="datetimeFigureOut">
              <a:rPr lang="en-US" smtClean="0"/>
              <a:t>11/27/2011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165077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124B6-74F6-4B2C-A663-8B8324E74783}" type="datetimeFigureOut">
              <a:rPr lang="en-US" smtClean="0"/>
              <a:t>11/27/2011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69794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124B6-74F6-4B2C-A663-8B8324E74783}" type="datetimeFigureOut">
              <a:rPr lang="en-US" smtClean="0"/>
              <a:t>11/27/2011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374492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124B6-74F6-4B2C-A663-8B8324E74783}" type="datetimeFigureOut">
              <a:rPr lang="en-US" smtClean="0"/>
              <a:t>11/27/2011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225800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124B6-74F6-4B2C-A663-8B8324E74783}" type="datetimeFigureOut">
              <a:rPr lang="en-US" smtClean="0"/>
              <a:t>11/27/2011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257923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124B6-74F6-4B2C-A663-8B8324E74783}" type="datetimeFigureOut">
              <a:rPr lang="en-US" smtClean="0"/>
              <a:t>11/27/2011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183651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124B6-74F6-4B2C-A663-8B8324E74783}" type="datetimeFigureOut">
              <a:rPr lang="en-US" smtClean="0"/>
              <a:t>11/27/2011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359199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124B6-74F6-4B2C-A663-8B8324E74783}" type="datetimeFigureOut">
              <a:rPr lang="en-US" smtClean="0"/>
              <a:t>11/27/2011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366454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124B6-74F6-4B2C-A663-8B8324E74783}" type="datetimeFigureOut">
              <a:rPr lang="en-US" smtClean="0"/>
              <a:t>11/27/2011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353305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124B6-74F6-4B2C-A663-8B8324E74783}" type="datetimeFigureOut">
              <a:rPr lang="en-US" smtClean="0"/>
              <a:t>11/27/2011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E283D-FBCB-43F1-B9BC-7C2B5BE7A88F}" type="slidenum">
              <a:rPr lang="en-US" smtClean="0"/>
              <a:t>‹#›</a:t>
            </a:fld>
            <a:endParaRPr lang="en-US"/>
          </a:p>
        </p:txBody>
      </p:sp>
    </p:spTree>
    <p:extLst>
      <p:ext uri="{BB962C8B-B14F-4D97-AF65-F5344CB8AC3E}">
        <p14:creationId xmlns:p14="http://schemas.microsoft.com/office/powerpoint/2010/main" val="169032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124B6-74F6-4B2C-A663-8B8324E74783}" type="datetimeFigureOut">
              <a:rPr lang="en-US" smtClean="0"/>
              <a:t>11/27/2011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E283D-FBCB-43F1-B9BC-7C2B5BE7A88F}" type="slidenum">
              <a:rPr lang="en-US" smtClean="0"/>
              <a:t>‹#›</a:t>
            </a:fld>
            <a:endParaRPr lang="en-US"/>
          </a:p>
        </p:txBody>
      </p:sp>
    </p:spTree>
    <p:extLst>
      <p:ext uri="{BB962C8B-B14F-4D97-AF65-F5344CB8AC3E}">
        <p14:creationId xmlns:p14="http://schemas.microsoft.com/office/powerpoint/2010/main" val="2684261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b="1" dirty="0" smtClean="0"/>
              <a:t>From Waste to Algae</a:t>
            </a:r>
            <a:endParaRPr lang="en-US" b="1" dirty="0"/>
          </a:p>
        </p:txBody>
      </p:sp>
      <p:sp>
        <p:nvSpPr>
          <p:cNvPr id="3" name="Subtitle 2"/>
          <p:cNvSpPr>
            <a:spLocks noGrp="1"/>
          </p:cNvSpPr>
          <p:nvPr>
            <p:ph type="subTitle" idx="1"/>
          </p:nvPr>
        </p:nvSpPr>
        <p:spPr>
          <a:xfrm>
            <a:off x="1371600" y="2590800"/>
            <a:ext cx="6400800" cy="1752600"/>
          </a:xfrm>
        </p:spPr>
        <p:txBody>
          <a:bodyPr/>
          <a:lstStyle/>
          <a:p>
            <a:r>
              <a:rPr lang="en-US" b="1" dirty="0" smtClean="0"/>
              <a:t>Viability of carbon dioxide and wastewater utilization for algae biofuel production</a:t>
            </a:r>
            <a:endParaRPr lang="en-US" b="1" dirty="0"/>
          </a:p>
        </p:txBody>
      </p:sp>
    </p:spTree>
    <p:extLst>
      <p:ext uri="{BB962C8B-B14F-4D97-AF65-F5344CB8AC3E}">
        <p14:creationId xmlns:p14="http://schemas.microsoft.com/office/powerpoint/2010/main" val="198642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a:t>
            </a:r>
            <a:r>
              <a:rPr lang="en-US" baseline="-25000" dirty="0" smtClean="0"/>
              <a:t>2  </a:t>
            </a:r>
            <a:r>
              <a:rPr lang="en-US" dirty="0" smtClean="0"/>
              <a:t>Supply</a:t>
            </a:r>
            <a:endParaRPr lang="en-US" baseline="-25000" dirty="0"/>
          </a:p>
        </p:txBody>
      </p:sp>
      <p:sp>
        <p:nvSpPr>
          <p:cNvPr id="3" name="Content Placeholder 2"/>
          <p:cNvSpPr>
            <a:spLocks noGrp="1"/>
          </p:cNvSpPr>
          <p:nvPr>
            <p:ph idx="1"/>
          </p:nvPr>
        </p:nvSpPr>
        <p:spPr>
          <a:xfrm>
            <a:off x="457200" y="1447800"/>
            <a:ext cx="8305800" cy="5029200"/>
          </a:xfrm>
        </p:spPr>
        <p:txBody>
          <a:bodyPr/>
          <a:lstStyle/>
          <a:p>
            <a:r>
              <a:rPr lang="en-US" dirty="0" smtClean="0"/>
              <a:t>Availability</a:t>
            </a:r>
          </a:p>
          <a:p>
            <a:pPr lvl="1"/>
            <a:r>
              <a:rPr lang="en-US" dirty="0" smtClean="0"/>
              <a:t>Coal plants – 2,400 MMT/</a:t>
            </a:r>
            <a:r>
              <a:rPr lang="en-US" dirty="0" err="1" smtClean="0"/>
              <a:t>yr</a:t>
            </a:r>
            <a:endParaRPr lang="en-US" dirty="0" smtClean="0"/>
          </a:p>
          <a:p>
            <a:pPr lvl="1"/>
            <a:r>
              <a:rPr lang="en-US" dirty="0" smtClean="0"/>
              <a:t>Ethanol Plants – 25 MMT/</a:t>
            </a:r>
            <a:r>
              <a:rPr lang="en-US" dirty="0" err="1" smtClean="0"/>
              <a:t>yr</a:t>
            </a:r>
            <a:endParaRPr lang="en-US" dirty="0" smtClean="0"/>
          </a:p>
          <a:p>
            <a:r>
              <a:rPr lang="en-US" dirty="0" smtClean="0"/>
              <a:t>Cost of CO</a:t>
            </a:r>
            <a:r>
              <a:rPr lang="en-US" baseline="-25000" dirty="0" smtClean="0"/>
              <a:t>2</a:t>
            </a:r>
            <a:r>
              <a:rPr lang="en-US" dirty="0" smtClean="0"/>
              <a:t> capture: </a:t>
            </a:r>
          </a:p>
          <a:p>
            <a:pPr lvl="1"/>
            <a:r>
              <a:rPr lang="en-US" dirty="0" smtClean="0"/>
              <a:t>Coal - $21.23-90/</a:t>
            </a:r>
            <a:r>
              <a:rPr lang="en-US" dirty="0" err="1" smtClean="0"/>
              <a:t>tonne</a:t>
            </a:r>
            <a:r>
              <a:rPr lang="en-US" dirty="0" smtClean="0"/>
              <a:t> CO</a:t>
            </a:r>
            <a:r>
              <a:rPr lang="en-US" baseline="-25000" dirty="0" smtClean="0"/>
              <a:t>2</a:t>
            </a:r>
          </a:p>
          <a:p>
            <a:pPr lvl="1"/>
            <a:r>
              <a:rPr lang="en-US" baseline="-25000" dirty="0"/>
              <a:t> </a:t>
            </a:r>
            <a:r>
              <a:rPr lang="en-US" dirty="0" smtClean="0"/>
              <a:t>Corn Ethanol - $6-12/</a:t>
            </a:r>
            <a:r>
              <a:rPr lang="en-US" dirty="0" err="1" smtClean="0"/>
              <a:t>tonne</a:t>
            </a:r>
            <a:r>
              <a:rPr lang="en-US" dirty="0" smtClean="0"/>
              <a:t> </a:t>
            </a:r>
            <a:r>
              <a:rPr lang="en-US" dirty="0" smtClean="0"/>
              <a:t>CO</a:t>
            </a:r>
            <a:r>
              <a:rPr lang="en-US" baseline="-25000" dirty="0" smtClean="0"/>
              <a:t>2</a:t>
            </a:r>
            <a:endParaRPr lang="en-US" baseline="-25000" dirty="0" smtClean="0"/>
          </a:p>
          <a:p>
            <a:r>
              <a:rPr lang="en-US" dirty="0" smtClean="0"/>
              <a:t>Extra cost due to scrubbing and separation</a:t>
            </a:r>
          </a:p>
        </p:txBody>
      </p:sp>
    </p:spTree>
    <p:extLst>
      <p:ext uri="{BB962C8B-B14F-4D97-AF65-F5344CB8AC3E}">
        <p14:creationId xmlns:p14="http://schemas.microsoft.com/office/powerpoint/2010/main" val="300701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 </a:t>
            </a:r>
            <a:r>
              <a:rPr lang="en-US" dirty="0" smtClean="0"/>
              <a:t>from Ethanol Fermentation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 gallon – 2.85 kg CO</a:t>
            </a:r>
            <a:r>
              <a:rPr lang="en-US" baseline="-25000" dirty="0" smtClean="0"/>
              <a:t>2</a:t>
            </a:r>
          </a:p>
          <a:p>
            <a:r>
              <a:rPr lang="en-US" dirty="0" smtClean="0"/>
              <a:t>34.4 MMT/</a:t>
            </a:r>
            <a:r>
              <a:rPr lang="en-US" dirty="0" err="1" smtClean="0"/>
              <a:t>yr</a:t>
            </a:r>
            <a:r>
              <a:rPr lang="en-US" dirty="0" smtClean="0"/>
              <a:t> estimated 2020</a:t>
            </a:r>
          </a:p>
          <a:p>
            <a:r>
              <a:rPr lang="en-US" dirty="0" smtClean="0"/>
              <a:t>2 tons algae fixes 1 ton CO</a:t>
            </a:r>
            <a:r>
              <a:rPr lang="en-US" baseline="-25000" dirty="0" smtClean="0"/>
              <a:t>2</a:t>
            </a:r>
            <a:r>
              <a:rPr lang="en-US" dirty="0" smtClean="0"/>
              <a:t/>
            </a:r>
            <a:br>
              <a:rPr lang="en-US" dirty="0" smtClean="0"/>
            </a:br>
            <a:endParaRPr lang="en-US" dirty="0" smtClean="0"/>
          </a:p>
          <a:p>
            <a:pPr marL="0" indent="0">
              <a:buNone/>
            </a:pPr>
            <a:r>
              <a:rPr lang="en-US" dirty="0" smtClean="0"/>
              <a:t>Location of algae farm is important!</a:t>
            </a:r>
          </a:p>
          <a:p>
            <a:r>
              <a:rPr lang="en-US" dirty="0" smtClean="0"/>
              <a:t>Transport cost: </a:t>
            </a:r>
          </a:p>
          <a:p>
            <a:pPr lvl="1"/>
            <a:r>
              <a:rPr lang="en-US" dirty="0" smtClean="0"/>
              <a:t>$</a:t>
            </a:r>
            <a:r>
              <a:rPr lang="en-US" dirty="0"/>
              <a:t>0.013 </a:t>
            </a:r>
            <a:r>
              <a:rPr lang="en-US" dirty="0" err="1"/>
              <a:t>tonne</a:t>
            </a:r>
            <a:r>
              <a:rPr lang="en-US" dirty="0"/>
              <a:t> </a:t>
            </a:r>
            <a:r>
              <a:rPr lang="en-US" dirty="0" smtClean="0"/>
              <a:t>CO</a:t>
            </a:r>
            <a:r>
              <a:rPr lang="en-US" baseline="-25000" dirty="0" smtClean="0"/>
              <a:t>2</a:t>
            </a:r>
            <a:r>
              <a:rPr lang="en-US" dirty="0" smtClean="0"/>
              <a:t>/km</a:t>
            </a:r>
          </a:p>
          <a:p>
            <a:r>
              <a:rPr lang="en-US" dirty="0" smtClean="0"/>
              <a:t>Example: 1000 acre facility Virginia</a:t>
            </a:r>
          </a:p>
          <a:p>
            <a:pPr lvl="1"/>
            <a:r>
              <a:rPr lang="en-US" dirty="0" smtClean="0"/>
              <a:t>Illinois to Virginia – 1163 km </a:t>
            </a:r>
          </a:p>
          <a:p>
            <a:pPr lvl="2"/>
            <a:r>
              <a:rPr lang="en-US" dirty="0" smtClean="0"/>
              <a:t> </a:t>
            </a:r>
            <a:r>
              <a:rPr lang="en-US" b="1" dirty="0" smtClean="0"/>
              <a:t>$15 </a:t>
            </a:r>
            <a:r>
              <a:rPr lang="en-US" b="1" dirty="0" err="1" smtClean="0"/>
              <a:t>tonne</a:t>
            </a:r>
            <a:r>
              <a:rPr lang="en-US" b="1" dirty="0" smtClean="0"/>
              <a:t>/CO</a:t>
            </a:r>
            <a:r>
              <a:rPr lang="en-US" b="1" baseline="-25000" dirty="0" smtClean="0"/>
              <a:t>2</a:t>
            </a:r>
          </a:p>
          <a:p>
            <a:pPr lvl="1"/>
            <a:r>
              <a:rPr lang="en-US" dirty="0" smtClean="0"/>
              <a:t>CO</a:t>
            </a:r>
            <a:r>
              <a:rPr lang="en-US" baseline="-25000" dirty="0" smtClean="0"/>
              <a:t>2</a:t>
            </a:r>
            <a:r>
              <a:rPr lang="en-US" dirty="0" smtClean="0"/>
              <a:t> fixation – 160 </a:t>
            </a:r>
            <a:r>
              <a:rPr lang="en-US" dirty="0" err="1" smtClean="0"/>
              <a:t>tonne</a:t>
            </a:r>
            <a:r>
              <a:rPr lang="en-US" dirty="0" smtClean="0"/>
              <a:t>/acre/year</a:t>
            </a:r>
          </a:p>
          <a:p>
            <a:pPr lvl="1"/>
            <a:r>
              <a:rPr lang="en-US" dirty="0" smtClean="0"/>
              <a:t>$2.5 million year</a:t>
            </a:r>
            <a:endParaRPr lang="en-US" dirty="0"/>
          </a:p>
        </p:txBody>
      </p:sp>
    </p:spTree>
    <p:extLst>
      <p:ext uri="{BB962C8B-B14F-4D97-AF65-F5344CB8AC3E}">
        <p14:creationId xmlns:p14="http://schemas.microsoft.com/office/powerpoint/2010/main" val="4030100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Algae Production</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r>
              <a:rPr lang="en-US" dirty="0" smtClean="0"/>
              <a:t>Sunlight</a:t>
            </a:r>
          </a:p>
          <a:p>
            <a:r>
              <a:rPr lang="en-US" dirty="0" smtClean="0"/>
              <a:t>Temperature</a:t>
            </a:r>
          </a:p>
          <a:p>
            <a:r>
              <a:rPr lang="en-US" dirty="0" smtClean="0"/>
              <a:t>Carbon Dioxide</a:t>
            </a:r>
          </a:p>
          <a:p>
            <a:r>
              <a:rPr lang="en-US" b="1" dirty="0" smtClean="0"/>
              <a:t>Biological</a:t>
            </a:r>
            <a:br>
              <a:rPr lang="en-US" b="1" dirty="0" smtClean="0"/>
            </a:br>
            <a:r>
              <a:rPr lang="en-US" b="1" dirty="0" smtClean="0"/>
              <a:t>Competition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8" y="1447800"/>
            <a:ext cx="509587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1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t>Case # 1: Algae Combined with WWT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Reduces water footprint</a:t>
            </a:r>
          </a:p>
          <a:p>
            <a:r>
              <a:rPr lang="en-US" dirty="0" smtClean="0"/>
              <a:t>Wastewater contains nutrients for algae cultivation</a:t>
            </a:r>
          </a:p>
          <a:p>
            <a:r>
              <a:rPr lang="en-US" dirty="0" smtClean="0"/>
              <a:t>Urine is roughly 1% of flow volume</a:t>
            </a:r>
          </a:p>
          <a:p>
            <a:pPr lvl="1"/>
            <a:r>
              <a:rPr lang="en-US" dirty="0" smtClean="0"/>
              <a:t>But provides 80% of Nitrogen and 50% of Phosphorus in wastewater</a:t>
            </a:r>
          </a:p>
          <a:p>
            <a:r>
              <a:rPr lang="en-US" dirty="0" smtClean="0"/>
              <a:t>Nutrient removal accounts for 60-80% of energy use at WWT facilities</a:t>
            </a:r>
          </a:p>
          <a:p>
            <a:r>
              <a:rPr lang="en-US" dirty="0" smtClean="0"/>
              <a:t>Excess N+P causes algal blooms</a:t>
            </a:r>
          </a:p>
          <a:p>
            <a:pPr marL="0" indent="0">
              <a:buNone/>
            </a:pPr>
            <a:endParaRPr lang="en-US" dirty="0"/>
          </a:p>
        </p:txBody>
      </p:sp>
    </p:spTree>
    <p:extLst>
      <p:ext uri="{BB962C8B-B14F-4D97-AF65-F5344CB8AC3E}">
        <p14:creationId xmlns:p14="http://schemas.microsoft.com/office/powerpoint/2010/main" val="2260066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Pond System</a:t>
            </a:r>
            <a:endParaRPr lang="en-US" dirty="0"/>
          </a:p>
        </p:txBody>
      </p:sp>
      <p:sp>
        <p:nvSpPr>
          <p:cNvPr id="3" name="Content Placeholder 2"/>
          <p:cNvSpPr>
            <a:spLocks noGrp="1"/>
          </p:cNvSpPr>
          <p:nvPr>
            <p:ph idx="1"/>
          </p:nvPr>
        </p:nvSpPr>
        <p:spPr>
          <a:xfrm>
            <a:off x="457200" y="1295401"/>
            <a:ext cx="8077200" cy="1872048"/>
          </a:xfrm>
        </p:spPr>
        <p:txBody>
          <a:bodyPr/>
          <a:lstStyle/>
          <a:p>
            <a:r>
              <a:rPr lang="en-US" dirty="0" smtClean="0"/>
              <a:t>Requires more land than bioreactors</a:t>
            </a:r>
          </a:p>
          <a:p>
            <a:r>
              <a:rPr lang="en-US" dirty="0" smtClean="0"/>
              <a:t>More efficient</a:t>
            </a:r>
          </a:p>
          <a:p>
            <a:pPr lvl="1"/>
            <a:r>
              <a:rPr lang="en-US" dirty="0" smtClean="0"/>
              <a:t>35 million kWh over 30 year lifespan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167448"/>
            <a:ext cx="7085715" cy="3057143"/>
          </a:xfrm>
          <a:prstGeom prst="rect">
            <a:avLst/>
          </a:prstGeom>
        </p:spPr>
      </p:pic>
    </p:spTree>
    <p:extLst>
      <p:ext uri="{BB962C8B-B14F-4D97-AF65-F5344CB8AC3E}">
        <p14:creationId xmlns:p14="http://schemas.microsoft.com/office/powerpoint/2010/main" val="1847235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Developments</a:t>
            </a:r>
            <a:endParaRPr lang="en-US" dirty="0"/>
          </a:p>
        </p:txBody>
      </p:sp>
      <p:sp>
        <p:nvSpPr>
          <p:cNvPr id="3" name="Content Placeholder 2"/>
          <p:cNvSpPr>
            <a:spLocks noGrp="1"/>
          </p:cNvSpPr>
          <p:nvPr>
            <p:ph idx="1"/>
          </p:nvPr>
        </p:nvSpPr>
        <p:spPr>
          <a:xfrm>
            <a:off x="533400" y="2209800"/>
            <a:ext cx="8229600" cy="4525963"/>
          </a:xfrm>
        </p:spPr>
        <p:txBody>
          <a:bodyPr/>
          <a:lstStyle/>
          <a:p>
            <a:r>
              <a:rPr lang="en-US" dirty="0" smtClean="0"/>
              <a:t>Victor Valley, California</a:t>
            </a:r>
          </a:p>
          <a:p>
            <a:r>
              <a:rPr lang="en-US" dirty="0" smtClean="0"/>
              <a:t>Low-lipid algae – 45 g/m</a:t>
            </a:r>
            <a:r>
              <a:rPr lang="en-US" baseline="30000" dirty="0" smtClean="0"/>
              <a:t>2</a:t>
            </a:r>
            <a:r>
              <a:rPr lang="en-US" dirty="0" smtClean="0"/>
              <a:t>/d</a:t>
            </a:r>
          </a:p>
          <a:p>
            <a:r>
              <a:rPr lang="en-US" dirty="0" smtClean="0"/>
              <a:t>Biogas through AD</a:t>
            </a:r>
          </a:p>
          <a:p>
            <a:r>
              <a:rPr lang="en-US" dirty="0" smtClean="0"/>
              <a:t>Electricity + Heat generation</a:t>
            </a:r>
          </a:p>
          <a:p>
            <a:r>
              <a:rPr lang="en-US" dirty="0" smtClean="0"/>
              <a:t>Capital investment recovery in 6.5 years</a:t>
            </a:r>
          </a:p>
          <a:p>
            <a:pPr lvl="1"/>
            <a:r>
              <a:rPr lang="en-US" dirty="0" smtClean="0"/>
              <a:t>$800,000/</a:t>
            </a:r>
            <a:r>
              <a:rPr lang="en-US" dirty="0" err="1" smtClean="0"/>
              <a:t>yr</a:t>
            </a:r>
            <a:r>
              <a:rPr lang="en-US" dirty="0" smtClean="0"/>
              <a:t> energy costs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670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297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Integrated </a:t>
            </a:r>
            <a:r>
              <a:rPr lang="en-US" dirty="0" err="1" smtClean="0"/>
              <a:t>Biorefinery</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Sioux City, Iowa – 50 </a:t>
            </a:r>
            <a:r>
              <a:rPr lang="en-US" dirty="0" err="1" smtClean="0"/>
              <a:t>mgy</a:t>
            </a:r>
            <a:r>
              <a:rPr lang="en-US" dirty="0" smtClean="0"/>
              <a:t> ethanol</a:t>
            </a:r>
          </a:p>
          <a:p>
            <a:r>
              <a:rPr lang="en-US" dirty="0" smtClean="0"/>
              <a:t>1,000 acre pond size</a:t>
            </a:r>
          </a:p>
          <a:p>
            <a:pPr lvl="1"/>
            <a:r>
              <a:rPr lang="en-US" dirty="0" smtClean="0"/>
              <a:t>60% CO</a:t>
            </a:r>
            <a:r>
              <a:rPr lang="en-US" baseline="-25000" dirty="0" smtClean="0"/>
              <a:t>2</a:t>
            </a:r>
            <a:r>
              <a:rPr lang="en-US" dirty="0" smtClean="0"/>
              <a:t> abatement (100% at 2000 acres)</a:t>
            </a:r>
          </a:p>
          <a:p>
            <a:r>
              <a:rPr lang="en-US" dirty="0" smtClean="0"/>
              <a:t>8.6 million gallons biodiesel</a:t>
            </a:r>
          </a:p>
          <a:p>
            <a:r>
              <a:rPr lang="en-US" b="1" dirty="0" smtClean="0"/>
              <a:t>$30/gallon</a:t>
            </a:r>
          </a:p>
          <a:p>
            <a:r>
              <a:rPr lang="en-US" dirty="0" smtClean="0"/>
              <a:t>75% of operating costs -&gt; heating</a:t>
            </a:r>
          </a:p>
          <a:p>
            <a:r>
              <a:rPr lang="en-US" dirty="0" smtClean="0"/>
              <a:t>Study did not address co-products</a:t>
            </a:r>
          </a:p>
          <a:p>
            <a:pPr lvl="1"/>
            <a:r>
              <a:rPr lang="en-US" dirty="0" smtClean="0"/>
              <a:t>Biomass -&gt; biogas -&gt; heating</a:t>
            </a:r>
          </a:p>
          <a:p>
            <a:pPr marL="0" indent="0">
              <a:buNone/>
            </a:pPr>
            <a:endParaRPr lang="en-US" dirty="0" smtClean="0"/>
          </a:p>
        </p:txBody>
      </p:sp>
    </p:spTree>
    <p:extLst>
      <p:ext uri="{BB962C8B-B14F-4D97-AF65-F5344CB8AC3E}">
        <p14:creationId xmlns:p14="http://schemas.microsoft.com/office/powerpoint/2010/main" val="1879077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76600"/>
            <a:ext cx="52578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Prospects to increase viability</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dirty="0" smtClean="0"/>
              <a:t>Carbon tax</a:t>
            </a:r>
          </a:p>
          <a:p>
            <a:pPr lvl="1"/>
            <a:r>
              <a:rPr lang="en-US" dirty="0" smtClean="0"/>
              <a:t>Increased investment</a:t>
            </a:r>
          </a:p>
          <a:p>
            <a:r>
              <a:rPr lang="en-US" dirty="0" smtClean="0"/>
              <a:t>Carbon dioxide pipeline</a:t>
            </a:r>
          </a:p>
        </p:txBody>
      </p:sp>
    </p:spTree>
    <p:extLst>
      <p:ext uri="{BB962C8B-B14F-4D97-AF65-F5344CB8AC3E}">
        <p14:creationId xmlns:p14="http://schemas.microsoft.com/office/powerpoint/2010/main" val="562742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Proposed CO</a:t>
            </a:r>
            <a:r>
              <a:rPr lang="en-US" baseline="-25000" dirty="0" smtClean="0"/>
              <a:t>2</a:t>
            </a:r>
            <a:r>
              <a:rPr lang="en-US" dirty="0" smtClean="0"/>
              <a:t> Pipeline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435" y="2064097"/>
            <a:ext cx="58102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85364" y="1602432"/>
            <a:ext cx="5810250" cy="461665"/>
          </a:xfrm>
          <a:prstGeom prst="rect">
            <a:avLst/>
          </a:prstGeom>
          <a:noFill/>
        </p:spPr>
        <p:txBody>
          <a:bodyPr wrap="square" rtlCol="0">
            <a:spAutoFit/>
          </a:bodyPr>
          <a:lstStyle/>
          <a:p>
            <a:pPr marL="342900" indent="-342900">
              <a:buFont typeface="Arial" pitchFamily="34" charset="0"/>
              <a:buChar char="•"/>
            </a:pPr>
            <a:r>
              <a:rPr lang="en-US" sz="2400" dirty="0" smtClean="0"/>
              <a:t>Algae Corridor</a:t>
            </a:r>
            <a:endParaRPr lang="en-US" sz="2400" dirty="0"/>
          </a:p>
        </p:txBody>
      </p:sp>
    </p:spTree>
    <p:extLst>
      <p:ext uri="{BB962C8B-B14F-4D97-AF65-F5344CB8AC3E}">
        <p14:creationId xmlns:p14="http://schemas.microsoft.com/office/powerpoint/2010/main" val="2999754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Currently, algae biofuel production is only viable on a local scale</a:t>
            </a:r>
          </a:p>
          <a:p>
            <a:pPr lvl="1"/>
            <a:r>
              <a:rPr lang="en-US" dirty="0" smtClean="0"/>
              <a:t>WWTP for biogas -&gt; electricity and heat</a:t>
            </a:r>
            <a:endParaRPr lang="en-US" dirty="0"/>
          </a:p>
          <a:p>
            <a:r>
              <a:rPr lang="en-US" dirty="0" smtClean="0"/>
              <a:t>Significant capital investment will be required</a:t>
            </a:r>
          </a:p>
          <a:p>
            <a:pPr lvl="1"/>
            <a:r>
              <a:rPr lang="en-US" dirty="0" smtClean="0"/>
              <a:t>Carbon Dioxide pipeline</a:t>
            </a:r>
          </a:p>
          <a:p>
            <a:r>
              <a:rPr lang="en-US" dirty="0" smtClean="0"/>
              <a:t>Co-products may offer best future</a:t>
            </a:r>
          </a:p>
          <a:p>
            <a:pPr lvl="1"/>
            <a:r>
              <a:rPr lang="en-US" dirty="0" smtClean="0"/>
              <a:t>Biomass -&gt; biogas</a:t>
            </a:r>
          </a:p>
          <a:p>
            <a:pPr lvl="1"/>
            <a:r>
              <a:rPr lang="en-US" dirty="0" smtClean="0"/>
              <a:t>Feed - $20,000/ton compared to $100/ton</a:t>
            </a:r>
          </a:p>
        </p:txBody>
      </p:sp>
    </p:spTree>
    <p:extLst>
      <p:ext uri="{BB962C8B-B14F-4D97-AF65-F5344CB8AC3E}">
        <p14:creationId xmlns:p14="http://schemas.microsoft.com/office/powerpoint/2010/main" val="161572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Using Algae</a:t>
            </a:r>
            <a:endParaRPr lang="en-US" dirty="0"/>
          </a:p>
        </p:txBody>
      </p:sp>
      <p:sp>
        <p:nvSpPr>
          <p:cNvPr id="3" name="Content Placeholder 2"/>
          <p:cNvSpPr>
            <a:spLocks noGrp="1"/>
          </p:cNvSpPr>
          <p:nvPr>
            <p:ph idx="1"/>
          </p:nvPr>
        </p:nvSpPr>
        <p:spPr/>
        <p:txBody>
          <a:bodyPr>
            <a:normAutofit lnSpcReduction="10000"/>
          </a:bodyPr>
          <a:lstStyle/>
          <a:p>
            <a:r>
              <a:rPr lang="en-US" dirty="0" smtClean="0"/>
              <a:t>Efficient land use</a:t>
            </a:r>
          </a:p>
          <a:p>
            <a:pPr lvl="1"/>
            <a:r>
              <a:rPr lang="en-US" dirty="0" smtClean="0"/>
              <a:t>Biomass produced per acre</a:t>
            </a:r>
          </a:p>
          <a:p>
            <a:r>
              <a:rPr lang="en-US" dirty="0" smtClean="0"/>
              <a:t>Utilize marginal land</a:t>
            </a:r>
          </a:p>
          <a:p>
            <a:r>
              <a:rPr lang="en-US" dirty="0" smtClean="0"/>
              <a:t>Removal of anthropogenic CO</a:t>
            </a:r>
            <a:r>
              <a:rPr lang="en-US" baseline="-25000" dirty="0" smtClean="0"/>
              <a:t>2</a:t>
            </a:r>
            <a:r>
              <a:rPr lang="en-US" dirty="0" smtClean="0"/>
              <a:t> and certain water pollutants</a:t>
            </a:r>
          </a:p>
          <a:p>
            <a:pPr lvl="1"/>
            <a:r>
              <a:rPr lang="en-US" dirty="0" smtClean="0"/>
              <a:t>Biological scrubber</a:t>
            </a:r>
          </a:p>
          <a:p>
            <a:pPr lvl="1"/>
            <a:r>
              <a:rPr lang="en-US" dirty="0" smtClean="0"/>
              <a:t>Estimated over 65 </a:t>
            </a:r>
            <a:r>
              <a:rPr lang="en-US" dirty="0" err="1" smtClean="0"/>
              <a:t>Gt</a:t>
            </a:r>
            <a:r>
              <a:rPr lang="en-US" dirty="0" smtClean="0"/>
              <a:t> carbon per year</a:t>
            </a:r>
          </a:p>
          <a:p>
            <a:pPr lvl="1"/>
            <a:r>
              <a:rPr lang="en-US" dirty="0" smtClean="0"/>
              <a:t>The amount of carbon produced by 65,000 – 500 MW generating plants</a:t>
            </a:r>
          </a:p>
        </p:txBody>
      </p:sp>
    </p:spTree>
    <p:extLst>
      <p:ext uri="{BB962C8B-B14F-4D97-AF65-F5344CB8AC3E}">
        <p14:creationId xmlns:p14="http://schemas.microsoft.com/office/powerpoint/2010/main" val="883341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Commercial Viability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Commercial algal biofuel production is not yet cost competitive</a:t>
            </a:r>
          </a:p>
          <a:p>
            <a:pPr lvl="1"/>
            <a:r>
              <a:rPr lang="en-US" dirty="0" smtClean="0"/>
              <a:t>Crude oil $100/barrel</a:t>
            </a:r>
          </a:p>
          <a:p>
            <a:pPr lvl="1"/>
            <a:r>
              <a:rPr lang="en-US" dirty="0" smtClean="0"/>
              <a:t>Algal biodiesel &gt;$200/barrel</a:t>
            </a:r>
          </a:p>
          <a:p>
            <a:r>
              <a:rPr lang="en-US" dirty="0" smtClean="0"/>
              <a:t>Capital Cost</a:t>
            </a:r>
          </a:p>
          <a:p>
            <a:r>
              <a:rPr lang="en-US" dirty="0" smtClean="0"/>
              <a:t>Water and nutrients &gt; 30% of cost</a:t>
            </a:r>
          </a:p>
          <a:p>
            <a:r>
              <a:rPr lang="en-US" dirty="0" smtClean="0"/>
              <a:t>Algae processing is energy intensive</a:t>
            </a:r>
            <a:endParaRPr lang="en-US" dirty="0"/>
          </a:p>
          <a:p>
            <a:r>
              <a:rPr lang="en-US" dirty="0" smtClean="0"/>
              <a:t>Algal biofuel as a co-product of waste management may be most cost effective</a:t>
            </a:r>
          </a:p>
          <a:p>
            <a:pPr lvl="1"/>
            <a:r>
              <a:rPr lang="en-US" dirty="0" smtClean="0"/>
              <a:t>Wastewater as nutrient</a:t>
            </a:r>
          </a:p>
          <a:p>
            <a:pPr lvl="1"/>
            <a:r>
              <a:rPr lang="en-US" dirty="0" smtClean="0"/>
              <a:t>CO2 increases productivity</a:t>
            </a:r>
          </a:p>
        </p:txBody>
      </p:sp>
    </p:spTree>
    <p:extLst>
      <p:ext uri="{BB962C8B-B14F-4D97-AF65-F5344CB8AC3E}">
        <p14:creationId xmlns:p14="http://schemas.microsoft.com/office/powerpoint/2010/main" val="6354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Algae Production</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r>
              <a:rPr lang="en-US" b="1" dirty="0" smtClean="0"/>
              <a:t>Sunlight</a:t>
            </a:r>
          </a:p>
          <a:p>
            <a:r>
              <a:rPr lang="en-US" dirty="0" smtClean="0"/>
              <a:t>Temperature</a:t>
            </a:r>
          </a:p>
          <a:p>
            <a:r>
              <a:rPr lang="en-US" dirty="0" smtClean="0"/>
              <a:t>Carbon Dioxide</a:t>
            </a:r>
          </a:p>
          <a:p>
            <a:r>
              <a:rPr lang="en-US" dirty="0" smtClean="0"/>
              <a:t>Biological</a:t>
            </a:r>
            <a:br>
              <a:rPr lang="en-US" dirty="0" smtClean="0"/>
            </a:br>
            <a:r>
              <a:rPr lang="en-US" dirty="0" smtClean="0"/>
              <a:t>Competition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52600"/>
            <a:ext cx="509587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468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Sunlight</a:t>
            </a:r>
            <a:endParaRPr lang="en-US" dirty="0"/>
          </a:p>
        </p:txBody>
      </p:sp>
      <p:sp>
        <p:nvSpPr>
          <p:cNvPr id="3" name="Content Placeholder 2"/>
          <p:cNvSpPr>
            <a:spLocks noGrp="1"/>
          </p:cNvSpPr>
          <p:nvPr>
            <p:ph idx="1"/>
          </p:nvPr>
        </p:nvSpPr>
        <p:spPr>
          <a:xfrm>
            <a:off x="457200" y="1600200"/>
            <a:ext cx="4648200" cy="4525963"/>
          </a:xfrm>
        </p:spPr>
        <p:txBody>
          <a:bodyPr>
            <a:normAutofit fontScale="92500" lnSpcReduction="10000"/>
          </a:bodyPr>
          <a:lstStyle/>
          <a:p>
            <a:r>
              <a:rPr lang="en-US" dirty="0" smtClean="0"/>
              <a:t>Photosynthesis increases with increased sunlight</a:t>
            </a:r>
          </a:p>
          <a:p>
            <a:pPr lvl="1"/>
            <a:r>
              <a:rPr lang="en-US" dirty="0" smtClean="0"/>
              <a:t>Solar saturation at </a:t>
            </a:r>
            <a:br>
              <a:rPr lang="en-US" dirty="0" smtClean="0"/>
            </a:br>
            <a:r>
              <a:rPr lang="en-US" dirty="0" smtClean="0"/>
              <a:t>200 µ</a:t>
            </a:r>
            <a:r>
              <a:rPr lang="en-US" dirty="0" err="1" smtClean="0"/>
              <a:t>mol</a:t>
            </a:r>
            <a:r>
              <a:rPr lang="en-US" dirty="0" smtClean="0"/>
              <a:t>/m2/s</a:t>
            </a:r>
          </a:p>
          <a:p>
            <a:r>
              <a:rPr lang="en-US" dirty="0" smtClean="0"/>
              <a:t>Too much increases evaporative losses</a:t>
            </a:r>
          </a:p>
          <a:p>
            <a:pPr lvl="1"/>
            <a:r>
              <a:rPr lang="en-US" dirty="0" smtClean="0"/>
              <a:t>California versus Virginia</a:t>
            </a:r>
          </a:p>
          <a:p>
            <a:pPr lvl="2"/>
            <a:r>
              <a:rPr lang="en-US" dirty="0" smtClean="0"/>
              <a:t>17% more land = 112% decrease in water use</a:t>
            </a:r>
          </a:p>
          <a:p>
            <a:pPr lvl="2"/>
            <a:r>
              <a:rPr lang="en-US" dirty="0" smtClean="0"/>
              <a:t>Net evaporative losses were negative in Virginia</a:t>
            </a:r>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399" y="2590800"/>
            <a:ext cx="370482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977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Algae Production</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r>
              <a:rPr lang="en-US" dirty="0" smtClean="0"/>
              <a:t>Sunlight</a:t>
            </a:r>
          </a:p>
          <a:p>
            <a:r>
              <a:rPr lang="en-US" b="1" dirty="0" smtClean="0"/>
              <a:t>Temperature</a:t>
            </a:r>
          </a:p>
          <a:p>
            <a:r>
              <a:rPr lang="en-US" dirty="0" smtClean="0"/>
              <a:t>Carbon Dioxide</a:t>
            </a:r>
          </a:p>
          <a:p>
            <a:r>
              <a:rPr lang="en-US" dirty="0" smtClean="0"/>
              <a:t>Biological</a:t>
            </a:r>
            <a:br>
              <a:rPr lang="en-US" dirty="0" smtClean="0"/>
            </a:br>
            <a:r>
              <a:rPr lang="en-US" dirty="0" smtClean="0"/>
              <a:t>Competition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05000"/>
            <a:ext cx="509587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363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200400"/>
            <a:ext cx="4305300" cy="297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r>
              <a:rPr lang="en-US" dirty="0" smtClean="0"/>
              <a:t>Optimal temp 28-35°C</a:t>
            </a:r>
          </a:p>
          <a:p>
            <a:pPr lvl="1"/>
            <a:r>
              <a:rPr lang="en-US" dirty="0" smtClean="0"/>
              <a:t>Varies with algal strain</a:t>
            </a:r>
          </a:p>
          <a:p>
            <a:r>
              <a:rPr lang="en-US" dirty="0" smtClean="0"/>
              <a:t>University of Nevada – Cold tolerant strain</a:t>
            </a:r>
          </a:p>
          <a:p>
            <a:r>
              <a:rPr lang="en-US" dirty="0" smtClean="0"/>
              <a:t>Ohio company –</a:t>
            </a:r>
          </a:p>
          <a:p>
            <a:pPr lvl="1"/>
            <a:r>
              <a:rPr lang="en-US" dirty="0" smtClean="0"/>
              <a:t>use waste heat</a:t>
            </a:r>
            <a:br>
              <a:rPr lang="en-US" dirty="0" smtClean="0"/>
            </a:br>
            <a:r>
              <a:rPr lang="en-US" dirty="0" smtClean="0"/>
              <a:t>to grow year</a:t>
            </a:r>
            <a:br>
              <a:rPr lang="en-US" dirty="0" smtClean="0"/>
            </a:br>
            <a:r>
              <a:rPr lang="en-US" dirty="0" smtClean="0"/>
              <a:t>round</a:t>
            </a:r>
            <a:endParaRPr lang="en-US" dirty="0"/>
          </a:p>
        </p:txBody>
      </p:sp>
    </p:spTree>
    <p:extLst>
      <p:ext uri="{BB962C8B-B14F-4D97-AF65-F5344CB8AC3E}">
        <p14:creationId xmlns:p14="http://schemas.microsoft.com/office/powerpoint/2010/main" val="148604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in Algae Production</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r>
              <a:rPr lang="en-US" dirty="0" smtClean="0"/>
              <a:t>Sunlight</a:t>
            </a:r>
          </a:p>
          <a:p>
            <a:r>
              <a:rPr lang="en-US" dirty="0" smtClean="0"/>
              <a:t>Temperature</a:t>
            </a:r>
          </a:p>
          <a:p>
            <a:r>
              <a:rPr lang="en-US" b="1" dirty="0" smtClean="0"/>
              <a:t>Carbon Dioxide</a:t>
            </a:r>
          </a:p>
          <a:p>
            <a:r>
              <a:rPr lang="en-US" dirty="0" smtClean="0"/>
              <a:t>Biological</a:t>
            </a:r>
            <a:br>
              <a:rPr lang="en-US" dirty="0" smtClean="0"/>
            </a:br>
            <a:r>
              <a:rPr lang="en-US" dirty="0" smtClean="0"/>
              <a:t>Competition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05000"/>
            <a:ext cx="509587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39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Addition</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smtClean="0"/>
              <a:t>Wastewater does not provide enough carbon</a:t>
            </a:r>
          </a:p>
          <a:p>
            <a:r>
              <a:rPr lang="en-US" dirty="0" smtClean="0"/>
              <a:t>&gt;30% increase in algae productivity</a:t>
            </a:r>
            <a:br>
              <a:rPr lang="en-US" dirty="0" smtClean="0"/>
            </a:br>
            <a:r>
              <a:rPr lang="en-US" dirty="0" smtClean="0"/>
              <a:t>in pilot plant</a:t>
            </a:r>
          </a:p>
          <a:p>
            <a:r>
              <a:rPr lang="en-US" dirty="0" smtClean="0"/>
              <a:t>CO</a:t>
            </a:r>
            <a:r>
              <a:rPr lang="en-US" baseline="-25000" dirty="0" smtClean="0"/>
              <a:t>2</a:t>
            </a:r>
            <a:r>
              <a:rPr lang="en-US" dirty="0" smtClean="0"/>
              <a:t> has been shown to </a:t>
            </a:r>
            <a:br>
              <a:rPr lang="en-US" dirty="0" smtClean="0"/>
            </a:br>
            <a:r>
              <a:rPr lang="en-US" dirty="0" smtClean="0"/>
              <a:t>help algae maintain pH</a:t>
            </a:r>
          </a:p>
          <a:p>
            <a:pPr lvl="1"/>
            <a:r>
              <a:rPr lang="en-US" dirty="0" smtClean="0"/>
              <a:t>increases</a:t>
            </a:r>
            <a:br>
              <a:rPr lang="en-US" dirty="0" smtClean="0"/>
            </a:br>
            <a:r>
              <a:rPr lang="en-US" dirty="0" smtClean="0"/>
              <a:t>nutrient absorption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76600"/>
            <a:ext cx="3469139"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243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3768</TotalTime>
  <Words>1200</Words>
  <Application>Microsoft Office PowerPoint</Application>
  <PresentationFormat>On-screen Show (4:3)</PresentationFormat>
  <Paragraphs>195</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From Waste to Algae</vt:lpstr>
      <vt:lpstr>Benefits of Using Algae</vt:lpstr>
      <vt:lpstr>Current Commercial Viability</vt:lpstr>
      <vt:lpstr>Factors in Algae Production</vt:lpstr>
      <vt:lpstr>Sunlight</vt:lpstr>
      <vt:lpstr>Factors in Algae Production</vt:lpstr>
      <vt:lpstr>Temperature</vt:lpstr>
      <vt:lpstr>Factors in Algae Production</vt:lpstr>
      <vt:lpstr>Carbon Dioxide Addition</vt:lpstr>
      <vt:lpstr>CO2  Supply</vt:lpstr>
      <vt:lpstr>CO2 from Ethanol Fermentation </vt:lpstr>
      <vt:lpstr>Factors in Algae Production</vt:lpstr>
      <vt:lpstr>Case # 1: Algae Combined with WWT</vt:lpstr>
      <vt:lpstr>Open Pond System</vt:lpstr>
      <vt:lpstr>Current Developments</vt:lpstr>
      <vt:lpstr>Case #2: Integrated Biorefinery</vt:lpstr>
      <vt:lpstr>Prospects to increase viability</vt:lpstr>
      <vt:lpstr>A Proposed CO2 Pipeline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Harmonica</dc:creator>
  <cp:lastModifiedBy>Harmonica</cp:lastModifiedBy>
  <cp:revision>60</cp:revision>
  <dcterms:created xsi:type="dcterms:W3CDTF">2011-11-28T02:40:49Z</dcterms:created>
  <dcterms:modified xsi:type="dcterms:W3CDTF">2011-11-30T17:29:36Z</dcterms:modified>
</cp:coreProperties>
</file>