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160" d="100"/>
          <a:sy n="160" d="100"/>
        </p:scale>
        <p:origin x="2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525fffd4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gd525fffd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525fffd4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d525fffd4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525fffd40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gd525fffd40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525fffd40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d525fffd40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5f5ff879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d5f5ff879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525fffd40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d525fffd4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525fffd40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d525fffd40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525fffd40_0_3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d525fffd40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atapower.com/" TargetMode="External"/><Relationship Id="rId5" Type="http://schemas.openxmlformats.org/officeDocument/2006/relationships/hyperlink" Target="http://www.gravitypower.net/technology-gravity-power-energy-storage/" TargetMode="External"/><Relationship Id="rId4" Type="http://schemas.openxmlformats.org/officeDocument/2006/relationships/hyperlink" Target="http://ragheb.co/NPRE%20498ES%20Energy%20Storage%20Systems/Gravitational%20Potential%20Energy%20Storag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rot="10800000" flipH="1">
            <a:off x="-1" y="6122"/>
            <a:ext cx="9144000" cy="51435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18900044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 descr="A close up of a newspaper&#10;&#10;Description automatically generated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0" y="612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50526" y="1915473"/>
            <a:ext cx="74430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" sz="3400" b="1">
                <a:solidFill>
                  <a:schemeClr val="lt1"/>
                </a:solidFill>
              </a:rPr>
              <a:t>Gravitational Potential Energy Storage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900">
                <a:solidFill>
                  <a:schemeClr val="lt1"/>
                </a:solidFill>
              </a:rPr>
              <a:t>Presented by Austin Lenzi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755" y="639724"/>
            <a:ext cx="2182486" cy="56556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941544" y="4060416"/>
            <a:ext cx="326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04/30/2021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0" y="917275"/>
            <a:ext cx="74649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Solar and Wind Power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Solar equipment prices dropped by 89% since 2010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Wind Turbine prices decreased by ~$1,000 since 2010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Main issue: intermittency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Gravitational Potential Energy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Inspired by hydropower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Long-duration storage method based on gravitational and kinetic energy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Crane system with concrete bricks</a:t>
            </a:r>
            <a:endParaRPr sz="2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 rot="10800000" flipH="1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/ UNIT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 rot="10800000" flipH="1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82608" y="153038"/>
            <a:ext cx="81825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Introduction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799650" y="137725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0201" y="2034850"/>
            <a:ext cx="3063799" cy="279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 rot="10800000" flipH="1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/ UNIT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 rot="10800000" flipH="1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282608" y="153038"/>
            <a:ext cx="81825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How it Works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82600" y="1000700"/>
            <a:ext cx="85743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Similar to hydropower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6 arm crane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5,000 concrete blocks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35 tonnes total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33 stories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Potential and Kinetic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 	Energies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 l="28145" r="2153"/>
          <a:stretch/>
        </p:blipFill>
        <p:spPr>
          <a:xfrm>
            <a:off x="4006425" y="946750"/>
            <a:ext cx="4983600" cy="355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 rot="10800000" flipH="1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/ UNIT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282608" y="153038"/>
            <a:ext cx="81825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Energy Vault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025" y="645400"/>
            <a:ext cx="4993966" cy="44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282600" y="1000700"/>
            <a:ext cx="36912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Switzerland-based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20-80 MWh storage capacity per system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</a:rPr>
              <a:t>Commercial Demonstration Unit completed 2020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 rot="10800000" flipH="1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/ UNIT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 rot="10800000" flipH="1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282608" y="153038"/>
            <a:ext cx="81825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Gravitricity and Gravity Power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50" y="812700"/>
            <a:ext cx="4143803" cy="38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7054" y="711125"/>
            <a:ext cx="4412072" cy="392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 rot="10800000" flipH="1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/ UNIT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/>
          <p:nvPr/>
        </p:nvSpPr>
        <p:spPr>
          <a:xfrm rot="10800000" flipH="1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82608" y="153038"/>
            <a:ext cx="8182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Comparison to Other Technologies</a:t>
            </a: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284850" y="842038"/>
            <a:ext cx="85743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>
                <a:solidFill>
                  <a:schemeClr val="dk1"/>
                </a:solidFill>
              </a:rPr>
              <a:t>Lower cost than pumped hydro plants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sz="2600">
                <a:solidFill>
                  <a:schemeClr val="dk1"/>
                </a:solidFill>
              </a:rPr>
              <a:t>50% cheaper than lithium-ion batteries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sz="2600">
                <a:solidFill>
                  <a:schemeClr val="dk1"/>
                </a:solidFill>
              </a:rPr>
              <a:t>Shorter ramp rate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" sz="2600">
                <a:solidFill>
                  <a:schemeClr val="dk1"/>
                </a:solidFill>
              </a:rPr>
              <a:t>~90% round-trip efficiency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100" y="2037875"/>
            <a:ext cx="4459900" cy="27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 rot="10800000" flipH="1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/ UNIT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 rot="10800000" flipH="1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282608" y="153038"/>
            <a:ext cx="81825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Future Prospects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282600" y="1000700"/>
            <a:ext cx="38223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dirty="0">
                <a:solidFill>
                  <a:schemeClr val="dk1"/>
                </a:solidFill>
              </a:rPr>
              <a:t>Still relatively new technology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dirty="0">
                <a:solidFill>
                  <a:schemeClr val="dk1"/>
                </a:solidFill>
              </a:rPr>
              <a:t>Tata Power in India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 dirty="0">
                <a:solidFill>
                  <a:schemeClr val="dk1"/>
                </a:solidFill>
              </a:rPr>
              <a:t>Future mostly depends on economics</a:t>
            </a:r>
          </a:p>
          <a:p>
            <a:pPr lvl="1" indent="-3683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en" sz="1800" dirty="0">
                <a:solidFill>
                  <a:schemeClr val="dk1"/>
                </a:solidFill>
              </a:rPr>
              <a:t>LCOS of $0.05/kw </a:t>
            </a:r>
            <a:r>
              <a:rPr lang="en" sz="1800" dirty="0" err="1">
                <a:solidFill>
                  <a:schemeClr val="dk1"/>
                </a:solidFill>
              </a:rPr>
              <a:t>hr</a:t>
            </a:r>
            <a:r>
              <a:rPr lang="en" sz="1800" dirty="0">
                <a:solidFill>
                  <a:schemeClr val="dk1"/>
                </a:solidFill>
              </a:rPr>
              <a:t> in gravitational methods</a:t>
            </a:r>
          </a:p>
          <a:p>
            <a:pPr lvl="1" indent="-3683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en" sz="1800" dirty="0">
                <a:solidFill>
                  <a:schemeClr val="dk1"/>
                </a:solidFill>
              </a:rPr>
              <a:t>LCOS of $0.17/kw </a:t>
            </a:r>
            <a:r>
              <a:rPr lang="en" sz="1800" dirty="0" err="1">
                <a:solidFill>
                  <a:schemeClr val="dk1"/>
                </a:solidFill>
              </a:rPr>
              <a:t>hr</a:t>
            </a:r>
            <a:r>
              <a:rPr lang="en" sz="1800" dirty="0">
                <a:solidFill>
                  <a:schemeClr val="dk1"/>
                </a:solidFill>
              </a:rPr>
              <a:t> in pumped hydro methods</a:t>
            </a:r>
          </a:p>
          <a:p>
            <a:pPr lvl="1" indent="-368300">
              <a:lnSpc>
                <a:spcPct val="100000"/>
              </a:lnSpc>
              <a:spcBef>
                <a:spcPts val="0"/>
              </a:spcBef>
              <a:buSzPts val="2200"/>
            </a:pPr>
            <a:r>
              <a:rPr lang="en" sz="1800" dirty="0">
                <a:solidFill>
                  <a:schemeClr val="dk1"/>
                </a:solidFill>
              </a:rPr>
              <a:t>LCOS of $0.30/kw </a:t>
            </a:r>
            <a:r>
              <a:rPr lang="en" sz="1800" dirty="0" err="1">
                <a:solidFill>
                  <a:schemeClr val="dk1"/>
                </a:solidFill>
              </a:rPr>
              <a:t>hr</a:t>
            </a:r>
            <a:r>
              <a:rPr lang="en" sz="1800" dirty="0">
                <a:solidFill>
                  <a:schemeClr val="dk1"/>
                </a:solidFill>
              </a:rPr>
              <a:t> in lithium-ion batteries</a:t>
            </a: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4575" y="962888"/>
            <a:ext cx="4529501" cy="3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 rot="10800000" flipH="1">
            <a:off x="0" y="4827900"/>
            <a:ext cx="9144000" cy="315600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FBFBF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DEPARTMENT / UNIT NAME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/>
          <p:nvPr/>
        </p:nvSpPr>
        <p:spPr>
          <a:xfrm rot="10800000" flipH="1">
            <a:off x="0" y="-5608"/>
            <a:ext cx="9144000" cy="651000"/>
          </a:xfrm>
          <a:prstGeom prst="rect">
            <a:avLst/>
          </a:prstGeom>
          <a:gradFill>
            <a:gsLst>
              <a:gs pos="0">
                <a:srgbClr val="1B4284"/>
              </a:gs>
              <a:gs pos="100000">
                <a:srgbClr val="13294B"/>
              </a:gs>
            </a:gsLst>
            <a:lin ang="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58" y="171010"/>
            <a:ext cx="208430" cy="3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282608" y="153038"/>
            <a:ext cx="81825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600">
                <a:solidFill>
                  <a:schemeClr val="lt1"/>
                </a:solidFill>
              </a:rPr>
              <a:t>References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282600" y="1000700"/>
            <a:ext cx="85743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>
                <a:solidFill>
                  <a:schemeClr val="hlink"/>
                </a:solidFill>
                <a:hlinkClick r:id="rId4"/>
              </a:rPr>
              <a:t>http://ragheb.co/NPRE%20498ES%20Energy%20Storage%20Systems/Gravitational%20Potential%20Energy%20Storage.pdf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https://energyvault.com/commercial-demonstration-unit/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https://gravitricity.com/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u="sng">
                <a:solidFill>
                  <a:schemeClr val="hlink"/>
                </a:solidFill>
                <a:hlinkClick r:id="rId5"/>
              </a:rPr>
              <a:t>http://www.gravitypower.net/technology-gravity-power-energy-storag</a:t>
            </a:r>
            <a:r>
              <a:rPr lang="en" sz="2200" u="sng">
                <a:solidFill>
                  <a:schemeClr val="hlink"/>
                </a:solidFill>
                <a:hlinkClick r:id="rId5"/>
              </a:rPr>
              <a:t>e/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 u="sng">
                <a:solidFill>
                  <a:schemeClr val="hlink"/>
                </a:solidFill>
                <a:hlinkClick r:id="rId6"/>
              </a:rPr>
              <a:t>https://www.tatapower.com/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267</Words>
  <Application>Microsoft Macintosh PowerPoint</Application>
  <PresentationFormat>On-screen Show (16:9)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Lenzi, Austin</cp:lastModifiedBy>
  <cp:revision>3</cp:revision>
  <dcterms:modified xsi:type="dcterms:W3CDTF">2021-04-30T18:34:03Z</dcterms:modified>
</cp:coreProperties>
</file>