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Ample Display" panose="020B0604020202020204" charset="-128"/>
      <p:regular r:id="rId12"/>
    </p:embeddedFont>
    <p:embeddedFont>
      <p:font typeface="Canva Sans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7" d="100"/>
          <a:sy n="67" d="100"/>
        </p:scale>
        <p:origin x="267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tima Basathia" userId="fddb14c215b13559" providerId="LiveId" clId="{512B04D4-40E4-4C24-B8D5-4BCAF6C19179}"/>
    <pc:docChg chg="modSld">
      <pc:chgData name="Fatima Basathia" userId="fddb14c215b13559" providerId="LiveId" clId="{512B04D4-40E4-4C24-B8D5-4BCAF6C19179}" dt="2024-11-20T05:00:02.728" v="5" actId="14100"/>
      <pc:docMkLst>
        <pc:docMk/>
      </pc:docMkLst>
      <pc:sldChg chg="modSp mod">
        <pc:chgData name="Fatima Basathia" userId="fddb14c215b13559" providerId="LiveId" clId="{512B04D4-40E4-4C24-B8D5-4BCAF6C19179}" dt="2024-11-20T05:00:02.728" v="5" actId="14100"/>
        <pc:sldMkLst>
          <pc:docMk/>
          <pc:sldMk cId="0" sldId="257"/>
        </pc:sldMkLst>
        <pc:spChg chg="mod">
          <ac:chgData name="Fatima Basathia" userId="fddb14c215b13559" providerId="LiveId" clId="{512B04D4-40E4-4C24-B8D5-4BCAF6C19179}" dt="2024-11-20T04:59:59.232" v="4" actId="20577"/>
          <ac:spMkLst>
            <pc:docMk/>
            <pc:sldMk cId="0" sldId="257"/>
            <ac:spMk id="4" creationId="{00000000-0000-0000-0000-000000000000}"/>
          </ac:spMkLst>
        </pc:spChg>
        <pc:spChg chg="mod">
          <ac:chgData name="Fatima Basathia" userId="fddb14c215b13559" providerId="LiveId" clId="{512B04D4-40E4-4C24-B8D5-4BCAF6C19179}" dt="2024-11-20T05:00:02.728" v="5" actId="14100"/>
          <ac:spMkLst>
            <pc:docMk/>
            <pc:sldMk cId="0" sldId="257"/>
            <ac:spMk id="8" creationId="{00000000-0000-0000-0000-000000000000}"/>
          </ac:spMkLst>
        </pc:spChg>
      </pc:sldChg>
      <pc:sldChg chg="modSp mod">
        <pc:chgData name="Fatima Basathia" userId="fddb14c215b13559" providerId="LiveId" clId="{512B04D4-40E4-4C24-B8D5-4BCAF6C19179}" dt="2024-11-20T04:59:32.326" v="0" actId="14100"/>
        <pc:sldMkLst>
          <pc:docMk/>
          <pc:sldMk cId="0" sldId="260"/>
        </pc:sldMkLst>
        <pc:spChg chg="mod">
          <ac:chgData name="Fatima Basathia" userId="fddb14c215b13559" providerId="LiveId" clId="{512B04D4-40E4-4C24-B8D5-4BCAF6C19179}" dt="2024-11-20T04:59:32.326" v="0" actId="14100"/>
          <ac:spMkLst>
            <pc:docMk/>
            <pc:sldMk cId="0" sldId="260"/>
            <ac:spMk id="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svg"/><Relationship Id="rId5" Type="http://schemas.openxmlformats.org/officeDocument/2006/relationships/image" Target="../media/image97.png"/><Relationship Id="rId4" Type="http://schemas.openxmlformats.org/officeDocument/2006/relationships/image" Target="../media/image9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8.sv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svg"/><Relationship Id="rId3" Type="http://schemas.openxmlformats.org/officeDocument/2006/relationships/image" Target="../media/image14.svg"/><Relationship Id="rId21" Type="http://schemas.openxmlformats.org/officeDocument/2006/relationships/image" Target="../media/image32.png"/><Relationship Id="rId7" Type="http://schemas.openxmlformats.org/officeDocument/2006/relationships/image" Target="../media/image18.svg"/><Relationship Id="rId12" Type="http://schemas.openxmlformats.org/officeDocument/2006/relationships/image" Target="../media/image23.svg"/><Relationship Id="rId17" Type="http://schemas.openxmlformats.org/officeDocument/2006/relationships/image" Target="../media/image28.svg"/><Relationship Id="rId25" Type="http://schemas.openxmlformats.org/officeDocument/2006/relationships/image" Target="../media/image36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svg"/><Relationship Id="rId5" Type="http://schemas.openxmlformats.org/officeDocument/2006/relationships/image" Target="../media/image16.svg"/><Relationship Id="rId15" Type="http://schemas.openxmlformats.org/officeDocument/2006/relationships/image" Target="../media/image26.svg"/><Relationship Id="rId23" Type="http://schemas.openxmlformats.org/officeDocument/2006/relationships/image" Target="../media/image34.png"/><Relationship Id="rId28" Type="http://schemas.openxmlformats.org/officeDocument/2006/relationships/image" Target="../media/image39.svg"/><Relationship Id="rId10" Type="http://schemas.openxmlformats.org/officeDocument/2006/relationships/image" Target="../media/image21.png"/><Relationship Id="rId19" Type="http://schemas.openxmlformats.org/officeDocument/2006/relationships/image" Target="../media/image30.svg"/><Relationship Id="rId31" Type="http://schemas.openxmlformats.org/officeDocument/2006/relationships/image" Target="../media/image6.jpeg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4" Type="http://schemas.openxmlformats.org/officeDocument/2006/relationships/image" Target="../media/image25.png"/><Relationship Id="rId22" Type="http://schemas.openxmlformats.org/officeDocument/2006/relationships/image" Target="../media/image33.svg"/><Relationship Id="rId27" Type="http://schemas.openxmlformats.org/officeDocument/2006/relationships/image" Target="../media/image38.png"/><Relationship Id="rId30" Type="http://schemas.openxmlformats.org/officeDocument/2006/relationships/image" Target="../media/image4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10" Type="http://schemas.openxmlformats.org/officeDocument/2006/relationships/image" Target="../media/image53.svg"/><Relationship Id="rId4" Type="http://schemas.openxmlformats.org/officeDocument/2006/relationships/image" Target="../media/image47.svg"/><Relationship Id="rId9" Type="http://schemas.openxmlformats.org/officeDocument/2006/relationships/image" Target="../media/image5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13" Type="http://schemas.openxmlformats.org/officeDocument/2006/relationships/image" Target="../media/image64.png"/><Relationship Id="rId18" Type="http://schemas.openxmlformats.org/officeDocument/2006/relationships/image" Target="../media/image69.png"/><Relationship Id="rId3" Type="http://schemas.openxmlformats.org/officeDocument/2006/relationships/image" Target="../media/image54.png"/><Relationship Id="rId21" Type="http://schemas.openxmlformats.org/officeDocument/2006/relationships/image" Target="../media/image72.svg"/><Relationship Id="rId7" Type="http://schemas.openxmlformats.org/officeDocument/2006/relationships/image" Target="../media/image58.png"/><Relationship Id="rId12" Type="http://schemas.openxmlformats.org/officeDocument/2006/relationships/image" Target="../media/image63.svg"/><Relationship Id="rId17" Type="http://schemas.openxmlformats.org/officeDocument/2006/relationships/image" Target="../media/image68.png"/><Relationship Id="rId25" Type="http://schemas.openxmlformats.org/officeDocument/2006/relationships/image" Target="../media/image76.svg"/><Relationship Id="rId2" Type="http://schemas.openxmlformats.org/officeDocument/2006/relationships/image" Target="../media/image6.jpeg"/><Relationship Id="rId16" Type="http://schemas.openxmlformats.org/officeDocument/2006/relationships/image" Target="../media/image67.svg"/><Relationship Id="rId20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svg"/><Relationship Id="rId11" Type="http://schemas.openxmlformats.org/officeDocument/2006/relationships/image" Target="../media/image62.png"/><Relationship Id="rId24" Type="http://schemas.openxmlformats.org/officeDocument/2006/relationships/image" Target="../media/image75.png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23" Type="http://schemas.openxmlformats.org/officeDocument/2006/relationships/image" Target="../media/image74.svg"/><Relationship Id="rId10" Type="http://schemas.openxmlformats.org/officeDocument/2006/relationships/image" Target="../media/image61.svg"/><Relationship Id="rId19" Type="http://schemas.openxmlformats.org/officeDocument/2006/relationships/image" Target="../media/image70.svg"/><Relationship Id="rId4" Type="http://schemas.openxmlformats.org/officeDocument/2006/relationships/image" Target="../media/image55.svg"/><Relationship Id="rId9" Type="http://schemas.openxmlformats.org/officeDocument/2006/relationships/image" Target="../media/image60.png"/><Relationship Id="rId14" Type="http://schemas.openxmlformats.org/officeDocument/2006/relationships/image" Target="../media/image65.svg"/><Relationship Id="rId22" Type="http://schemas.openxmlformats.org/officeDocument/2006/relationships/image" Target="../media/image7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sv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Relationship Id="rId9" Type="http://schemas.openxmlformats.org/officeDocument/2006/relationships/image" Target="../media/image8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svg"/><Relationship Id="rId13" Type="http://schemas.openxmlformats.org/officeDocument/2006/relationships/image" Target="../media/image6.jpeg"/><Relationship Id="rId3" Type="http://schemas.openxmlformats.org/officeDocument/2006/relationships/image" Target="../media/image85.png"/><Relationship Id="rId7" Type="http://schemas.openxmlformats.org/officeDocument/2006/relationships/image" Target="../media/image87.png"/><Relationship Id="rId12" Type="http://schemas.openxmlformats.org/officeDocument/2006/relationships/image" Target="../media/image92.sv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svg"/><Relationship Id="rId11" Type="http://schemas.openxmlformats.org/officeDocument/2006/relationships/image" Target="../media/image91.png"/><Relationship Id="rId5" Type="http://schemas.openxmlformats.org/officeDocument/2006/relationships/image" Target="../media/image78.png"/><Relationship Id="rId10" Type="http://schemas.openxmlformats.org/officeDocument/2006/relationships/image" Target="../media/image90.svg"/><Relationship Id="rId4" Type="http://schemas.openxmlformats.org/officeDocument/2006/relationships/image" Target="../media/image86.svg"/><Relationship Id="rId9" Type="http://schemas.openxmlformats.org/officeDocument/2006/relationships/image" Target="../media/image8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svg"/><Relationship Id="rId18" Type="http://schemas.openxmlformats.org/officeDocument/2006/relationships/image" Target="../media/image70.svg"/><Relationship Id="rId3" Type="http://schemas.openxmlformats.org/officeDocument/2006/relationships/image" Target="../media/image55.svg"/><Relationship Id="rId21" Type="http://schemas.openxmlformats.org/officeDocument/2006/relationships/image" Target="../media/image6.jpeg"/><Relationship Id="rId7" Type="http://schemas.openxmlformats.org/officeDocument/2006/relationships/image" Target="../media/image59.sv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" Type="http://schemas.openxmlformats.org/officeDocument/2006/relationships/image" Target="../media/image54.png"/><Relationship Id="rId16" Type="http://schemas.openxmlformats.org/officeDocument/2006/relationships/image" Target="../media/image68.png"/><Relationship Id="rId20" Type="http://schemas.openxmlformats.org/officeDocument/2006/relationships/image" Target="../media/image9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image" Target="../media/image63.svg"/><Relationship Id="rId5" Type="http://schemas.openxmlformats.org/officeDocument/2006/relationships/image" Target="../media/image57.svg"/><Relationship Id="rId15" Type="http://schemas.openxmlformats.org/officeDocument/2006/relationships/image" Target="../media/image67.svg"/><Relationship Id="rId10" Type="http://schemas.openxmlformats.org/officeDocument/2006/relationships/image" Target="../media/image62.png"/><Relationship Id="rId19" Type="http://schemas.openxmlformats.org/officeDocument/2006/relationships/image" Target="../media/image93.png"/><Relationship Id="rId4" Type="http://schemas.openxmlformats.org/officeDocument/2006/relationships/image" Target="../media/image56.png"/><Relationship Id="rId9" Type="http://schemas.openxmlformats.org/officeDocument/2006/relationships/image" Target="../media/image61.svg"/><Relationship Id="rId14" Type="http://schemas.openxmlformats.org/officeDocument/2006/relationships/image" Target="../media/image6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179736" y="4277214"/>
            <a:ext cx="10159383" cy="5994036"/>
          </a:xfrm>
          <a:custGeom>
            <a:avLst/>
            <a:gdLst/>
            <a:ahLst/>
            <a:cxnLst/>
            <a:rect l="l" t="t" r="r" b="b"/>
            <a:pathLst>
              <a:path w="10159383" h="5994036">
                <a:moveTo>
                  <a:pt x="0" y="0"/>
                </a:moveTo>
                <a:lnTo>
                  <a:pt x="10159382" y="0"/>
                </a:lnTo>
                <a:lnTo>
                  <a:pt x="10159382" y="5994036"/>
                </a:lnTo>
                <a:lnTo>
                  <a:pt x="0" y="59940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6172200"/>
            <a:ext cx="3307270" cy="4114800"/>
          </a:xfrm>
          <a:custGeom>
            <a:avLst/>
            <a:gdLst/>
            <a:ahLst/>
            <a:cxnLst/>
            <a:rect l="l" t="t" r="r" b="b"/>
            <a:pathLst>
              <a:path w="3307270" h="4114800">
                <a:moveTo>
                  <a:pt x="0" y="0"/>
                </a:moveTo>
                <a:lnTo>
                  <a:pt x="3307270" y="0"/>
                </a:lnTo>
                <a:lnTo>
                  <a:pt x="33072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028700" y="3529606"/>
            <a:ext cx="9379970" cy="204654"/>
          </a:xfrm>
          <a:custGeom>
            <a:avLst/>
            <a:gdLst/>
            <a:ahLst/>
            <a:cxnLst/>
            <a:rect l="l" t="t" r="r" b="b"/>
            <a:pathLst>
              <a:path w="9379970" h="204654">
                <a:moveTo>
                  <a:pt x="0" y="0"/>
                </a:moveTo>
                <a:lnTo>
                  <a:pt x="9379970" y="0"/>
                </a:lnTo>
                <a:lnTo>
                  <a:pt x="9379970" y="204654"/>
                </a:lnTo>
                <a:lnTo>
                  <a:pt x="0" y="20465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7129193" y="0"/>
            <a:ext cx="1158807" cy="1165624"/>
          </a:xfrm>
          <a:custGeom>
            <a:avLst/>
            <a:gdLst/>
            <a:ahLst/>
            <a:cxnLst/>
            <a:rect l="l" t="t" r="r" b="b"/>
            <a:pathLst>
              <a:path w="1158807" h="1165624">
                <a:moveTo>
                  <a:pt x="0" y="0"/>
                </a:moveTo>
                <a:lnTo>
                  <a:pt x="1158807" y="0"/>
                </a:lnTo>
                <a:lnTo>
                  <a:pt x="1158807" y="1165624"/>
                </a:lnTo>
                <a:lnTo>
                  <a:pt x="0" y="116562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553328" y="65195"/>
            <a:ext cx="10745176" cy="3376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44859B"/>
                </a:solidFill>
                <a:latin typeface="Ample Display"/>
                <a:ea typeface="Ample Display"/>
                <a:cs typeface="Ample Display"/>
                <a:sym typeface="Ample Display"/>
              </a:rPr>
              <a:t>Nuclear Hydrogen Production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92065" y="3829856"/>
            <a:ext cx="10867702" cy="453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44859B"/>
                </a:solidFill>
                <a:latin typeface="Ample Display"/>
                <a:ea typeface="Ample Display"/>
                <a:cs typeface="Ample Display"/>
                <a:sym typeface="Ample Display"/>
              </a:rPr>
              <a:t>Binish Fatima Basathia - MEng Energy Systems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129193" y="0"/>
            <a:ext cx="1158807" cy="1165624"/>
          </a:xfrm>
          <a:custGeom>
            <a:avLst/>
            <a:gdLst/>
            <a:ahLst/>
            <a:cxnLst/>
            <a:rect l="l" t="t" r="r" b="b"/>
            <a:pathLst>
              <a:path w="1158807" h="1165624">
                <a:moveTo>
                  <a:pt x="0" y="0"/>
                </a:moveTo>
                <a:lnTo>
                  <a:pt x="1158807" y="0"/>
                </a:lnTo>
                <a:lnTo>
                  <a:pt x="1158807" y="1165624"/>
                </a:lnTo>
                <a:lnTo>
                  <a:pt x="0" y="11656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1463430" y="1028700"/>
            <a:ext cx="4942703" cy="4114800"/>
          </a:xfrm>
          <a:custGeom>
            <a:avLst/>
            <a:gdLst/>
            <a:ahLst/>
            <a:cxnLst/>
            <a:rect l="l" t="t" r="r" b="b"/>
            <a:pathLst>
              <a:path w="4942703" h="4114800">
                <a:moveTo>
                  <a:pt x="0" y="0"/>
                </a:moveTo>
                <a:lnTo>
                  <a:pt x="4942703" y="0"/>
                </a:lnTo>
                <a:lnTo>
                  <a:pt x="494270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1345401">
            <a:off x="13278510" y="6390505"/>
            <a:ext cx="2221468" cy="2221468"/>
          </a:xfrm>
          <a:custGeom>
            <a:avLst/>
            <a:gdLst/>
            <a:ahLst/>
            <a:cxnLst/>
            <a:rect l="l" t="t" r="r" b="b"/>
            <a:pathLst>
              <a:path w="2221468" h="2221468">
                <a:moveTo>
                  <a:pt x="0" y="0"/>
                </a:moveTo>
                <a:lnTo>
                  <a:pt x="2221468" y="0"/>
                </a:lnTo>
                <a:lnTo>
                  <a:pt x="2221468" y="2221468"/>
                </a:lnTo>
                <a:lnTo>
                  <a:pt x="0" y="222146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72707" y="1860238"/>
            <a:ext cx="6961693" cy="7025915"/>
            <a:chOff x="0" y="0"/>
            <a:chExt cx="9282257" cy="93678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157109" cy="9367887"/>
            </a:xfrm>
            <a:custGeom>
              <a:avLst/>
              <a:gdLst/>
              <a:ahLst/>
              <a:cxnLst/>
              <a:rect l="l" t="t" r="r" b="b"/>
              <a:pathLst>
                <a:path w="9157109" h="9367887">
                  <a:moveTo>
                    <a:pt x="0" y="0"/>
                  </a:moveTo>
                  <a:lnTo>
                    <a:pt x="9157109" y="0"/>
                  </a:lnTo>
                  <a:lnTo>
                    <a:pt x="9157109" y="9367887"/>
                  </a:lnTo>
                  <a:lnTo>
                    <a:pt x="0" y="9367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729951" y="304713"/>
              <a:ext cx="7552306" cy="78893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039"/>
                </a:lnSpc>
              </a:pPr>
              <a:r>
                <a:rPr lang="en-US" sz="3599" dirty="0">
                  <a:solidFill>
                    <a:srgbClr val="C1272D"/>
                  </a:solidFill>
                  <a:latin typeface="Ample Display"/>
                  <a:ea typeface="Ample Display"/>
                  <a:cs typeface="Ample Display"/>
                  <a:sym typeface="Ample Display"/>
                </a:rPr>
                <a:t>High-capacity factor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729951" y="2152198"/>
              <a:ext cx="4514170" cy="8718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39"/>
                </a:lnSpc>
              </a:pPr>
              <a:r>
                <a:rPr lang="en-US" sz="3599">
                  <a:solidFill>
                    <a:srgbClr val="C1272D"/>
                  </a:solidFill>
                  <a:latin typeface="Ample Display"/>
                  <a:ea typeface="Ample Display"/>
                  <a:cs typeface="Ample Display"/>
                  <a:sym typeface="Ample Display"/>
                </a:rPr>
                <a:t>High reliability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732251" y="4176578"/>
              <a:ext cx="6266657" cy="8718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39"/>
                </a:lnSpc>
              </a:pPr>
              <a:r>
                <a:rPr lang="en-US" sz="3599">
                  <a:solidFill>
                    <a:srgbClr val="C1272D"/>
                  </a:solidFill>
                  <a:latin typeface="Ample Display"/>
                  <a:ea typeface="Ample Display"/>
                  <a:cs typeface="Ample Display"/>
                  <a:sym typeface="Ample Display"/>
                </a:rPr>
                <a:t>High energy density 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729951" y="6200958"/>
              <a:ext cx="6180024" cy="8718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39"/>
                </a:lnSpc>
              </a:pPr>
              <a:r>
                <a:rPr lang="en-US" sz="3599">
                  <a:solidFill>
                    <a:srgbClr val="C1272D"/>
                  </a:solidFill>
                  <a:latin typeface="Ample Display"/>
                  <a:ea typeface="Ample Display"/>
                  <a:cs typeface="Ample Display"/>
                  <a:sym typeface="Ample Display"/>
                </a:rPr>
                <a:t>High specific energy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732249" y="8047539"/>
              <a:ext cx="5619606" cy="78893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039"/>
                </a:lnSpc>
              </a:pPr>
              <a:r>
                <a:rPr lang="en-US" sz="3599" dirty="0">
                  <a:solidFill>
                    <a:srgbClr val="C1272D"/>
                  </a:solidFill>
                  <a:latin typeface="Ample Display"/>
                  <a:ea typeface="Ample Display"/>
                  <a:cs typeface="Ample Display"/>
                  <a:sym typeface="Ample Display"/>
                </a:rPr>
                <a:t>Clean fuel</a:t>
              </a:r>
            </a:p>
          </p:txBody>
        </p:sp>
      </p:grpSp>
      <p:sp>
        <p:nvSpPr>
          <p:cNvPr id="9" name="Freeform 9"/>
          <p:cNvSpPr/>
          <p:nvPr/>
        </p:nvSpPr>
        <p:spPr>
          <a:xfrm>
            <a:off x="17129193" y="0"/>
            <a:ext cx="1158807" cy="1165624"/>
          </a:xfrm>
          <a:custGeom>
            <a:avLst/>
            <a:gdLst/>
            <a:ahLst/>
            <a:cxnLst/>
            <a:rect l="l" t="t" r="r" b="b"/>
            <a:pathLst>
              <a:path w="1158807" h="1165624">
                <a:moveTo>
                  <a:pt x="0" y="0"/>
                </a:moveTo>
                <a:lnTo>
                  <a:pt x="1158807" y="0"/>
                </a:lnTo>
                <a:lnTo>
                  <a:pt x="1158807" y="1165624"/>
                </a:lnTo>
                <a:lnTo>
                  <a:pt x="0" y="11656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>
            <a:off x="10839927" y="1375092"/>
            <a:ext cx="4625155" cy="3474648"/>
            <a:chOff x="0" y="0"/>
            <a:chExt cx="6166873" cy="463286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166873" cy="4632863"/>
            </a:xfrm>
            <a:custGeom>
              <a:avLst/>
              <a:gdLst/>
              <a:ahLst/>
              <a:cxnLst/>
              <a:rect l="l" t="t" r="r" b="b"/>
              <a:pathLst>
                <a:path w="6166873" h="4632863">
                  <a:moveTo>
                    <a:pt x="0" y="0"/>
                  </a:moveTo>
                  <a:lnTo>
                    <a:pt x="6166873" y="0"/>
                  </a:lnTo>
                  <a:lnTo>
                    <a:pt x="6166873" y="4632863"/>
                  </a:lnTo>
                  <a:lnTo>
                    <a:pt x="0" y="46328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520194" y="752221"/>
              <a:ext cx="5126485" cy="27907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6"/>
                </a:lnSpc>
              </a:pPr>
              <a:r>
                <a:rPr lang="en-US" sz="2947">
                  <a:solidFill>
                    <a:srgbClr val="2E2C2B"/>
                  </a:solidFill>
                  <a:latin typeface="Ample Display"/>
                  <a:ea typeface="Ample Display"/>
                  <a:cs typeface="Ample Display"/>
                  <a:sym typeface="Ample Display"/>
                </a:rPr>
                <a:t>The specific energy produced by nuclear fission of U-235 is 79,390,000 MJ/kg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0" y="501333"/>
            <a:ext cx="12591378" cy="873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40"/>
              </a:lnSpc>
            </a:pPr>
            <a:r>
              <a:rPr lang="en-US" sz="4600">
                <a:solidFill>
                  <a:srgbClr val="2E2C2B"/>
                </a:solidFill>
                <a:latin typeface="Ample Display"/>
                <a:ea typeface="Ample Display"/>
                <a:cs typeface="Ample Display"/>
                <a:sym typeface="Ample Display"/>
              </a:rPr>
              <a:t>Nuclear Power: The Advantages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48475" y="9508515"/>
            <a:ext cx="12840947" cy="575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67039" lvl="1" indent="-183519" algn="l">
              <a:lnSpc>
                <a:spcPts val="2380"/>
              </a:lnSpc>
              <a:buAutoNum type="arabicPeriod"/>
            </a:pPr>
            <a:r>
              <a:rPr lang="en-US" sz="17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https://www.energy.gov/ne/articles/nuclear-power-most-reliable-energy-source-and-its-not-even-close</a:t>
            </a:r>
          </a:p>
          <a:p>
            <a:pPr marL="367039" lvl="1" indent="-183519" algn="l">
              <a:lnSpc>
                <a:spcPts val="2380"/>
              </a:lnSpc>
              <a:buAutoNum type="arabicPeriod"/>
            </a:pPr>
            <a:r>
              <a:rPr lang="en-US" sz="17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https://whatisnuclear.com/energy-density.html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9813993" y="5059290"/>
            <a:ext cx="7315200" cy="3675888"/>
            <a:chOff x="0" y="0"/>
            <a:chExt cx="9753600" cy="490118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9753600" cy="4901184"/>
            </a:xfrm>
            <a:custGeom>
              <a:avLst/>
              <a:gdLst/>
              <a:ahLst/>
              <a:cxnLst/>
              <a:rect l="l" t="t" r="r" b="b"/>
              <a:pathLst>
                <a:path w="9753600" h="4901184">
                  <a:moveTo>
                    <a:pt x="0" y="0"/>
                  </a:moveTo>
                  <a:lnTo>
                    <a:pt x="9753600" y="0"/>
                  </a:lnTo>
                  <a:lnTo>
                    <a:pt x="9753600" y="4901184"/>
                  </a:lnTo>
                  <a:lnTo>
                    <a:pt x="0" y="49011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672381" y="216841"/>
              <a:ext cx="1841047" cy="542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49"/>
                </a:lnSpc>
              </a:pPr>
              <a:r>
                <a:rPr lang="en-US" sz="2250">
                  <a:solidFill>
                    <a:srgbClr val="000000"/>
                  </a:solidFill>
                  <a:latin typeface="Ample Display"/>
                  <a:ea typeface="Ample Display"/>
                  <a:cs typeface="Ample Display"/>
                  <a:sym typeface="Ample Display"/>
                </a:rPr>
                <a:t>Fuel type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5105421" y="207316"/>
              <a:ext cx="4489154" cy="5482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48"/>
                </a:lnSpc>
              </a:pPr>
              <a:r>
                <a:rPr lang="en-US" sz="2248">
                  <a:solidFill>
                    <a:srgbClr val="000000"/>
                  </a:solidFill>
                  <a:latin typeface="Ample Display"/>
                  <a:ea typeface="Ample Display"/>
                  <a:cs typeface="Ample Display"/>
                  <a:sym typeface="Ample Display"/>
                </a:rPr>
                <a:t>Specific Energy [MJ/kg]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2173804" y="1120064"/>
              <a:ext cx="838200" cy="542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49"/>
                </a:lnSpc>
              </a:pPr>
              <a:r>
                <a:rPr lang="en-US" sz="2250">
                  <a:solidFill>
                    <a:srgbClr val="000000"/>
                  </a:solidFill>
                  <a:latin typeface="Ample Display"/>
                  <a:ea typeface="Ample Display"/>
                  <a:cs typeface="Ample Display"/>
                  <a:sym typeface="Ample Display"/>
                </a:rPr>
                <a:t>Coal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2302391" y="2136267"/>
              <a:ext cx="633413" cy="542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49"/>
                </a:lnSpc>
              </a:pPr>
              <a:r>
                <a:rPr lang="en-US" sz="2250">
                  <a:solidFill>
                    <a:srgbClr val="000000"/>
                  </a:solidFill>
                  <a:latin typeface="Ample Display"/>
                  <a:ea typeface="Ample Display"/>
                  <a:cs typeface="Ample Display"/>
                  <a:sym typeface="Ample Display"/>
                </a:rPr>
                <a:t>Oil 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425524" y="3177667"/>
              <a:ext cx="2387147" cy="542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49"/>
                </a:lnSpc>
              </a:pPr>
              <a:r>
                <a:rPr lang="en-US" sz="2250">
                  <a:solidFill>
                    <a:srgbClr val="000000"/>
                  </a:solidFill>
                  <a:latin typeface="Ample Display"/>
                  <a:ea typeface="Ample Display"/>
                  <a:cs typeface="Ample Display"/>
                  <a:sym typeface="Ample Display"/>
                </a:rPr>
                <a:t> Natural Gas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879720" y="4079367"/>
              <a:ext cx="1478756" cy="542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49"/>
                </a:lnSpc>
              </a:pPr>
              <a:r>
                <a:rPr lang="en-US" sz="2250">
                  <a:solidFill>
                    <a:srgbClr val="000000"/>
                  </a:solidFill>
                  <a:latin typeface="Ample Display"/>
                  <a:ea typeface="Ample Display"/>
                  <a:cs typeface="Ample Display"/>
                  <a:sym typeface="Ample Display"/>
                </a:rPr>
                <a:t>Lithium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7121398" y="1120064"/>
              <a:ext cx="457200" cy="542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49"/>
                </a:lnSpc>
              </a:pPr>
              <a:r>
                <a:rPr lang="en-US" sz="2250">
                  <a:solidFill>
                    <a:srgbClr val="000000"/>
                  </a:solidFill>
                  <a:latin typeface="Ample Display"/>
                  <a:ea typeface="Ample Display"/>
                  <a:cs typeface="Ample Display"/>
                  <a:sym typeface="Ample Display"/>
                </a:rPr>
                <a:t>30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069932" y="2136267"/>
              <a:ext cx="472508" cy="542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49"/>
                </a:lnSpc>
              </a:pPr>
              <a:r>
                <a:rPr lang="en-US" sz="2250">
                  <a:solidFill>
                    <a:srgbClr val="000000"/>
                  </a:solidFill>
                  <a:latin typeface="Ample Display"/>
                  <a:ea typeface="Ample Display"/>
                  <a:cs typeface="Ample Display"/>
                  <a:sym typeface="Ample Display"/>
                </a:rPr>
                <a:t>42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6928474" y="3152267"/>
              <a:ext cx="806223" cy="542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49"/>
                </a:lnSpc>
              </a:pPr>
              <a:r>
                <a:rPr lang="en-US" sz="2250">
                  <a:solidFill>
                    <a:srgbClr val="000000"/>
                  </a:solidFill>
                  <a:latin typeface="Ample Display"/>
                  <a:ea typeface="Ample Display"/>
                  <a:cs typeface="Ample Display"/>
                  <a:sym typeface="Ample Display"/>
                </a:rPr>
                <a:t>53.5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7113744" y="4079367"/>
              <a:ext cx="472508" cy="542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49"/>
                </a:lnSpc>
              </a:pPr>
              <a:r>
                <a:rPr lang="en-US" sz="2250">
                  <a:solidFill>
                    <a:srgbClr val="000000"/>
                  </a:solidFill>
                  <a:latin typeface="Ample Display"/>
                  <a:ea typeface="Ample Display"/>
                  <a:cs typeface="Ample Display"/>
                  <a:sym typeface="Ample Display"/>
                </a:rPr>
                <a:t>43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4765037"/>
            <a:ext cx="7818709" cy="5521963"/>
          </a:xfrm>
          <a:custGeom>
            <a:avLst/>
            <a:gdLst/>
            <a:ahLst/>
            <a:cxnLst/>
            <a:rect l="l" t="t" r="r" b="b"/>
            <a:pathLst>
              <a:path w="7818709" h="5521963">
                <a:moveTo>
                  <a:pt x="0" y="0"/>
                </a:moveTo>
                <a:lnTo>
                  <a:pt x="7818709" y="0"/>
                </a:lnTo>
                <a:lnTo>
                  <a:pt x="7818709" y="5521963"/>
                </a:lnTo>
                <a:lnTo>
                  <a:pt x="0" y="55219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5400000">
            <a:off x="2616430" y="8511131"/>
            <a:ext cx="1464034" cy="1121816"/>
          </a:xfrm>
          <a:custGeom>
            <a:avLst/>
            <a:gdLst/>
            <a:ahLst/>
            <a:cxnLst/>
            <a:rect l="l" t="t" r="r" b="b"/>
            <a:pathLst>
              <a:path w="1464034" h="1121816">
                <a:moveTo>
                  <a:pt x="0" y="0"/>
                </a:moveTo>
                <a:lnTo>
                  <a:pt x="1464033" y="0"/>
                </a:lnTo>
                <a:lnTo>
                  <a:pt x="1464033" y="1121816"/>
                </a:lnTo>
                <a:lnTo>
                  <a:pt x="0" y="11218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4735026" y="5941068"/>
            <a:ext cx="1079429" cy="1079429"/>
            <a:chOff x="0" y="0"/>
            <a:chExt cx="1439239" cy="1439239"/>
          </a:xfrm>
        </p:grpSpPr>
        <p:sp>
          <p:nvSpPr>
            <p:cNvPr id="5" name="Freeform 5"/>
            <p:cNvSpPr/>
            <p:nvPr/>
          </p:nvSpPr>
          <p:spPr>
            <a:xfrm>
              <a:off x="156620" y="359300"/>
              <a:ext cx="1125999" cy="720639"/>
            </a:xfrm>
            <a:custGeom>
              <a:avLst/>
              <a:gdLst/>
              <a:ahLst/>
              <a:cxnLst/>
              <a:rect l="l" t="t" r="r" b="b"/>
              <a:pathLst>
                <a:path w="1125999" h="720639">
                  <a:moveTo>
                    <a:pt x="0" y="0"/>
                  </a:moveTo>
                  <a:lnTo>
                    <a:pt x="1125999" y="0"/>
                  </a:lnTo>
                  <a:lnTo>
                    <a:pt x="1125999" y="720639"/>
                  </a:lnTo>
                  <a:lnTo>
                    <a:pt x="0" y="7206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1439239" cy="1439239"/>
            </a:xfrm>
            <a:custGeom>
              <a:avLst/>
              <a:gdLst/>
              <a:ahLst/>
              <a:cxnLst/>
              <a:rect l="l" t="t" r="r" b="b"/>
              <a:pathLst>
                <a:path w="1439239" h="1439239">
                  <a:moveTo>
                    <a:pt x="0" y="0"/>
                  </a:moveTo>
                  <a:lnTo>
                    <a:pt x="1439239" y="0"/>
                  </a:lnTo>
                  <a:lnTo>
                    <a:pt x="1439239" y="1439239"/>
                  </a:lnTo>
                  <a:lnTo>
                    <a:pt x="0" y="1439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 rot="-1472764">
            <a:off x="9113108" y="7619876"/>
            <a:ext cx="1886977" cy="641572"/>
          </a:xfrm>
          <a:custGeom>
            <a:avLst/>
            <a:gdLst/>
            <a:ahLst/>
            <a:cxnLst/>
            <a:rect l="l" t="t" r="r" b="b"/>
            <a:pathLst>
              <a:path w="1886977" h="641572">
                <a:moveTo>
                  <a:pt x="0" y="0"/>
                </a:moveTo>
                <a:lnTo>
                  <a:pt x="1886977" y="0"/>
                </a:lnTo>
                <a:lnTo>
                  <a:pt x="1886977" y="641573"/>
                </a:lnTo>
                <a:lnTo>
                  <a:pt x="0" y="64157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7413515" y="8280360"/>
            <a:ext cx="2643082" cy="977940"/>
          </a:xfrm>
          <a:custGeom>
            <a:avLst/>
            <a:gdLst/>
            <a:ahLst/>
            <a:cxnLst/>
            <a:rect l="l" t="t" r="r" b="b"/>
            <a:pathLst>
              <a:path w="2643082" h="977940">
                <a:moveTo>
                  <a:pt x="0" y="0"/>
                </a:moveTo>
                <a:lnTo>
                  <a:pt x="2643082" y="0"/>
                </a:lnTo>
                <a:lnTo>
                  <a:pt x="2643082" y="977940"/>
                </a:lnTo>
                <a:lnTo>
                  <a:pt x="0" y="97794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5400000">
            <a:off x="5451185" y="6976846"/>
            <a:ext cx="420499" cy="3504161"/>
          </a:xfrm>
          <a:custGeom>
            <a:avLst/>
            <a:gdLst/>
            <a:ahLst/>
            <a:cxnLst/>
            <a:rect l="l" t="t" r="r" b="b"/>
            <a:pathLst>
              <a:path w="420499" h="3504161">
                <a:moveTo>
                  <a:pt x="0" y="0"/>
                </a:moveTo>
                <a:lnTo>
                  <a:pt x="420499" y="0"/>
                </a:lnTo>
                <a:lnTo>
                  <a:pt x="420499" y="3504161"/>
                </a:lnTo>
                <a:lnTo>
                  <a:pt x="0" y="3504161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0749788" y="6678901"/>
            <a:ext cx="2034146" cy="1380677"/>
          </a:xfrm>
          <a:custGeom>
            <a:avLst/>
            <a:gdLst/>
            <a:ahLst/>
            <a:cxnLst/>
            <a:rect l="l" t="t" r="r" b="b"/>
            <a:pathLst>
              <a:path w="2034146" h="1380677">
                <a:moveTo>
                  <a:pt x="0" y="0"/>
                </a:moveTo>
                <a:lnTo>
                  <a:pt x="2034147" y="0"/>
                </a:lnTo>
                <a:lnTo>
                  <a:pt x="2034147" y="1380676"/>
                </a:lnTo>
                <a:lnTo>
                  <a:pt x="0" y="138067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5400000">
            <a:off x="10739048" y="7801975"/>
            <a:ext cx="618068" cy="1897098"/>
          </a:xfrm>
          <a:custGeom>
            <a:avLst/>
            <a:gdLst/>
            <a:ahLst/>
            <a:cxnLst/>
            <a:rect l="l" t="t" r="r" b="b"/>
            <a:pathLst>
              <a:path w="618068" h="1897098">
                <a:moveTo>
                  <a:pt x="0" y="0"/>
                </a:moveTo>
                <a:lnTo>
                  <a:pt x="618068" y="0"/>
                </a:lnTo>
                <a:lnTo>
                  <a:pt x="618068" y="1897099"/>
                </a:lnTo>
                <a:lnTo>
                  <a:pt x="0" y="189709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2044256" y="8518677"/>
            <a:ext cx="1845882" cy="2704589"/>
          </a:xfrm>
          <a:custGeom>
            <a:avLst/>
            <a:gdLst/>
            <a:ahLst/>
            <a:cxnLst/>
            <a:rect l="l" t="t" r="r" b="b"/>
            <a:pathLst>
              <a:path w="1845882" h="2704589">
                <a:moveTo>
                  <a:pt x="0" y="0"/>
                </a:moveTo>
                <a:lnTo>
                  <a:pt x="1845883" y="0"/>
                </a:lnTo>
                <a:lnTo>
                  <a:pt x="1845883" y="2704589"/>
                </a:lnTo>
                <a:lnTo>
                  <a:pt x="0" y="270458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18000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flipH="1">
            <a:off x="1172751" y="9258300"/>
            <a:ext cx="1845882" cy="2704589"/>
          </a:xfrm>
          <a:custGeom>
            <a:avLst/>
            <a:gdLst/>
            <a:ahLst/>
            <a:cxnLst/>
            <a:rect l="l" t="t" r="r" b="b"/>
            <a:pathLst>
              <a:path w="1845882" h="2704589">
                <a:moveTo>
                  <a:pt x="1845882" y="0"/>
                </a:moveTo>
                <a:lnTo>
                  <a:pt x="0" y="0"/>
                </a:lnTo>
                <a:lnTo>
                  <a:pt x="0" y="2704589"/>
                </a:lnTo>
                <a:lnTo>
                  <a:pt x="1845882" y="2704589"/>
                </a:lnTo>
                <a:lnTo>
                  <a:pt x="1845882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1028700" y="1482321"/>
            <a:ext cx="9513858" cy="872891"/>
            <a:chOff x="0" y="0"/>
            <a:chExt cx="12685144" cy="116385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089149" cy="1163854"/>
            </a:xfrm>
            <a:custGeom>
              <a:avLst/>
              <a:gdLst/>
              <a:ahLst/>
              <a:cxnLst/>
              <a:rect l="l" t="t" r="r" b="b"/>
              <a:pathLst>
                <a:path w="9089149" h="1163854">
                  <a:moveTo>
                    <a:pt x="0" y="0"/>
                  </a:moveTo>
                  <a:lnTo>
                    <a:pt x="9089149" y="0"/>
                  </a:lnTo>
                  <a:lnTo>
                    <a:pt x="9089149" y="1163854"/>
                  </a:lnTo>
                  <a:lnTo>
                    <a:pt x="0" y="11638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153652" y="251104"/>
              <a:ext cx="5531492" cy="531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80"/>
                </a:lnSpc>
              </a:pPr>
              <a:r>
                <a:rPr lang="en-US" sz="2200">
                  <a:solidFill>
                    <a:srgbClr val="008000"/>
                  </a:solidFill>
                  <a:latin typeface="Ample Display"/>
                  <a:ea typeface="Ample Display"/>
                  <a:cs typeface="Ample Display"/>
                  <a:sym typeface="Ample Display"/>
                </a:rPr>
                <a:t>(IDEAL)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57054" y="2612449"/>
            <a:ext cx="6356461" cy="1895351"/>
            <a:chOff x="0" y="0"/>
            <a:chExt cx="8475282" cy="2527134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8475282" cy="2527134"/>
              <a:chOff x="0" y="0"/>
              <a:chExt cx="1674130" cy="499187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674130" cy="499187"/>
              </a:xfrm>
              <a:custGeom>
                <a:avLst/>
                <a:gdLst/>
                <a:ahLst/>
                <a:cxnLst/>
                <a:rect l="l" t="t" r="r" b="b"/>
                <a:pathLst>
                  <a:path w="1674130" h="499187">
                    <a:moveTo>
                      <a:pt x="4872" y="0"/>
                    </a:moveTo>
                    <a:lnTo>
                      <a:pt x="1669258" y="0"/>
                    </a:lnTo>
                    <a:cubicBezTo>
                      <a:pt x="1670550" y="0"/>
                      <a:pt x="1671789" y="513"/>
                      <a:pt x="1672703" y="1427"/>
                    </a:cubicBezTo>
                    <a:cubicBezTo>
                      <a:pt x="1673616" y="2341"/>
                      <a:pt x="1674130" y="3580"/>
                      <a:pt x="1674130" y="4872"/>
                    </a:cubicBezTo>
                    <a:lnTo>
                      <a:pt x="1674130" y="494315"/>
                    </a:lnTo>
                    <a:cubicBezTo>
                      <a:pt x="1674130" y="495607"/>
                      <a:pt x="1673616" y="496846"/>
                      <a:pt x="1672703" y="497760"/>
                    </a:cubicBezTo>
                    <a:cubicBezTo>
                      <a:pt x="1671789" y="498674"/>
                      <a:pt x="1670550" y="499187"/>
                      <a:pt x="1669258" y="499187"/>
                    </a:cubicBezTo>
                    <a:lnTo>
                      <a:pt x="4872" y="499187"/>
                    </a:lnTo>
                    <a:cubicBezTo>
                      <a:pt x="3580" y="499187"/>
                      <a:pt x="2341" y="498674"/>
                      <a:pt x="1427" y="497760"/>
                    </a:cubicBezTo>
                    <a:cubicBezTo>
                      <a:pt x="513" y="496846"/>
                      <a:pt x="0" y="495607"/>
                      <a:pt x="0" y="494315"/>
                    </a:cubicBezTo>
                    <a:lnTo>
                      <a:pt x="0" y="4872"/>
                    </a:lnTo>
                    <a:cubicBezTo>
                      <a:pt x="0" y="3580"/>
                      <a:pt x="513" y="2341"/>
                      <a:pt x="1427" y="1427"/>
                    </a:cubicBezTo>
                    <a:cubicBezTo>
                      <a:pt x="2341" y="513"/>
                      <a:pt x="3580" y="0"/>
                      <a:pt x="4872" y="0"/>
                    </a:cubicBezTo>
                    <a:close/>
                  </a:path>
                </a:pathLst>
              </a:custGeom>
              <a:solidFill>
                <a:srgbClr val="EFF4F7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-85725"/>
                <a:ext cx="1674130" cy="58491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0"/>
                  </a:lnSpc>
                </a:pPr>
                <a:endParaRPr/>
              </a:p>
            </p:txBody>
          </p:sp>
        </p:grpSp>
        <p:sp>
          <p:nvSpPr>
            <p:cNvPr id="21" name="Freeform 21"/>
            <p:cNvSpPr/>
            <p:nvPr/>
          </p:nvSpPr>
          <p:spPr>
            <a:xfrm>
              <a:off x="179539" y="813320"/>
              <a:ext cx="1472284" cy="1244080"/>
            </a:xfrm>
            <a:custGeom>
              <a:avLst/>
              <a:gdLst/>
              <a:ahLst/>
              <a:cxnLst/>
              <a:rect l="l" t="t" r="r" b="b"/>
              <a:pathLst>
                <a:path w="1472284" h="1244080">
                  <a:moveTo>
                    <a:pt x="0" y="0"/>
                  </a:moveTo>
                  <a:lnTo>
                    <a:pt x="1472284" y="0"/>
                  </a:lnTo>
                  <a:lnTo>
                    <a:pt x="1472284" y="1244080"/>
                  </a:lnTo>
                  <a:lnTo>
                    <a:pt x="0" y="12440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6485131" y="596734"/>
              <a:ext cx="1763181" cy="1763181"/>
            </a:xfrm>
            <a:custGeom>
              <a:avLst/>
              <a:gdLst/>
              <a:ahLst/>
              <a:cxnLst/>
              <a:rect l="l" t="t" r="r" b="b"/>
              <a:pathLst>
                <a:path w="1763181" h="1763181">
                  <a:moveTo>
                    <a:pt x="0" y="0"/>
                  </a:moveTo>
                  <a:lnTo>
                    <a:pt x="1763182" y="0"/>
                  </a:lnTo>
                  <a:lnTo>
                    <a:pt x="1763182" y="1763181"/>
                  </a:lnTo>
                  <a:lnTo>
                    <a:pt x="0" y="17631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1970717" y="727595"/>
              <a:ext cx="4893704" cy="14908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28"/>
                </a:lnSpc>
              </a:pPr>
              <a:r>
                <a:rPr lang="en-US" sz="2091">
                  <a:solidFill>
                    <a:srgbClr val="000000"/>
                  </a:solidFill>
                  <a:latin typeface="Ample Display"/>
                  <a:ea typeface="Ample Display"/>
                  <a:cs typeface="Ample Display"/>
                  <a:sym typeface="Ample Display"/>
                </a:rPr>
                <a:t>Not done infinitely slowly</a:t>
              </a:r>
            </a:p>
            <a:p>
              <a:pPr algn="l">
                <a:lnSpc>
                  <a:spcPts val="2928"/>
                </a:lnSpc>
              </a:pPr>
              <a:r>
                <a:rPr lang="en-US" sz="2091">
                  <a:solidFill>
                    <a:srgbClr val="000000"/>
                  </a:solidFill>
                  <a:latin typeface="Ample Display"/>
                  <a:ea typeface="Ample Display"/>
                  <a:cs typeface="Ample Display"/>
                  <a:sym typeface="Ample Display"/>
                </a:rPr>
                <a:t>Frictional losses</a:t>
              </a:r>
            </a:p>
            <a:p>
              <a:pPr algn="l">
                <a:lnSpc>
                  <a:spcPts val="2928"/>
                </a:lnSpc>
              </a:pPr>
              <a:r>
                <a:rPr lang="en-US" sz="2091">
                  <a:solidFill>
                    <a:srgbClr val="000000"/>
                  </a:solidFill>
                  <a:latin typeface="Ample Display"/>
                  <a:ea typeface="Ample Display"/>
                  <a:cs typeface="Ample Display"/>
                  <a:sym typeface="Ample Display"/>
                </a:rPr>
                <a:t>Other heat losses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514609" y="154404"/>
              <a:ext cx="5531492" cy="531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80"/>
                </a:lnSpc>
              </a:pPr>
              <a:r>
                <a:rPr lang="en-US" sz="2200">
                  <a:solidFill>
                    <a:srgbClr val="FF0000"/>
                  </a:solidFill>
                  <a:latin typeface="Ample Display"/>
                  <a:ea typeface="Ample Display"/>
                  <a:cs typeface="Ample Display"/>
                  <a:sym typeface="Ample Display"/>
                </a:rPr>
                <a:t>REAL </a:t>
              </a:r>
              <a:r>
                <a:rPr lang="en-US" sz="2200">
                  <a:solidFill>
                    <a:srgbClr val="2E2C2B"/>
                  </a:solidFill>
                  <a:latin typeface="Ample Display"/>
                  <a:ea typeface="Ample Display"/>
                  <a:cs typeface="Ample Display"/>
                  <a:sym typeface="Ample Display"/>
                </a:rPr>
                <a:t>Heat Engine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1048082" y="2280109"/>
            <a:ext cx="5397133" cy="2685511"/>
            <a:chOff x="0" y="0"/>
            <a:chExt cx="1421467" cy="707295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421467" cy="707295"/>
            </a:xfrm>
            <a:custGeom>
              <a:avLst/>
              <a:gdLst/>
              <a:ahLst/>
              <a:cxnLst/>
              <a:rect l="l" t="t" r="r" b="b"/>
              <a:pathLst>
                <a:path w="1421467" h="707295">
                  <a:moveTo>
                    <a:pt x="2869" y="0"/>
                  </a:moveTo>
                  <a:lnTo>
                    <a:pt x="1418598" y="0"/>
                  </a:lnTo>
                  <a:cubicBezTo>
                    <a:pt x="1419359" y="0"/>
                    <a:pt x="1420089" y="302"/>
                    <a:pt x="1420627" y="840"/>
                  </a:cubicBezTo>
                  <a:cubicBezTo>
                    <a:pt x="1421165" y="1378"/>
                    <a:pt x="1421467" y="2108"/>
                    <a:pt x="1421467" y="2869"/>
                  </a:cubicBezTo>
                  <a:lnTo>
                    <a:pt x="1421467" y="704426"/>
                  </a:lnTo>
                  <a:cubicBezTo>
                    <a:pt x="1421467" y="705187"/>
                    <a:pt x="1421165" y="705917"/>
                    <a:pt x="1420627" y="706455"/>
                  </a:cubicBezTo>
                  <a:cubicBezTo>
                    <a:pt x="1420089" y="706993"/>
                    <a:pt x="1419359" y="707295"/>
                    <a:pt x="1418598" y="707295"/>
                  </a:cubicBezTo>
                  <a:lnTo>
                    <a:pt x="2869" y="707295"/>
                  </a:lnTo>
                  <a:cubicBezTo>
                    <a:pt x="2108" y="707295"/>
                    <a:pt x="1378" y="706993"/>
                    <a:pt x="840" y="706455"/>
                  </a:cubicBezTo>
                  <a:cubicBezTo>
                    <a:pt x="302" y="705917"/>
                    <a:pt x="0" y="705187"/>
                    <a:pt x="0" y="704426"/>
                  </a:cubicBezTo>
                  <a:lnTo>
                    <a:pt x="0" y="2869"/>
                  </a:lnTo>
                  <a:cubicBezTo>
                    <a:pt x="0" y="2108"/>
                    <a:pt x="302" y="1378"/>
                    <a:pt x="840" y="840"/>
                  </a:cubicBezTo>
                  <a:cubicBezTo>
                    <a:pt x="1378" y="302"/>
                    <a:pt x="2108" y="0"/>
                    <a:pt x="2869" y="0"/>
                  </a:cubicBezTo>
                  <a:close/>
                </a:path>
              </a:pathLst>
            </a:custGeom>
            <a:solidFill>
              <a:srgbClr val="EFF4F7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85725"/>
              <a:ext cx="1421467" cy="7930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10826179" y="2402840"/>
            <a:ext cx="6433121" cy="2417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33" lvl="1" indent="-291467" algn="l">
              <a:lnSpc>
                <a:spcPts val="378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Ample Display"/>
                <a:ea typeface="Ample Display"/>
                <a:cs typeface="Ample Display"/>
                <a:sym typeface="Ample Display"/>
              </a:rPr>
              <a:t>Higher hot reservoir temperature?</a:t>
            </a:r>
          </a:p>
          <a:p>
            <a:pPr marL="582933" lvl="1" indent="-291467" algn="l">
              <a:lnSpc>
                <a:spcPts val="378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Ample Display"/>
                <a:ea typeface="Ample Display"/>
                <a:cs typeface="Ample Display"/>
                <a:sym typeface="Ample Display"/>
              </a:rPr>
              <a:t>Boiling of primary coolant!!</a:t>
            </a:r>
          </a:p>
          <a:p>
            <a:pPr marL="582933" lvl="1" indent="-291467" algn="l">
              <a:lnSpc>
                <a:spcPts val="378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Ample Display"/>
                <a:ea typeface="Ample Display"/>
                <a:cs typeface="Ample Display"/>
                <a:sym typeface="Ample Display"/>
              </a:rPr>
              <a:t>High pressure!!</a:t>
            </a:r>
          </a:p>
          <a:p>
            <a:pPr marL="582933" lvl="1" indent="-291467" algn="l">
              <a:lnSpc>
                <a:spcPts val="378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Ample Display"/>
                <a:ea typeface="Ample Display"/>
                <a:cs typeface="Ample Display"/>
                <a:sym typeface="Ample Display"/>
              </a:rPr>
              <a:t>Metallurgical limits!</a:t>
            </a:r>
          </a:p>
        </p:txBody>
      </p:sp>
      <p:sp>
        <p:nvSpPr>
          <p:cNvPr id="29" name="TextBox 29"/>
          <p:cNvSpPr txBox="1"/>
          <p:nvPr/>
        </p:nvSpPr>
        <p:spPr>
          <a:xfrm rot="903166">
            <a:off x="7983648" y="4334166"/>
            <a:ext cx="2051245" cy="552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309BAE">
                    <a:alpha val="61961"/>
                  </a:srgbClr>
                </a:solidFill>
                <a:latin typeface="Ample Display"/>
                <a:ea typeface="Ample Display"/>
                <a:cs typeface="Ample Display"/>
                <a:sym typeface="Ample Display"/>
              </a:rPr>
              <a:t>Can we increase efficiency somehow?</a:t>
            </a:r>
          </a:p>
        </p:txBody>
      </p:sp>
      <p:sp>
        <p:nvSpPr>
          <p:cNvPr id="30" name="Freeform 30"/>
          <p:cNvSpPr/>
          <p:nvPr/>
        </p:nvSpPr>
        <p:spPr>
          <a:xfrm rot="9610235" flipH="1" flipV="1">
            <a:off x="7577925" y="2492819"/>
            <a:ext cx="3477969" cy="2360671"/>
          </a:xfrm>
          <a:custGeom>
            <a:avLst/>
            <a:gdLst/>
            <a:ahLst/>
            <a:cxnLst/>
            <a:rect l="l" t="t" r="r" b="b"/>
            <a:pathLst>
              <a:path w="3477969" h="2360671">
                <a:moveTo>
                  <a:pt x="3477969" y="2360671"/>
                </a:moveTo>
                <a:lnTo>
                  <a:pt x="0" y="2360671"/>
                </a:lnTo>
                <a:lnTo>
                  <a:pt x="0" y="0"/>
                </a:lnTo>
                <a:lnTo>
                  <a:pt x="3477969" y="0"/>
                </a:lnTo>
                <a:lnTo>
                  <a:pt x="3477969" y="2360671"/>
                </a:lnTo>
                <a:close/>
              </a:path>
            </a:pathLst>
          </a:custGeom>
          <a:blipFill>
            <a:blip r:embed="rId25">
              <a:alphaModFix amt="55000"/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>
            <a:off x="16200020" y="7462342"/>
            <a:ext cx="853544" cy="877680"/>
          </a:xfrm>
          <a:custGeom>
            <a:avLst/>
            <a:gdLst/>
            <a:ahLst/>
            <a:cxnLst/>
            <a:rect l="l" t="t" r="r" b="b"/>
            <a:pathLst>
              <a:path w="853544" h="877680">
                <a:moveTo>
                  <a:pt x="0" y="0"/>
                </a:moveTo>
                <a:lnTo>
                  <a:pt x="853545" y="0"/>
                </a:lnTo>
                <a:lnTo>
                  <a:pt x="853545" y="877680"/>
                </a:lnTo>
                <a:lnTo>
                  <a:pt x="0" y="877680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>
            <a:off x="13440213" y="6812192"/>
            <a:ext cx="4068370" cy="2446108"/>
          </a:xfrm>
          <a:custGeom>
            <a:avLst/>
            <a:gdLst/>
            <a:ahLst/>
            <a:cxnLst/>
            <a:rect l="l" t="t" r="r" b="b"/>
            <a:pathLst>
              <a:path w="4068370" h="2446108">
                <a:moveTo>
                  <a:pt x="0" y="0"/>
                </a:moveTo>
                <a:lnTo>
                  <a:pt x="4068370" y="0"/>
                </a:lnTo>
                <a:lnTo>
                  <a:pt x="4068370" y="2446108"/>
                </a:lnTo>
                <a:lnTo>
                  <a:pt x="0" y="2446108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alphaModFix amt="49000"/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TextBox 33"/>
          <p:cNvSpPr txBox="1"/>
          <p:nvPr/>
        </p:nvSpPr>
        <p:spPr>
          <a:xfrm>
            <a:off x="8735056" y="9339897"/>
            <a:ext cx="4949937" cy="8108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000000"/>
                </a:solidFill>
                <a:latin typeface="Ample Display"/>
                <a:ea typeface="Ample Display"/>
                <a:cs typeface="Ample Display"/>
                <a:sym typeface="Ample Display"/>
              </a:rPr>
              <a:t>Typical condenser temperature: 41.5C = 315K 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012264" y="7611268"/>
            <a:ext cx="4148619" cy="8108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000000"/>
                </a:solidFill>
                <a:latin typeface="Ample Display"/>
                <a:ea typeface="Ample Display"/>
                <a:cs typeface="Ample Display"/>
                <a:sym typeface="Ample Display"/>
              </a:rPr>
              <a:t>Typical steam temperature: 275.6C = 549K 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8973773" y="9005253"/>
            <a:ext cx="4148619" cy="420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8BB7F0"/>
                </a:solidFill>
                <a:latin typeface="Ample Display"/>
                <a:ea typeface="Ample Display"/>
                <a:cs typeface="Ample Display"/>
                <a:sym typeface="Ample Display"/>
              </a:rPr>
              <a:t>Cold reservoir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4012264" y="7283514"/>
            <a:ext cx="4148619" cy="420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0000"/>
                </a:solidFill>
                <a:latin typeface="Ample Display"/>
                <a:ea typeface="Ample Display"/>
                <a:cs typeface="Ample Display"/>
                <a:sym typeface="Ample Display"/>
              </a:rPr>
              <a:t>Hot reservoir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0" y="501333"/>
            <a:ext cx="12591378" cy="873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40"/>
              </a:lnSpc>
            </a:pPr>
            <a:r>
              <a:rPr lang="en-US" sz="4600">
                <a:solidFill>
                  <a:srgbClr val="000000"/>
                </a:solidFill>
                <a:latin typeface="Ample Display"/>
                <a:ea typeface="Ample Display"/>
                <a:cs typeface="Ample Display"/>
                <a:sym typeface="Ample Display"/>
              </a:rPr>
              <a:t>Carnot efficiency for a heat engine: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3726269" y="7283514"/>
            <a:ext cx="2738581" cy="1591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000000">
                    <a:alpha val="49804"/>
                  </a:srgbClr>
                </a:solidFill>
                <a:latin typeface="Ample Display"/>
                <a:ea typeface="Ample Display"/>
                <a:cs typeface="Ample Display"/>
                <a:sym typeface="Ample Display"/>
              </a:rPr>
              <a:t>Super Critical Water Reactors (SCWR)</a:t>
            </a:r>
          </a:p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000000">
                    <a:alpha val="49804"/>
                  </a:srgbClr>
                </a:solidFill>
                <a:latin typeface="Ample Display"/>
                <a:ea typeface="Ample Display"/>
                <a:cs typeface="Ample Display"/>
                <a:sym typeface="Ample Display"/>
              </a:rPr>
              <a:t>&gt; 22.1 MPa</a:t>
            </a:r>
          </a:p>
        </p:txBody>
      </p:sp>
      <p:sp>
        <p:nvSpPr>
          <p:cNvPr id="39" name="Freeform 39"/>
          <p:cNvSpPr/>
          <p:nvPr/>
        </p:nvSpPr>
        <p:spPr>
          <a:xfrm rot="6093361" flipV="1">
            <a:off x="15493784" y="5441074"/>
            <a:ext cx="2074765" cy="1408247"/>
          </a:xfrm>
          <a:custGeom>
            <a:avLst/>
            <a:gdLst/>
            <a:ahLst/>
            <a:cxnLst/>
            <a:rect l="l" t="t" r="r" b="b"/>
            <a:pathLst>
              <a:path w="2074765" h="1408247">
                <a:moveTo>
                  <a:pt x="0" y="1408246"/>
                </a:moveTo>
                <a:lnTo>
                  <a:pt x="2074765" y="1408246"/>
                </a:lnTo>
                <a:lnTo>
                  <a:pt x="2074765" y="0"/>
                </a:lnTo>
                <a:lnTo>
                  <a:pt x="0" y="0"/>
                </a:lnTo>
                <a:lnTo>
                  <a:pt x="0" y="1408246"/>
                </a:lnTo>
                <a:close/>
              </a:path>
            </a:pathLst>
          </a:custGeom>
          <a:blipFill>
            <a:blip r:embed="rId25">
              <a:alphaModFix amt="55000"/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0" name="Freeform 40"/>
          <p:cNvSpPr/>
          <p:nvPr/>
        </p:nvSpPr>
        <p:spPr>
          <a:xfrm>
            <a:off x="17129193" y="0"/>
            <a:ext cx="1158807" cy="1165624"/>
          </a:xfrm>
          <a:custGeom>
            <a:avLst/>
            <a:gdLst/>
            <a:ahLst/>
            <a:cxnLst/>
            <a:rect l="l" t="t" r="r" b="b"/>
            <a:pathLst>
              <a:path w="1158807" h="1165624">
                <a:moveTo>
                  <a:pt x="0" y="0"/>
                </a:moveTo>
                <a:lnTo>
                  <a:pt x="1158807" y="0"/>
                </a:lnTo>
                <a:lnTo>
                  <a:pt x="1158807" y="1165624"/>
                </a:lnTo>
                <a:lnTo>
                  <a:pt x="0" y="1165624"/>
                </a:lnTo>
                <a:lnTo>
                  <a:pt x="0" y="0"/>
                </a:lnTo>
                <a:close/>
              </a:path>
            </a:pathLst>
          </a:custGeom>
          <a:blipFill>
            <a:blip r:embed="rId3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1" name="TextBox 41"/>
          <p:cNvSpPr txBox="1"/>
          <p:nvPr/>
        </p:nvSpPr>
        <p:spPr>
          <a:xfrm rot="5400000">
            <a:off x="13227444" y="5653096"/>
            <a:ext cx="9308500" cy="575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67039" lvl="1" indent="-183519" algn="l">
              <a:lnSpc>
                <a:spcPts val="2380"/>
              </a:lnSpc>
              <a:buAutoNum type="arabicPeriod"/>
            </a:pPr>
            <a:r>
              <a:rPr lang="en-US" sz="17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https://www.nuclear-power.com/nuclear-engineering/thermodynamics/laws-of-thermodynamics/thermal-efficiency/thermal-efficiency-of-nuclear-power-plants/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129193" y="0"/>
            <a:ext cx="1158807" cy="1165624"/>
          </a:xfrm>
          <a:custGeom>
            <a:avLst/>
            <a:gdLst/>
            <a:ahLst/>
            <a:cxnLst/>
            <a:rect l="l" t="t" r="r" b="b"/>
            <a:pathLst>
              <a:path w="1158807" h="1165624">
                <a:moveTo>
                  <a:pt x="0" y="0"/>
                </a:moveTo>
                <a:lnTo>
                  <a:pt x="1158807" y="0"/>
                </a:lnTo>
                <a:lnTo>
                  <a:pt x="1158807" y="1165624"/>
                </a:lnTo>
                <a:lnTo>
                  <a:pt x="0" y="11656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422463" y="1905007"/>
            <a:ext cx="6867832" cy="7025915"/>
          </a:xfrm>
          <a:custGeom>
            <a:avLst/>
            <a:gdLst/>
            <a:ahLst/>
            <a:cxnLst/>
            <a:rect l="l" t="t" r="r" b="b"/>
            <a:pathLst>
              <a:path w="6867832" h="7025915">
                <a:moveTo>
                  <a:pt x="0" y="0"/>
                </a:moveTo>
                <a:lnTo>
                  <a:pt x="6867832" y="0"/>
                </a:lnTo>
                <a:lnTo>
                  <a:pt x="6867832" y="7025915"/>
                </a:lnTo>
                <a:lnTo>
                  <a:pt x="0" y="70259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393763" y="501333"/>
            <a:ext cx="12591378" cy="873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40"/>
              </a:lnSpc>
            </a:pPr>
            <a:r>
              <a:rPr lang="en-US" sz="4600">
                <a:solidFill>
                  <a:srgbClr val="000000"/>
                </a:solidFill>
                <a:latin typeface="Ample Display"/>
                <a:ea typeface="Ample Display"/>
                <a:cs typeface="Ample Display"/>
                <a:sym typeface="Ample Display"/>
              </a:rPr>
              <a:t>Nuclear Power Plants: The Challenges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011560" y="1923403"/>
            <a:ext cx="5749748" cy="873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40"/>
              </a:lnSpc>
            </a:pPr>
            <a:r>
              <a:rPr lang="en-US" sz="4600">
                <a:solidFill>
                  <a:srgbClr val="000000"/>
                </a:solidFill>
                <a:latin typeface="Ample Display"/>
                <a:ea typeface="Ample Display"/>
                <a:cs typeface="Ample Display"/>
                <a:sym typeface="Ample Display"/>
              </a:rPr>
              <a:t>Low Efficiency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421135" y="3453973"/>
            <a:ext cx="5749748" cy="873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40"/>
              </a:lnSpc>
            </a:pPr>
            <a:r>
              <a:rPr lang="en-US" sz="4600">
                <a:solidFill>
                  <a:srgbClr val="000000"/>
                </a:solidFill>
                <a:latin typeface="Ample Display"/>
                <a:ea typeface="Ample Display"/>
                <a:cs typeface="Ample Display"/>
                <a:sym typeface="Ample Display"/>
              </a:rPr>
              <a:t>No load following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233599" y="6306393"/>
            <a:ext cx="5749748" cy="873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40"/>
              </a:lnSpc>
            </a:pPr>
            <a:r>
              <a:rPr lang="en-US" sz="4600">
                <a:solidFill>
                  <a:srgbClr val="000000"/>
                </a:solidFill>
                <a:latin typeface="Ample Display"/>
                <a:ea typeface="Ample Display"/>
                <a:cs typeface="Ample Display"/>
                <a:sym typeface="Ample Display"/>
              </a:rPr>
              <a:t>Fuel is expensive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607177" y="7839918"/>
            <a:ext cx="5749748" cy="873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40"/>
              </a:lnSpc>
            </a:pPr>
            <a:r>
              <a:rPr lang="en-US" sz="4600">
                <a:solidFill>
                  <a:srgbClr val="000000"/>
                </a:solidFill>
                <a:latin typeface="Ample Display"/>
                <a:ea typeface="Ample Display"/>
                <a:cs typeface="Ample Display"/>
                <a:sym typeface="Ample Display"/>
              </a:rPr>
              <a:t>Fuel safety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789521" y="4880183"/>
            <a:ext cx="6193826" cy="873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000000"/>
                </a:solidFill>
                <a:latin typeface="Ample Display"/>
                <a:ea typeface="Ample Display"/>
                <a:cs typeface="Ample Display"/>
                <a:sym typeface="Ample Display"/>
              </a:rPr>
              <a:t>Shutdown time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9942098" y="1832164"/>
            <a:ext cx="6844227" cy="7843557"/>
            <a:chOff x="0" y="0"/>
            <a:chExt cx="9125636" cy="1045807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9125636" cy="4914754"/>
            </a:xfrm>
            <a:custGeom>
              <a:avLst/>
              <a:gdLst/>
              <a:ahLst/>
              <a:cxnLst/>
              <a:rect l="l" t="t" r="r" b="b"/>
              <a:pathLst>
                <a:path w="9125636" h="4914754">
                  <a:moveTo>
                    <a:pt x="0" y="0"/>
                  </a:moveTo>
                  <a:lnTo>
                    <a:pt x="9125636" y="0"/>
                  </a:lnTo>
                  <a:lnTo>
                    <a:pt x="9125636" y="4914754"/>
                  </a:lnTo>
                  <a:lnTo>
                    <a:pt x="0" y="49147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17507" y="5453595"/>
              <a:ext cx="9008129" cy="4778848"/>
            </a:xfrm>
            <a:custGeom>
              <a:avLst/>
              <a:gdLst/>
              <a:ahLst/>
              <a:cxnLst/>
              <a:rect l="l" t="t" r="r" b="b"/>
              <a:pathLst>
                <a:path w="9008129" h="4778848">
                  <a:moveTo>
                    <a:pt x="0" y="0"/>
                  </a:moveTo>
                  <a:lnTo>
                    <a:pt x="9008129" y="0"/>
                  </a:lnTo>
                  <a:lnTo>
                    <a:pt x="9008129" y="4778848"/>
                  </a:lnTo>
                  <a:lnTo>
                    <a:pt x="0" y="47788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332300" y="4867129"/>
              <a:ext cx="5450179" cy="2732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73"/>
                </a:lnSpc>
              </a:pPr>
              <a:r>
                <a:rPr lang="en-US" sz="1123">
                  <a:solidFill>
                    <a:srgbClr val="000000"/>
                  </a:solidFill>
                  <a:latin typeface="Ample Display"/>
                  <a:ea typeface="Ample Display"/>
                  <a:cs typeface="Ample Display"/>
                  <a:sym typeface="Ample Display"/>
                </a:rPr>
                <a:t>Summer load curve for houses in NSW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150215" y="10184818"/>
              <a:ext cx="5450179" cy="2732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73"/>
                </a:lnSpc>
              </a:pPr>
              <a:r>
                <a:rPr lang="en-US" sz="1123">
                  <a:solidFill>
                    <a:srgbClr val="000000"/>
                  </a:solidFill>
                  <a:latin typeface="Ample Display"/>
                  <a:ea typeface="Ample Display"/>
                  <a:cs typeface="Ample Display"/>
                  <a:sym typeface="Ample Display"/>
                </a:rPr>
                <a:t>Winter load curve for houses in NSW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340835" y="9824241"/>
            <a:ext cx="12840947" cy="280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67039" lvl="1" indent="-183519" algn="l">
              <a:lnSpc>
                <a:spcPts val="2380"/>
              </a:lnSpc>
              <a:buAutoNum type="arabicPeriod"/>
            </a:pPr>
            <a:r>
              <a:rPr lang="en-US" sz="17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https://www.solarchoice.net.au/blog/how-do-i-use-electricity-throughout-the-day-the-load-curve/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129193" y="0"/>
            <a:ext cx="1158807" cy="1165624"/>
          </a:xfrm>
          <a:custGeom>
            <a:avLst/>
            <a:gdLst/>
            <a:ahLst/>
            <a:cxnLst/>
            <a:rect l="l" t="t" r="r" b="b"/>
            <a:pathLst>
              <a:path w="1158807" h="1165624">
                <a:moveTo>
                  <a:pt x="0" y="0"/>
                </a:moveTo>
                <a:lnTo>
                  <a:pt x="1158807" y="0"/>
                </a:lnTo>
                <a:lnTo>
                  <a:pt x="1158807" y="1165624"/>
                </a:lnTo>
                <a:lnTo>
                  <a:pt x="0" y="11656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4815365" y="2895124"/>
            <a:ext cx="7315200" cy="718220"/>
          </a:xfrm>
          <a:custGeom>
            <a:avLst/>
            <a:gdLst/>
            <a:ahLst/>
            <a:cxnLst/>
            <a:rect l="l" t="t" r="r" b="b"/>
            <a:pathLst>
              <a:path w="7315200" h="718220">
                <a:moveTo>
                  <a:pt x="0" y="0"/>
                </a:moveTo>
                <a:lnTo>
                  <a:pt x="7315200" y="0"/>
                </a:lnTo>
                <a:lnTo>
                  <a:pt x="7315200" y="718219"/>
                </a:lnTo>
                <a:lnTo>
                  <a:pt x="0" y="7182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962194" y="385167"/>
            <a:ext cx="16335205" cy="15238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>
                <a:solidFill>
                  <a:srgbClr val="000000"/>
                </a:solidFill>
                <a:latin typeface="Ample Display"/>
                <a:ea typeface="Ample Display"/>
                <a:cs typeface="Ample Display"/>
                <a:sym typeface="Ample Display"/>
              </a:rPr>
              <a:t>The hydrogen economy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028700" y="4375780"/>
            <a:ext cx="14422060" cy="4151807"/>
            <a:chOff x="0" y="0"/>
            <a:chExt cx="19229413" cy="5535742"/>
          </a:xfrm>
        </p:grpSpPr>
        <p:sp>
          <p:nvSpPr>
            <p:cNvPr id="6" name="Freeform 6"/>
            <p:cNvSpPr/>
            <p:nvPr/>
          </p:nvSpPr>
          <p:spPr>
            <a:xfrm>
              <a:off x="778949" y="679520"/>
              <a:ext cx="3624878" cy="2990524"/>
            </a:xfrm>
            <a:custGeom>
              <a:avLst/>
              <a:gdLst/>
              <a:ahLst/>
              <a:cxnLst/>
              <a:rect l="l" t="t" r="r" b="b"/>
              <a:pathLst>
                <a:path w="3624878" h="2990524">
                  <a:moveTo>
                    <a:pt x="0" y="0"/>
                  </a:moveTo>
                  <a:lnTo>
                    <a:pt x="3624877" y="0"/>
                  </a:lnTo>
                  <a:lnTo>
                    <a:pt x="3624877" y="2990524"/>
                  </a:lnTo>
                  <a:lnTo>
                    <a:pt x="0" y="29905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7482527" y="667557"/>
              <a:ext cx="4623090" cy="3143701"/>
            </a:xfrm>
            <a:custGeom>
              <a:avLst/>
              <a:gdLst/>
              <a:ahLst/>
              <a:cxnLst/>
              <a:rect l="l" t="t" r="r" b="b"/>
              <a:pathLst>
                <a:path w="4623090" h="3143701">
                  <a:moveTo>
                    <a:pt x="0" y="0"/>
                  </a:moveTo>
                  <a:lnTo>
                    <a:pt x="4623091" y="0"/>
                  </a:lnTo>
                  <a:lnTo>
                    <a:pt x="4623091" y="3143702"/>
                  </a:lnTo>
                  <a:lnTo>
                    <a:pt x="0" y="31437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15184319" y="0"/>
              <a:ext cx="4045094" cy="4349563"/>
            </a:xfrm>
            <a:custGeom>
              <a:avLst/>
              <a:gdLst/>
              <a:ahLst/>
              <a:cxnLst/>
              <a:rect l="l" t="t" r="r" b="b"/>
              <a:pathLst>
                <a:path w="4045094" h="4349563">
                  <a:moveTo>
                    <a:pt x="0" y="0"/>
                  </a:moveTo>
                  <a:lnTo>
                    <a:pt x="4045094" y="0"/>
                  </a:lnTo>
                  <a:lnTo>
                    <a:pt x="4045094" y="4349563"/>
                  </a:lnTo>
                  <a:lnTo>
                    <a:pt x="0" y="43495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4356778"/>
              <a:ext cx="4625528" cy="11789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00"/>
                </a:lnSpc>
              </a:pPr>
              <a:r>
                <a:rPr lang="en-US" sz="2500">
                  <a:solidFill>
                    <a:srgbClr val="000000"/>
                  </a:solidFill>
                  <a:latin typeface="Ample Display"/>
                  <a:ea typeface="Ample Display"/>
                  <a:cs typeface="Ample Display"/>
                  <a:sym typeface="Ample Display"/>
                </a:rPr>
                <a:t>Hydrogen fuel-cell based vehicles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076116" y="4356778"/>
              <a:ext cx="4625528" cy="11789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00"/>
                </a:lnSpc>
              </a:pPr>
              <a:r>
                <a:rPr lang="en-US" sz="2500">
                  <a:solidFill>
                    <a:srgbClr val="000000"/>
                  </a:solidFill>
                  <a:latin typeface="Ample Display"/>
                  <a:ea typeface="Ample Display"/>
                  <a:cs typeface="Ample Display"/>
                  <a:sym typeface="Ample Display"/>
                </a:rPr>
                <a:t>Energy storage medium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4603885" y="4356778"/>
              <a:ext cx="4625528" cy="11789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00"/>
                </a:lnSpc>
              </a:pPr>
              <a:r>
                <a:rPr lang="en-US" sz="2500">
                  <a:solidFill>
                    <a:srgbClr val="000000"/>
                  </a:solidFill>
                  <a:latin typeface="Ample Display"/>
                  <a:ea typeface="Ample Display"/>
                  <a:cs typeface="Ample Display"/>
                  <a:sym typeface="Ample Display"/>
                </a:rPr>
                <a:t>Energy transmission medium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129193" y="0"/>
            <a:ext cx="1158807" cy="1165624"/>
          </a:xfrm>
          <a:custGeom>
            <a:avLst/>
            <a:gdLst/>
            <a:ahLst/>
            <a:cxnLst/>
            <a:rect l="l" t="t" r="r" b="b"/>
            <a:pathLst>
              <a:path w="1158807" h="1165624">
                <a:moveTo>
                  <a:pt x="0" y="0"/>
                </a:moveTo>
                <a:lnTo>
                  <a:pt x="1158807" y="0"/>
                </a:lnTo>
                <a:lnTo>
                  <a:pt x="1158807" y="1165624"/>
                </a:lnTo>
                <a:lnTo>
                  <a:pt x="0" y="11656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7991195" y="1028700"/>
            <a:ext cx="9268105" cy="4569676"/>
            <a:chOff x="0" y="0"/>
            <a:chExt cx="12357474" cy="6092901"/>
          </a:xfrm>
        </p:grpSpPr>
        <p:sp>
          <p:nvSpPr>
            <p:cNvPr id="4" name="Freeform 4"/>
            <p:cNvSpPr/>
            <p:nvPr/>
          </p:nvSpPr>
          <p:spPr>
            <a:xfrm>
              <a:off x="0" y="1794464"/>
              <a:ext cx="2150529" cy="2018809"/>
            </a:xfrm>
            <a:custGeom>
              <a:avLst/>
              <a:gdLst/>
              <a:ahLst/>
              <a:cxnLst/>
              <a:rect l="l" t="t" r="r" b="b"/>
              <a:pathLst>
                <a:path w="2150529" h="2018809">
                  <a:moveTo>
                    <a:pt x="0" y="0"/>
                  </a:moveTo>
                  <a:lnTo>
                    <a:pt x="2150529" y="0"/>
                  </a:lnTo>
                  <a:lnTo>
                    <a:pt x="2150529" y="2018809"/>
                  </a:lnTo>
                  <a:lnTo>
                    <a:pt x="0" y="20188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5334034" y="1009237"/>
              <a:ext cx="1616063" cy="1616063"/>
            </a:xfrm>
            <a:custGeom>
              <a:avLst/>
              <a:gdLst/>
              <a:ahLst/>
              <a:cxnLst/>
              <a:rect l="l" t="t" r="r" b="b"/>
              <a:pathLst>
                <a:path w="1616063" h="1616063">
                  <a:moveTo>
                    <a:pt x="0" y="0"/>
                  </a:moveTo>
                  <a:lnTo>
                    <a:pt x="1616063" y="0"/>
                  </a:lnTo>
                  <a:lnTo>
                    <a:pt x="1616063" y="1616063"/>
                  </a:lnTo>
                  <a:lnTo>
                    <a:pt x="0" y="16160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 rot="5400000">
              <a:off x="3805676" y="627919"/>
              <a:ext cx="493580" cy="2378698"/>
            </a:xfrm>
            <a:custGeom>
              <a:avLst/>
              <a:gdLst/>
              <a:ahLst/>
              <a:cxnLst/>
              <a:rect l="l" t="t" r="r" b="b"/>
              <a:pathLst>
                <a:path w="493580" h="2378698">
                  <a:moveTo>
                    <a:pt x="0" y="0"/>
                  </a:moveTo>
                  <a:lnTo>
                    <a:pt x="493580" y="0"/>
                  </a:lnTo>
                  <a:lnTo>
                    <a:pt x="493580" y="2378699"/>
                  </a:lnTo>
                  <a:lnTo>
                    <a:pt x="0" y="23786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9981756" y="320462"/>
              <a:ext cx="2375717" cy="1918392"/>
            </a:xfrm>
            <a:custGeom>
              <a:avLst/>
              <a:gdLst/>
              <a:ahLst/>
              <a:cxnLst/>
              <a:rect l="l" t="t" r="r" b="b"/>
              <a:pathLst>
                <a:path w="2375717" h="1918392">
                  <a:moveTo>
                    <a:pt x="0" y="0"/>
                  </a:moveTo>
                  <a:lnTo>
                    <a:pt x="2375718" y="0"/>
                  </a:lnTo>
                  <a:lnTo>
                    <a:pt x="2375718" y="1918392"/>
                  </a:lnTo>
                  <a:lnTo>
                    <a:pt x="0" y="19183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 rot="7794009">
              <a:off x="7272037" y="444832"/>
              <a:ext cx="2268332" cy="2372112"/>
            </a:xfrm>
            <a:custGeom>
              <a:avLst/>
              <a:gdLst/>
              <a:ahLst/>
              <a:cxnLst/>
              <a:rect l="l" t="t" r="r" b="b"/>
              <a:pathLst>
                <a:path w="2268332" h="2372112">
                  <a:moveTo>
                    <a:pt x="0" y="0"/>
                  </a:moveTo>
                  <a:lnTo>
                    <a:pt x="2268332" y="0"/>
                  </a:lnTo>
                  <a:lnTo>
                    <a:pt x="2268332" y="2372112"/>
                  </a:lnTo>
                  <a:lnTo>
                    <a:pt x="0" y="23721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 rot="5400000">
              <a:off x="3898021" y="3641750"/>
              <a:ext cx="493580" cy="2378698"/>
            </a:xfrm>
            <a:custGeom>
              <a:avLst/>
              <a:gdLst/>
              <a:ahLst/>
              <a:cxnLst/>
              <a:rect l="l" t="t" r="r" b="b"/>
              <a:pathLst>
                <a:path w="493580" h="2378698">
                  <a:moveTo>
                    <a:pt x="0" y="0"/>
                  </a:moveTo>
                  <a:lnTo>
                    <a:pt x="493580" y="0"/>
                  </a:lnTo>
                  <a:lnTo>
                    <a:pt x="493580" y="2378698"/>
                  </a:lnTo>
                  <a:lnTo>
                    <a:pt x="0" y="2378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5620189" y="3849530"/>
              <a:ext cx="1342810" cy="1469559"/>
            </a:xfrm>
            <a:custGeom>
              <a:avLst/>
              <a:gdLst/>
              <a:ahLst/>
              <a:cxnLst/>
              <a:rect l="l" t="t" r="r" b="b"/>
              <a:pathLst>
                <a:path w="1342810" h="1469559">
                  <a:moveTo>
                    <a:pt x="0" y="0"/>
                  </a:moveTo>
                  <a:lnTo>
                    <a:pt x="1342810" y="0"/>
                  </a:lnTo>
                  <a:lnTo>
                    <a:pt x="1342810" y="1469559"/>
                  </a:lnTo>
                  <a:lnTo>
                    <a:pt x="0" y="14695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5186099" y="3655559"/>
              <a:ext cx="296121" cy="867755"/>
            </a:xfrm>
            <a:custGeom>
              <a:avLst/>
              <a:gdLst/>
              <a:ahLst/>
              <a:cxnLst/>
              <a:rect l="l" t="t" r="r" b="b"/>
              <a:pathLst>
                <a:path w="296121" h="867755">
                  <a:moveTo>
                    <a:pt x="0" y="0"/>
                  </a:moveTo>
                  <a:lnTo>
                    <a:pt x="296121" y="0"/>
                  </a:lnTo>
                  <a:lnTo>
                    <a:pt x="296121" y="867755"/>
                  </a:lnTo>
                  <a:lnTo>
                    <a:pt x="0" y="8677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 rot="-2868551">
              <a:off x="5792028" y="2855217"/>
              <a:ext cx="2341942" cy="465461"/>
            </a:xfrm>
            <a:custGeom>
              <a:avLst/>
              <a:gdLst/>
              <a:ahLst/>
              <a:cxnLst/>
              <a:rect l="l" t="t" r="r" b="b"/>
              <a:pathLst>
                <a:path w="2341942" h="465461">
                  <a:moveTo>
                    <a:pt x="0" y="0"/>
                  </a:moveTo>
                  <a:lnTo>
                    <a:pt x="2341941" y="0"/>
                  </a:lnTo>
                  <a:lnTo>
                    <a:pt x="2341941" y="465461"/>
                  </a:lnTo>
                  <a:lnTo>
                    <a:pt x="0" y="4654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9640523" y="3616935"/>
              <a:ext cx="1041295" cy="1974019"/>
            </a:xfrm>
            <a:custGeom>
              <a:avLst/>
              <a:gdLst/>
              <a:ahLst/>
              <a:cxnLst/>
              <a:rect l="l" t="t" r="r" b="b"/>
              <a:pathLst>
                <a:path w="1041295" h="1974019">
                  <a:moveTo>
                    <a:pt x="0" y="0"/>
                  </a:moveTo>
                  <a:lnTo>
                    <a:pt x="1041295" y="0"/>
                  </a:lnTo>
                  <a:lnTo>
                    <a:pt x="1041295" y="1974019"/>
                  </a:lnTo>
                  <a:lnTo>
                    <a:pt x="0" y="19740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 rot="-976707">
              <a:off x="1078835" y="785961"/>
              <a:ext cx="2143388" cy="889506"/>
            </a:xfrm>
            <a:custGeom>
              <a:avLst/>
              <a:gdLst/>
              <a:ahLst/>
              <a:cxnLst/>
              <a:rect l="l" t="t" r="r" b="b"/>
              <a:pathLst>
                <a:path w="2143388" h="889506">
                  <a:moveTo>
                    <a:pt x="0" y="0"/>
                  </a:moveTo>
                  <a:lnTo>
                    <a:pt x="2143388" y="0"/>
                  </a:lnTo>
                  <a:lnTo>
                    <a:pt x="2143388" y="889506"/>
                  </a:lnTo>
                  <a:lnTo>
                    <a:pt x="0" y="889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 rot="1123328" flipV="1">
              <a:off x="880247" y="4843772"/>
              <a:ext cx="2143388" cy="889506"/>
            </a:xfrm>
            <a:custGeom>
              <a:avLst/>
              <a:gdLst/>
              <a:ahLst/>
              <a:cxnLst/>
              <a:rect l="l" t="t" r="r" b="b"/>
              <a:pathLst>
                <a:path w="2143388" h="889506">
                  <a:moveTo>
                    <a:pt x="0" y="889506"/>
                  </a:moveTo>
                  <a:lnTo>
                    <a:pt x="2143388" y="889506"/>
                  </a:lnTo>
                  <a:lnTo>
                    <a:pt x="2143388" y="0"/>
                  </a:lnTo>
                  <a:lnTo>
                    <a:pt x="0" y="0"/>
                  </a:lnTo>
                  <a:lnTo>
                    <a:pt x="0" y="889506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7229468" y="4203428"/>
              <a:ext cx="2358604" cy="639771"/>
            </a:xfrm>
            <a:custGeom>
              <a:avLst/>
              <a:gdLst/>
              <a:ahLst/>
              <a:cxnLst/>
              <a:rect l="l" t="t" r="r" b="b"/>
              <a:pathLst>
                <a:path w="2358604" h="639771">
                  <a:moveTo>
                    <a:pt x="0" y="0"/>
                  </a:moveTo>
                  <a:lnTo>
                    <a:pt x="2358604" y="0"/>
                  </a:lnTo>
                  <a:lnTo>
                    <a:pt x="2358604" y="639772"/>
                  </a:lnTo>
                  <a:lnTo>
                    <a:pt x="0" y="6397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3599796" y="1564213"/>
              <a:ext cx="905339" cy="3938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312"/>
                </a:lnSpc>
                <a:spcBef>
                  <a:spcPct val="0"/>
                </a:spcBef>
              </a:pPr>
              <a:r>
                <a:rPr lang="en-US" sz="1651">
                  <a:solidFill>
                    <a:srgbClr val="2D5078"/>
                  </a:solidFill>
                  <a:latin typeface="Ample Display"/>
                  <a:ea typeface="Ample Display"/>
                  <a:cs typeface="Ample Display"/>
                  <a:sym typeface="Ample Display"/>
                </a:rPr>
                <a:t>Steam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3681742" y="4596957"/>
              <a:ext cx="926877" cy="4016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367"/>
                </a:lnSpc>
                <a:spcBef>
                  <a:spcPct val="0"/>
                </a:spcBef>
              </a:pPr>
              <a:r>
                <a:rPr lang="en-US" sz="1691">
                  <a:solidFill>
                    <a:srgbClr val="2D5078"/>
                  </a:solidFill>
                  <a:latin typeface="Ample Display"/>
                  <a:ea typeface="Ample Display"/>
                  <a:cs typeface="Ample Display"/>
                  <a:sym typeface="Ample Display"/>
                </a:rPr>
                <a:t>Steam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 rot="103456">
              <a:off x="7725222" y="2143760"/>
              <a:ext cx="1162445" cy="3145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820"/>
                </a:lnSpc>
                <a:spcBef>
                  <a:spcPct val="0"/>
                </a:spcBef>
              </a:pPr>
              <a:r>
                <a:rPr lang="en-US" sz="1300">
                  <a:solidFill>
                    <a:srgbClr val="2D5078"/>
                  </a:solidFill>
                  <a:latin typeface="Ample Display"/>
                  <a:ea typeface="Ample Display"/>
                  <a:cs typeface="Ample Display"/>
                  <a:sym typeface="Ample Display"/>
                </a:rPr>
                <a:t>Electricity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3868734"/>
              <a:ext cx="2201840" cy="3938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312"/>
                </a:lnSpc>
                <a:spcBef>
                  <a:spcPct val="0"/>
                </a:spcBef>
              </a:pPr>
              <a:r>
                <a:rPr lang="en-US" sz="1651">
                  <a:solidFill>
                    <a:srgbClr val="2D5078"/>
                  </a:solidFill>
                  <a:latin typeface="Ample Display"/>
                  <a:ea typeface="Ample Display"/>
                  <a:cs typeface="Ample Display"/>
                  <a:sym typeface="Ample Display"/>
                </a:rPr>
                <a:t>Nuclear reactor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5074373" y="2578442"/>
              <a:ext cx="2135384" cy="3938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312"/>
                </a:lnSpc>
                <a:spcBef>
                  <a:spcPct val="0"/>
                </a:spcBef>
              </a:pPr>
              <a:r>
                <a:rPr lang="en-US" sz="1651">
                  <a:solidFill>
                    <a:srgbClr val="2D5078"/>
                  </a:solidFill>
                  <a:latin typeface="Ample Display"/>
                  <a:ea typeface="Ample Display"/>
                  <a:cs typeface="Ample Display"/>
                  <a:sym typeface="Ample Display"/>
                </a:rPr>
                <a:t> Steam Turbine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4924797" y="5315976"/>
              <a:ext cx="2795956" cy="776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312"/>
                </a:lnSpc>
                <a:spcBef>
                  <a:spcPct val="0"/>
                </a:spcBef>
              </a:pPr>
              <a:r>
                <a:rPr lang="en-US" sz="1651">
                  <a:solidFill>
                    <a:srgbClr val="2D5078"/>
                  </a:solidFill>
                  <a:latin typeface="Ample Display"/>
                  <a:ea typeface="Ample Display"/>
                  <a:cs typeface="Ample Display"/>
                  <a:sym typeface="Ample Display"/>
                </a:rPr>
                <a:t>High Temperature Electrolyzer cell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8737744" y="5699075"/>
              <a:ext cx="2846853" cy="3938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312"/>
                </a:lnSpc>
                <a:spcBef>
                  <a:spcPct val="0"/>
                </a:spcBef>
              </a:pPr>
              <a:r>
                <a:rPr lang="en-US" sz="1651">
                  <a:solidFill>
                    <a:srgbClr val="2D5078"/>
                  </a:solidFill>
                  <a:latin typeface="Ample Display"/>
                  <a:ea typeface="Ample Display"/>
                  <a:cs typeface="Ample Display"/>
                  <a:sym typeface="Ample Display"/>
                </a:rPr>
                <a:t> Produced Hydrogen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1011499" y="2172179"/>
              <a:ext cx="573080" cy="3938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312"/>
                </a:lnSpc>
                <a:spcBef>
                  <a:spcPct val="0"/>
                </a:spcBef>
              </a:pPr>
              <a:r>
                <a:rPr lang="en-US" sz="1651">
                  <a:solidFill>
                    <a:srgbClr val="2D5078"/>
                  </a:solidFill>
                  <a:latin typeface="Ample Display"/>
                  <a:ea typeface="Ample Display"/>
                  <a:cs typeface="Ample Display"/>
                  <a:sym typeface="Ample Display"/>
                </a:rPr>
                <a:t>Grid</a:t>
              </a:r>
            </a:p>
          </p:txBody>
        </p:sp>
      </p:grpSp>
      <p:sp>
        <p:nvSpPr>
          <p:cNvPr id="25" name="Freeform 25"/>
          <p:cNvSpPr/>
          <p:nvPr/>
        </p:nvSpPr>
        <p:spPr>
          <a:xfrm>
            <a:off x="8574299" y="5908272"/>
            <a:ext cx="1139402" cy="770521"/>
          </a:xfrm>
          <a:custGeom>
            <a:avLst/>
            <a:gdLst/>
            <a:ahLst/>
            <a:cxnLst/>
            <a:rect l="l" t="t" r="r" b="b"/>
            <a:pathLst>
              <a:path w="1139402" h="770521">
                <a:moveTo>
                  <a:pt x="0" y="0"/>
                </a:moveTo>
                <a:lnTo>
                  <a:pt x="1139402" y="0"/>
                </a:lnTo>
                <a:lnTo>
                  <a:pt x="1139402" y="770521"/>
                </a:lnTo>
                <a:lnTo>
                  <a:pt x="0" y="770521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TextBox 26"/>
          <p:cNvSpPr txBox="1"/>
          <p:nvPr/>
        </p:nvSpPr>
        <p:spPr>
          <a:xfrm>
            <a:off x="1236402" y="917974"/>
            <a:ext cx="6231264" cy="7130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93"/>
              </a:lnSpc>
            </a:pPr>
            <a:r>
              <a:rPr lang="en-US" sz="6638">
                <a:solidFill>
                  <a:srgbClr val="000000"/>
                </a:solidFill>
                <a:latin typeface="Ample Display"/>
                <a:ea typeface="Ample Display"/>
                <a:cs typeface="Ample Display"/>
                <a:sym typeface="Ample Display"/>
              </a:rPr>
              <a:t>Potential of Hydrogen and Energy cogeneration at Nuclear Power Plants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863939" y="8922688"/>
            <a:ext cx="16560121" cy="1166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67039" lvl="1" indent="-183519" algn="l">
              <a:lnSpc>
                <a:spcPts val="2380"/>
              </a:lnSpc>
              <a:buAutoNum type="arabicPeriod"/>
            </a:pPr>
            <a:r>
              <a:rPr lang="en-US" sz="17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Frick, Konor, et al. "Technoeconomic assessment of hydrogen cogeneration via high temperature steam electrolysis with a light-water reactor." Applied Energy 306 (2022): 118044.</a:t>
            </a:r>
          </a:p>
          <a:p>
            <a:pPr marL="367039" lvl="1" indent="-183519" algn="l">
              <a:lnSpc>
                <a:spcPts val="2380"/>
              </a:lnSpc>
              <a:buAutoNum type="arabicPeriod"/>
            </a:pPr>
            <a:r>
              <a:rPr lang="en-US" sz="17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Kowalczyk, Tomasz, Janusz Badur, and Mateusz Bryk. "Energy and exergy analysis of hydrogen production combined with electric energy generation in a nuclear cogeneration cycle." Energy Conversion and Management 198 (2019): 111805.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9602756" y="5690188"/>
            <a:ext cx="7112650" cy="2684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35"/>
              </a:lnSpc>
            </a:pPr>
            <a:r>
              <a:rPr lang="en-US" sz="2894">
                <a:solidFill>
                  <a:srgbClr val="000000"/>
                </a:solidFill>
                <a:latin typeface="Ample Display"/>
                <a:ea typeface="Ample Display"/>
                <a:cs typeface="Ample Display"/>
                <a:sym typeface="Ample Display"/>
              </a:rPr>
              <a:t> Energy production flexibility</a:t>
            </a:r>
          </a:p>
          <a:p>
            <a:pPr algn="l">
              <a:lnSpc>
                <a:spcPts val="7235"/>
              </a:lnSpc>
            </a:pPr>
            <a:r>
              <a:rPr lang="en-US" sz="2894">
                <a:solidFill>
                  <a:srgbClr val="000000"/>
                </a:solidFill>
                <a:latin typeface="Ample Display"/>
                <a:ea typeface="Ample Display"/>
                <a:cs typeface="Ample Display"/>
                <a:sym typeface="Ample Display"/>
              </a:rPr>
              <a:t>Capitalizing Hydrogen Market</a:t>
            </a:r>
          </a:p>
          <a:p>
            <a:pPr algn="l">
              <a:lnSpc>
                <a:spcPts val="7235"/>
              </a:lnSpc>
            </a:pPr>
            <a:r>
              <a:rPr lang="en-US" sz="2894">
                <a:solidFill>
                  <a:srgbClr val="000000"/>
                </a:solidFill>
                <a:latin typeface="Ample Display"/>
                <a:ea typeface="Ample Display"/>
                <a:cs typeface="Ample Display"/>
                <a:sym typeface="Ample Display"/>
              </a:rPr>
              <a:t>Increased power plant efficiency</a:t>
            </a:r>
          </a:p>
        </p:txBody>
      </p:sp>
      <p:sp>
        <p:nvSpPr>
          <p:cNvPr id="29" name="Freeform 29"/>
          <p:cNvSpPr/>
          <p:nvPr/>
        </p:nvSpPr>
        <p:spPr>
          <a:xfrm>
            <a:off x="8574299" y="6757426"/>
            <a:ext cx="1139402" cy="770521"/>
          </a:xfrm>
          <a:custGeom>
            <a:avLst/>
            <a:gdLst/>
            <a:ahLst/>
            <a:cxnLst/>
            <a:rect l="l" t="t" r="r" b="b"/>
            <a:pathLst>
              <a:path w="1139402" h="770521">
                <a:moveTo>
                  <a:pt x="0" y="0"/>
                </a:moveTo>
                <a:lnTo>
                  <a:pt x="1139402" y="0"/>
                </a:lnTo>
                <a:lnTo>
                  <a:pt x="1139402" y="770521"/>
                </a:lnTo>
                <a:lnTo>
                  <a:pt x="0" y="770521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>
            <a:off x="8574299" y="7604147"/>
            <a:ext cx="1139402" cy="770521"/>
          </a:xfrm>
          <a:custGeom>
            <a:avLst/>
            <a:gdLst/>
            <a:ahLst/>
            <a:cxnLst/>
            <a:rect l="l" t="t" r="r" b="b"/>
            <a:pathLst>
              <a:path w="1139402" h="770521">
                <a:moveTo>
                  <a:pt x="0" y="0"/>
                </a:moveTo>
                <a:lnTo>
                  <a:pt x="1139402" y="0"/>
                </a:lnTo>
                <a:lnTo>
                  <a:pt x="1139402" y="770520"/>
                </a:lnTo>
                <a:lnTo>
                  <a:pt x="0" y="770520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TextBox 31"/>
          <p:cNvSpPr txBox="1"/>
          <p:nvPr/>
        </p:nvSpPr>
        <p:spPr>
          <a:xfrm>
            <a:off x="11039268" y="8346092"/>
            <a:ext cx="4677776" cy="270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4"/>
              </a:lnSpc>
            </a:pPr>
            <a:r>
              <a:rPr lang="en-US" sz="160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Around 10% increase in net energy efficiency[2]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129193" y="-13161"/>
            <a:ext cx="1158807" cy="1165624"/>
          </a:xfrm>
          <a:custGeom>
            <a:avLst/>
            <a:gdLst/>
            <a:ahLst/>
            <a:cxnLst/>
            <a:rect l="l" t="t" r="r" b="b"/>
            <a:pathLst>
              <a:path w="1158807" h="1165624">
                <a:moveTo>
                  <a:pt x="0" y="0"/>
                </a:moveTo>
                <a:lnTo>
                  <a:pt x="1158807" y="0"/>
                </a:lnTo>
                <a:lnTo>
                  <a:pt x="1158807" y="1165624"/>
                </a:lnTo>
                <a:lnTo>
                  <a:pt x="0" y="11656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696318" y="1152463"/>
            <a:ext cx="6942127" cy="5234297"/>
          </a:xfrm>
          <a:custGeom>
            <a:avLst/>
            <a:gdLst/>
            <a:ahLst/>
            <a:cxnLst/>
            <a:rect l="l" t="t" r="r" b="b"/>
            <a:pathLst>
              <a:path w="6942127" h="5234297">
                <a:moveTo>
                  <a:pt x="0" y="0"/>
                </a:moveTo>
                <a:lnTo>
                  <a:pt x="6942127" y="0"/>
                </a:lnTo>
                <a:lnTo>
                  <a:pt x="6942127" y="5234296"/>
                </a:lnTo>
                <a:lnTo>
                  <a:pt x="0" y="52342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638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6931968">
            <a:off x="12813395" y="5766290"/>
            <a:ext cx="2711360" cy="1514973"/>
          </a:xfrm>
          <a:custGeom>
            <a:avLst/>
            <a:gdLst/>
            <a:ahLst/>
            <a:cxnLst/>
            <a:rect l="l" t="t" r="r" b="b"/>
            <a:pathLst>
              <a:path w="2711360" h="1514973">
                <a:moveTo>
                  <a:pt x="0" y="0"/>
                </a:moveTo>
                <a:lnTo>
                  <a:pt x="2711360" y="0"/>
                </a:lnTo>
                <a:lnTo>
                  <a:pt x="2711360" y="1514973"/>
                </a:lnTo>
                <a:lnTo>
                  <a:pt x="0" y="15149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6931968">
            <a:off x="14917852" y="4877973"/>
            <a:ext cx="2711360" cy="1514973"/>
          </a:xfrm>
          <a:custGeom>
            <a:avLst/>
            <a:gdLst/>
            <a:ahLst/>
            <a:cxnLst/>
            <a:rect l="l" t="t" r="r" b="b"/>
            <a:pathLst>
              <a:path w="2711360" h="1514973">
                <a:moveTo>
                  <a:pt x="0" y="0"/>
                </a:moveTo>
                <a:lnTo>
                  <a:pt x="2711360" y="0"/>
                </a:lnTo>
                <a:lnTo>
                  <a:pt x="2711360" y="1514972"/>
                </a:lnTo>
                <a:lnTo>
                  <a:pt x="0" y="15149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8643459">
            <a:off x="14538535" y="2199683"/>
            <a:ext cx="1964756" cy="1097807"/>
          </a:xfrm>
          <a:custGeom>
            <a:avLst/>
            <a:gdLst/>
            <a:ahLst/>
            <a:cxnLst/>
            <a:rect l="l" t="t" r="r" b="b"/>
            <a:pathLst>
              <a:path w="1964756" h="1097807">
                <a:moveTo>
                  <a:pt x="0" y="0"/>
                </a:moveTo>
                <a:lnTo>
                  <a:pt x="1964756" y="0"/>
                </a:lnTo>
                <a:lnTo>
                  <a:pt x="1964756" y="1097808"/>
                </a:lnTo>
                <a:lnTo>
                  <a:pt x="0" y="10978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4901091" flipV="1">
            <a:off x="10099328" y="3650756"/>
            <a:ext cx="3527249" cy="1970850"/>
          </a:xfrm>
          <a:custGeom>
            <a:avLst/>
            <a:gdLst/>
            <a:ahLst/>
            <a:cxnLst/>
            <a:rect l="l" t="t" r="r" b="b"/>
            <a:pathLst>
              <a:path w="3527249" h="1970850">
                <a:moveTo>
                  <a:pt x="0" y="1970851"/>
                </a:moveTo>
                <a:lnTo>
                  <a:pt x="3527249" y="1970851"/>
                </a:lnTo>
                <a:lnTo>
                  <a:pt x="3527249" y="0"/>
                </a:lnTo>
                <a:lnTo>
                  <a:pt x="0" y="0"/>
                </a:lnTo>
                <a:lnTo>
                  <a:pt x="0" y="197085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445042" y="1293827"/>
            <a:ext cx="8698958" cy="4694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8"/>
              </a:lnSpc>
            </a:pPr>
            <a:r>
              <a:rPr lang="en-US" sz="6498">
                <a:solidFill>
                  <a:srgbClr val="000000"/>
                </a:solidFill>
                <a:latin typeface="Ample Display"/>
                <a:ea typeface="Ample Display"/>
                <a:cs typeface="Ample Display"/>
                <a:sym typeface="Ample Display"/>
              </a:rPr>
              <a:t>Solid Oxide Electrolysis Cells for High Temperature Electrolysis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214546" y="7672004"/>
            <a:ext cx="6326831" cy="401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50"/>
              </a:lnSpc>
            </a:pPr>
            <a:r>
              <a:rPr lang="en-US" sz="2107">
                <a:solidFill>
                  <a:srgbClr val="000000"/>
                </a:solidFill>
                <a:latin typeface="Ample Display"/>
                <a:ea typeface="Ample Display"/>
                <a:cs typeface="Ample Display"/>
                <a:sym typeface="Ample Display"/>
              </a:rPr>
              <a:t>Solid Oxide Electrolyte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475029" y="6828605"/>
            <a:ext cx="6326831" cy="401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50"/>
              </a:lnSpc>
            </a:pPr>
            <a:r>
              <a:rPr lang="en-US" sz="2107">
                <a:solidFill>
                  <a:srgbClr val="000000"/>
                </a:solidFill>
                <a:latin typeface="Ample Display"/>
                <a:ea typeface="Ample Display"/>
                <a:cs typeface="Ample Display"/>
                <a:sym typeface="Ample Display"/>
              </a:rPr>
              <a:t>Steam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664913" y="1977676"/>
            <a:ext cx="6326831" cy="770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50"/>
              </a:lnSpc>
            </a:pPr>
            <a:r>
              <a:rPr lang="en-US" sz="2107">
                <a:solidFill>
                  <a:srgbClr val="000000"/>
                </a:solidFill>
                <a:latin typeface="Ample Display"/>
                <a:ea typeface="Ample Display"/>
                <a:cs typeface="Ample Display"/>
                <a:sym typeface="Ample Display"/>
              </a:rPr>
              <a:t>Pure </a:t>
            </a:r>
          </a:p>
          <a:p>
            <a:pPr algn="ctr">
              <a:lnSpc>
                <a:spcPts val="2950"/>
              </a:lnSpc>
            </a:pPr>
            <a:r>
              <a:rPr lang="en-US" sz="2107">
                <a:solidFill>
                  <a:srgbClr val="000000"/>
                </a:solidFill>
                <a:latin typeface="Ample Display"/>
                <a:ea typeface="Ample Display"/>
                <a:cs typeface="Ample Display"/>
                <a:sym typeface="Ample Display"/>
              </a:rPr>
              <a:t>Hydrogen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975276" y="627361"/>
            <a:ext cx="6326831" cy="401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50"/>
              </a:lnSpc>
            </a:pPr>
            <a:r>
              <a:rPr lang="en-US" sz="2107">
                <a:solidFill>
                  <a:srgbClr val="000000"/>
                </a:solidFill>
                <a:latin typeface="Ample Display"/>
                <a:ea typeface="Ample Display"/>
                <a:cs typeface="Ample Display"/>
                <a:sym typeface="Ample Display"/>
              </a:rPr>
              <a:t>Operating temperature: 600 - 900C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92012" y="6301333"/>
            <a:ext cx="3141881" cy="770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50"/>
              </a:lnSpc>
            </a:pPr>
            <a:r>
              <a:rPr lang="en-US" sz="2107">
                <a:solidFill>
                  <a:srgbClr val="000000"/>
                </a:solidFill>
                <a:latin typeface="Ample Display"/>
                <a:ea typeface="Ample Display"/>
                <a:cs typeface="Ample Display"/>
                <a:sym typeface="Ample Display"/>
              </a:rPr>
              <a:t>Oxide ions pass through the membrane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403758" y="7230158"/>
            <a:ext cx="10999202" cy="2217664"/>
            <a:chOff x="0" y="0"/>
            <a:chExt cx="14665603" cy="2956886"/>
          </a:xfrm>
        </p:grpSpPr>
        <p:sp>
          <p:nvSpPr>
            <p:cNvPr id="15" name="Freeform 15"/>
            <p:cNvSpPr/>
            <p:nvPr/>
          </p:nvSpPr>
          <p:spPr>
            <a:xfrm>
              <a:off x="4912003" y="0"/>
              <a:ext cx="9753600" cy="957626"/>
            </a:xfrm>
            <a:custGeom>
              <a:avLst/>
              <a:gdLst/>
              <a:ahLst/>
              <a:cxnLst/>
              <a:rect l="l" t="t" r="r" b="b"/>
              <a:pathLst>
                <a:path w="9753600" h="957626">
                  <a:moveTo>
                    <a:pt x="0" y="0"/>
                  </a:moveTo>
                  <a:lnTo>
                    <a:pt x="9753600" y="0"/>
                  </a:lnTo>
                  <a:lnTo>
                    <a:pt x="9753600" y="957626"/>
                  </a:lnTo>
                  <a:lnTo>
                    <a:pt x="0" y="9576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5146688" y="1160057"/>
              <a:ext cx="7843301" cy="1796829"/>
            </a:xfrm>
            <a:custGeom>
              <a:avLst/>
              <a:gdLst/>
              <a:ahLst/>
              <a:cxnLst/>
              <a:rect l="l" t="t" r="r" b="b"/>
              <a:pathLst>
                <a:path w="7843301" h="1796829">
                  <a:moveTo>
                    <a:pt x="0" y="0"/>
                  </a:moveTo>
                  <a:lnTo>
                    <a:pt x="7843301" y="0"/>
                  </a:lnTo>
                  <a:lnTo>
                    <a:pt x="7843301" y="1796829"/>
                  </a:lnTo>
                  <a:lnTo>
                    <a:pt x="0" y="17968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123266"/>
              <a:ext cx="5629757" cy="10808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231"/>
                </a:lnSpc>
              </a:pPr>
              <a:r>
                <a:rPr lang="en-US" sz="4450">
                  <a:solidFill>
                    <a:srgbClr val="000000"/>
                  </a:solidFill>
                  <a:latin typeface="Ample Display"/>
                  <a:ea typeface="Ample Display"/>
                  <a:cs typeface="Ample Display"/>
                  <a:sym typeface="Ample Display"/>
                </a:rPr>
                <a:t>Cathode: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1427538"/>
              <a:ext cx="5629757" cy="10808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231"/>
                </a:lnSpc>
              </a:pPr>
              <a:r>
                <a:rPr lang="en-US" sz="4450">
                  <a:solidFill>
                    <a:srgbClr val="000000"/>
                  </a:solidFill>
                  <a:latin typeface="Ample Display"/>
                  <a:ea typeface="Ample Display"/>
                  <a:cs typeface="Ample Display"/>
                  <a:sym typeface="Ample Display"/>
                </a:rPr>
                <a:t>Anode:</a:t>
              </a: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028700" y="9543072"/>
            <a:ext cx="16560121" cy="575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67039" lvl="1" indent="-183519" algn="l">
              <a:lnSpc>
                <a:spcPts val="2380"/>
              </a:lnSpc>
              <a:buAutoNum type="arabicPeriod"/>
            </a:pPr>
            <a:r>
              <a:rPr lang="en-US" sz="17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https://www.youtube.com/watch?v=fLm0SA1gfWY</a:t>
            </a:r>
          </a:p>
          <a:p>
            <a:pPr marL="367039" lvl="1" indent="-183519" algn="l">
              <a:lnSpc>
                <a:spcPts val="2380"/>
              </a:lnSpc>
              <a:buAutoNum type="arabicPeriod"/>
            </a:pPr>
            <a:r>
              <a:rPr lang="en-US" sz="17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https://www.youtube.com/watch?v=5XFQeHJHWJY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889256" y="2941343"/>
            <a:ext cx="10192175" cy="5643917"/>
          </a:xfrm>
          <a:custGeom>
            <a:avLst/>
            <a:gdLst/>
            <a:ahLst/>
            <a:cxnLst/>
            <a:rect l="l" t="t" r="r" b="b"/>
            <a:pathLst>
              <a:path w="10192175" h="5643917">
                <a:moveTo>
                  <a:pt x="0" y="0"/>
                </a:moveTo>
                <a:lnTo>
                  <a:pt x="10192175" y="0"/>
                </a:lnTo>
                <a:lnTo>
                  <a:pt x="10192175" y="5643917"/>
                </a:lnTo>
                <a:lnTo>
                  <a:pt x="0" y="56439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666331" y="5308393"/>
            <a:ext cx="6161506" cy="627353"/>
          </a:xfrm>
          <a:custGeom>
            <a:avLst/>
            <a:gdLst/>
            <a:ahLst/>
            <a:cxnLst/>
            <a:rect l="l" t="t" r="r" b="b"/>
            <a:pathLst>
              <a:path w="6161506" h="627353">
                <a:moveTo>
                  <a:pt x="0" y="0"/>
                </a:moveTo>
                <a:lnTo>
                  <a:pt x="6161506" y="0"/>
                </a:lnTo>
                <a:lnTo>
                  <a:pt x="6161506" y="627354"/>
                </a:lnTo>
                <a:lnTo>
                  <a:pt x="0" y="6273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573019" flipH="1">
            <a:off x="1195597" y="6175196"/>
            <a:ext cx="3027750" cy="1691756"/>
          </a:xfrm>
          <a:custGeom>
            <a:avLst/>
            <a:gdLst/>
            <a:ahLst/>
            <a:cxnLst/>
            <a:rect l="l" t="t" r="r" b="b"/>
            <a:pathLst>
              <a:path w="3027750" h="1691756">
                <a:moveTo>
                  <a:pt x="3027751" y="0"/>
                </a:moveTo>
                <a:lnTo>
                  <a:pt x="0" y="0"/>
                </a:lnTo>
                <a:lnTo>
                  <a:pt x="0" y="1691755"/>
                </a:lnTo>
                <a:lnTo>
                  <a:pt x="3027751" y="1691755"/>
                </a:lnTo>
                <a:lnTo>
                  <a:pt x="302775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3877234">
            <a:off x="2292151" y="7110329"/>
            <a:ext cx="2909867" cy="822038"/>
          </a:xfrm>
          <a:custGeom>
            <a:avLst/>
            <a:gdLst/>
            <a:ahLst/>
            <a:cxnLst/>
            <a:rect l="l" t="t" r="r" b="b"/>
            <a:pathLst>
              <a:path w="2909867" h="822038">
                <a:moveTo>
                  <a:pt x="0" y="0"/>
                </a:moveTo>
                <a:lnTo>
                  <a:pt x="2909867" y="0"/>
                </a:lnTo>
                <a:lnTo>
                  <a:pt x="2909867" y="822037"/>
                </a:lnTo>
                <a:lnTo>
                  <a:pt x="0" y="82203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028700" y="2436329"/>
            <a:ext cx="3275006" cy="996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99"/>
              </a:lnSpc>
            </a:pPr>
            <a:r>
              <a:rPr lang="en-US" sz="2713">
                <a:solidFill>
                  <a:srgbClr val="000000"/>
                </a:solidFill>
                <a:latin typeface="Ample Display"/>
                <a:ea typeface="Ample Display"/>
                <a:cs typeface="Ample Display"/>
                <a:sym typeface="Ample Display"/>
              </a:rPr>
              <a:t>Thermal energy provided</a:t>
            </a:r>
          </a:p>
        </p:txBody>
      </p:sp>
      <p:sp>
        <p:nvSpPr>
          <p:cNvPr id="7" name="Freeform 7"/>
          <p:cNvSpPr/>
          <p:nvPr/>
        </p:nvSpPr>
        <p:spPr>
          <a:xfrm rot="-8829142" flipH="1">
            <a:off x="3774331" y="2921140"/>
            <a:ext cx="3039981" cy="1698589"/>
          </a:xfrm>
          <a:custGeom>
            <a:avLst/>
            <a:gdLst/>
            <a:ahLst/>
            <a:cxnLst/>
            <a:rect l="l" t="t" r="r" b="b"/>
            <a:pathLst>
              <a:path w="3039981" h="1698589">
                <a:moveTo>
                  <a:pt x="3039981" y="0"/>
                </a:moveTo>
                <a:lnTo>
                  <a:pt x="0" y="0"/>
                </a:lnTo>
                <a:lnTo>
                  <a:pt x="0" y="1698589"/>
                </a:lnTo>
                <a:lnTo>
                  <a:pt x="3039981" y="1698589"/>
                </a:lnTo>
                <a:lnTo>
                  <a:pt x="303998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9931959">
            <a:off x="3613238" y="4040656"/>
            <a:ext cx="2909867" cy="822038"/>
          </a:xfrm>
          <a:custGeom>
            <a:avLst/>
            <a:gdLst/>
            <a:ahLst/>
            <a:cxnLst/>
            <a:rect l="l" t="t" r="r" b="b"/>
            <a:pathLst>
              <a:path w="2909867" h="822038">
                <a:moveTo>
                  <a:pt x="0" y="0"/>
                </a:moveTo>
                <a:lnTo>
                  <a:pt x="2909868" y="0"/>
                </a:lnTo>
                <a:lnTo>
                  <a:pt x="2909868" y="822037"/>
                </a:lnTo>
                <a:lnTo>
                  <a:pt x="0" y="82203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5633354">
            <a:off x="549042" y="2699452"/>
            <a:ext cx="769436" cy="483783"/>
          </a:xfrm>
          <a:custGeom>
            <a:avLst/>
            <a:gdLst/>
            <a:ahLst/>
            <a:cxnLst/>
            <a:rect l="l" t="t" r="r" b="b"/>
            <a:pathLst>
              <a:path w="769436" h="483783">
                <a:moveTo>
                  <a:pt x="0" y="0"/>
                </a:moveTo>
                <a:lnTo>
                  <a:pt x="769437" y="0"/>
                </a:lnTo>
                <a:lnTo>
                  <a:pt x="769437" y="483783"/>
                </a:lnTo>
                <a:lnTo>
                  <a:pt x="0" y="4837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326083" y="438169"/>
            <a:ext cx="17255541" cy="1242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8"/>
              </a:lnSpc>
            </a:pPr>
            <a:r>
              <a:rPr lang="en-US" sz="6498">
                <a:solidFill>
                  <a:srgbClr val="000000"/>
                </a:solidFill>
                <a:latin typeface="Ample Display"/>
                <a:ea typeface="Ample Display"/>
                <a:cs typeface="Ample Display"/>
                <a:sym typeface="Ample Display"/>
              </a:rPr>
              <a:t>Energy breakdown for electrolysis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133419" y="6524646"/>
            <a:ext cx="3275006" cy="996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99"/>
              </a:lnSpc>
            </a:pPr>
            <a:r>
              <a:rPr lang="en-US" sz="2713">
                <a:solidFill>
                  <a:srgbClr val="000000"/>
                </a:solidFill>
                <a:latin typeface="Ample Display"/>
                <a:ea typeface="Ample Display"/>
                <a:cs typeface="Ample Display"/>
                <a:sym typeface="Ample Display"/>
              </a:rPr>
              <a:t>Energy required for electrolysis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854242" y="8261598"/>
            <a:ext cx="3275006" cy="996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99"/>
              </a:lnSpc>
            </a:pPr>
            <a:r>
              <a:rPr lang="en-US" sz="2713">
                <a:solidFill>
                  <a:srgbClr val="000000"/>
                </a:solidFill>
                <a:latin typeface="Ample Display"/>
                <a:ea typeface="Ample Display"/>
                <a:cs typeface="Ample Display"/>
                <a:sym typeface="Ample Display"/>
              </a:rPr>
              <a:t>Required Electrical Energy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79235" y="3935400"/>
            <a:ext cx="3275006" cy="516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99"/>
              </a:lnSpc>
            </a:pPr>
            <a:r>
              <a:rPr lang="en-US" sz="2713">
                <a:solidFill>
                  <a:srgbClr val="000000"/>
                </a:solidFill>
                <a:latin typeface="Ample Display"/>
                <a:ea typeface="Ample Display"/>
                <a:cs typeface="Ample Display"/>
                <a:sym typeface="Ample Display"/>
              </a:rPr>
              <a:t>Entropy change</a:t>
            </a:r>
          </a:p>
        </p:txBody>
      </p:sp>
      <p:sp>
        <p:nvSpPr>
          <p:cNvPr id="14" name="Freeform 14"/>
          <p:cNvSpPr/>
          <p:nvPr/>
        </p:nvSpPr>
        <p:spPr>
          <a:xfrm rot="5400000">
            <a:off x="6986421" y="8631690"/>
            <a:ext cx="769436" cy="483783"/>
          </a:xfrm>
          <a:custGeom>
            <a:avLst/>
            <a:gdLst/>
            <a:ahLst/>
            <a:cxnLst/>
            <a:rect l="l" t="t" r="r" b="b"/>
            <a:pathLst>
              <a:path w="769436" h="483783">
                <a:moveTo>
                  <a:pt x="0" y="0"/>
                </a:moveTo>
                <a:lnTo>
                  <a:pt x="769437" y="0"/>
                </a:lnTo>
                <a:lnTo>
                  <a:pt x="769437" y="483783"/>
                </a:lnTo>
                <a:lnTo>
                  <a:pt x="0" y="48378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1028700" y="9543072"/>
            <a:ext cx="16560121" cy="575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67039" lvl="1" indent="-183519" algn="l">
              <a:lnSpc>
                <a:spcPts val="2380"/>
              </a:lnSpc>
              <a:buAutoNum type="arabicPeriod"/>
            </a:pPr>
            <a:r>
              <a:rPr lang="en-US" sz="17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Magdi M. Ragheb and Behzad Salimi, “Catalyzed Deuterium-Deuterium and Deuterium?Tritium Fusion Blankets for High Temperature Process Heat Production,” Nuclear Technology/Fusion, Vol. 2, pp. 55-72, Jan. 1982. </a:t>
            </a:r>
          </a:p>
        </p:txBody>
      </p:sp>
      <p:sp>
        <p:nvSpPr>
          <p:cNvPr id="16" name="Freeform 16"/>
          <p:cNvSpPr/>
          <p:nvPr/>
        </p:nvSpPr>
        <p:spPr>
          <a:xfrm>
            <a:off x="17129193" y="-13161"/>
            <a:ext cx="1158807" cy="1165624"/>
          </a:xfrm>
          <a:custGeom>
            <a:avLst/>
            <a:gdLst/>
            <a:ahLst/>
            <a:cxnLst/>
            <a:rect l="l" t="t" r="r" b="b"/>
            <a:pathLst>
              <a:path w="1158807" h="1165624">
                <a:moveTo>
                  <a:pt x="0" y="0"/>
                </a:moveTo>
                <a:lnTo>
                  <a:pt x="1158807" y="0"/>
                </a:lnTo>
                <a:lnTo>
                  <a:pt x="1158807" y="1165624"/>
                </a:lnTo>
                <a:lnTo>
                  <a:pt x="0" y="116562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8915" y="458557"/>
            <a:ext cx="17129193" cy="1176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80"/>
              </a:lnSpc>
            </a:pPr>
            <a:r>
              <a:rPr lang="en-US" sz="6200">
                <a:solidFill>
                  <a:srgbClr val="000000"/>
                </a:solidFill>
                <a:latin typeface="Ample Display"/>
                <a:ea typeface="Ample Display"/>
                <a:cs typeface="Ample Display"/>
                <a:sym typeface="Ample Display"/>
              </a:rPr>
              <a:t> If we could create higher temperatures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6936544" y="2280680"/>
            <a:ext cx="10322756" cy="6046791"/>
            <a:chOff x="0" y="0"/>
            <a:chExt cx="13763674" cy="8062388"/>
          </a:xfrm>
        </p:grpSpPr>
        <p:sp>
          <p:nvSpPr>
            <p:cNvPr id="4" name="Freeform 4"/>
            <p:cNvSpPr/>
            <p:nvPr/>
          </p:nvSpPr>
          <p:spPr>
            <a:xfrm>
              <a:off x="0" y="3266745"/>
              <a:ext cx="2224083" cy="2087858"/>
            </a:xfrm>
            <a:custGeom>
              <a:avLst/>
              <a:gdLst/>
              <a:ahLst/>
              <a:cxnLst/>
              <a:rect l="l" t="t" r="r" b="b"/>
              <a:pathLst>
                <a:path w="2224083" h="2087858">
                  <a:moveTo>
                    <a:pt x="0" y="0"/>
                  </a:moveTo>
                  <a:lnTo>
                    <a:pt x="2224083" y="0"/>
                  </a:lnTo>
                  <a:lnTo>
                    <a:pt x="2224083" y="2087858"/>
                  </a:lnTo>
                  <a:lnTo>
                    <a:pt x="0" y="20878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4874885" y="3979078"/>
              <a:ext cx="1671336" cy="1671336"/>
            </a:xfrm>
            <a:custGeom>
              <a:avLst/>
              <a:gdLst/>
              <a:ahLst/>
              <a:cxnLst/>
              <a:rect l="l" t="t" r="r" b="b"/>
              <a:pathLst>
                <a:path w="1671336" h="1671336">
                  <a:moveTo>
                    <a:pt x="0" y="0"/>
                  </a:moveTo>
                  <a:lnTo>
                    <a:pt x="1671336" y="0"/>
                  </a:lnTo>
                  <a:lnTo>
                    <a:pt x="1671336" y="1671336"/>
                  </a:lnTo>
                  <a:lnTo>
                    <a:pt x="0" y="16713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 rot="5400000">
              <a:off x="3294253" y="3584718"/>
              <a:ext cx="510462" cy="2460056"/>
            </a:xfrm>
            <a:custGeom>
              <a:avLst/>
              <a:gdLst/>
              <a:ahLst/>
              <a:cxnLst/>
              <a:rect l="l" t="t" r="r" b="b"/>
              <a:pathLst>
                <a:path w="510462" h="2460056">
                  <a:moveTo>
                    <a:pt x="0" y="0"/>
                  </a:moveTo>
                  <a:lnTo>
                    <a:pt x="510461" y="0"/>
                  </a:lnTo>
                  <a:lnTo>
                    <a:pt x="510461" y="2460056"/>
                  </a:lnTo>
                  <a:lnTo>
                    <a:pt x="0" y="24600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7786894" y="0"/>
              <a:ext cx="2456973" cy="1984006"/>
            </a:xfrm>
            <a:custGeom>
              <a:avLst/>
              <a:gdLst/>
              <a:ahLst/>
              <a:cxnLst/>
              <a:rect l="l" t="t" r="r" b="b"/>
              <a:pathLst>
                <a:path w="2456973" h="1984006">
                  <a:moveTo>
                    <a:pt x="0" y="0"/>
                  </a:moveTo>
                  <a:lnTo>
                    <a:pt x="2456973" y="0"/>
                  </a:lnTo>
                  <a:lnTo>
                    <a:pt x="2456973" y="1984006"/>
                  </a:lnTo>
                  <a:lnTo>
                    <a:pt x="0" y="19840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 rot="4584815">
              <a:off x="6005434" y="2040123"/>
              <a:ext cx="2345914" cy="2453244"/>
            </a:xfrm>
            <a:custGeom>
              <a:avLst/>
              <a:gdLst/>
              <a:ahLst/>
              <a:cxnLst/>
              <a:rect l="l" t="t" r="r" b="b"/>
              <a:pathLst>
                <a:path w="2345914" h="2453244">
                  <a:moveTo>
                    <a:pt x="0" y="0"/>
                  </a:moveTo>
                  <a:lnTo>
                    <a:pt x="2345914" y="0"/>
                  </a:lnTo>
                  <a:lnTo>
                    <a:pt x="2345914" y="2453244"/>
                  </a:lnTo>
                  <a:lnTo>
                    <a:pt x="0" y="24532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 rot="5400000">
              <a:off x="7816063" y="3584718"/>
              <a:ext cx="510462" cy="2460056"/>
            </a:xfrm>
            <a:custGeom>
              <a:avLst/>
              <a:gdLst/>
              <a:ahLst/>
              <a:cxnLst/>
              <a:rect l="l" t="t" r="r" b="b"/>
              <a:pathLst>
                <a:path w="510462" h="2460056">
                  <a:moveTo>
                    <a:pt x="0" y="0"/>
                  </a:moveTo>
                  <a:lnTo>
                    <a:pt x="510462" y="0"/>
                  </a:lnTo>
                  <a:lnTo>
                    <a:pt x="510462" y="2460056"/>
                  </a:lnTo>
                  <a:lnTo>
                    <a:pt x="0" y="24600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9597134" y="3799605"/>
              <a:ext cx="1388737" cy="1519822"/>
            </a:xfrm>
            <a:custGeom>
              <a:avLst/>
              <a:gdLst/>
              <a:ahLst/>
              <a:cxnLst/>
              <a:rect l="l" t="t" r="r" b="b"/>
              <a:pathLst>
                <a:path w="1388737" h="1519822">
                  <a:moveTo>
                    <a:pt x="0" y="0"/>
                  </a:moveTo>
                  <a:lnTo>
                    <a:pt x="1388737" y="0"/>
                  </a:lnTo>
                  <a:lnTo>
                    <a:pt x="1388737" y="1519822"/>
                  </a:lnTo>
                  <a:lnTo>
                    <a:pt x="0" y="15198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9148197" y="3599000"/>
              <a:ext cx="306249" cy="897434"/>
            </a:xfrm>
            <a:custGeom>
              <a:avLst/>
              <a:gdLst/>
              <a:ahLst/>
              <a:cxnLst/>
              <a:rect l="l" t="t" r="r" b="b"/>
              <a:pathLst>
                <a:path w="306249" h="897434">
                  <a:moveTo>
                    <a:pt x="0" y="0"/>
                  </a:moveTo>
                  <a:lnTo>
                    <a:pt x="306250" y="0"/>
                  </a:lnTo>
                  <a:lnTo>
                    <a:pt x="306250" y="897434"/>
                  </a:lnTo>
                  <a:lnTo>
                    <a:pt x="0" y="8974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 rot="-9169529">
              <a:off x="7893210" y="3039828"/>
              <a:ext cx="2422042" cy="481381"/>
            </a:xfrm>
            <a:custGeom>
              <a:avLst/>
              <a:gdLst/>
              <a:ahLst/>
              <a:cxnLst/>
              <a:rect l="l" t="t" r="r" b="b"/>
              <a:pathLst>
                <a:path w="2422042" h="481381">
                  <a:moveTo>
                    <a:pt x="0" y="0"/>
                  </a:moveTo>
                  <a:lnTo>
                    <a:pt x="2422042" y="0"/>
                  </a:lnTo>
                  <a:lnTo>
                    <a:pt x="2422042" y="481381"/>
                  </a:lnTo>
                  <a:lnTo>
                    <a:pt x="0" y="4813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1753108" y="5501738"/>
              <a:ext cx="1076910" cy="2041535"/>
            </a:xfrm>
            <a:custGeom>
              <a:avLst/>
              <a:gdLst/>
              <a:ahLst/>
              <a:cxnLst/>
              <a:rect l="l" t="t" r="r" b="b"/>
              <a:pathLst>
                <a:path w="1076910" h="2041535">
                  <a:moveTo>
                    <a:pt x="0" y="0"/>
                  </a:moveTo>
                  <a:lnTo>
                    <a:pt x="1076910" y="0"/>
                  </a:lnTo>
                  <a:lnTo>
                    <a:pt x="1076910" y="2041536"/>
                  </a:lnTo>
                  <a:lnTo>
                    <a:pt x="0" y="20415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 rot="10729917">
              <a:off x="11056910" y="4062096"/>
              <a:ext cx="1425264" cy="1425264"/>
            </a:xfrm>
            <a:custGeom>
              <a:avLst/>
              <a:gdLst/>
              <a:ahLst/>
              <a:cxnLst/>
              <a:rect l="l" t="t" r="r" b="b"/>
              <a:pathLst>
                <a:path w="1425264" h="1425264">
                  <a:moveTo>
                    <a:pt x="0" y="0"/>
                  </a:moveTo>
                  <a:lnTo>
                    <a:pt x="1425264" y="0"/>
                  </a:lnTo>
                  <a:lnTo>
                    <a:pt x="1425264" y="1425264"/>
                  </a:lnTo>
                  <a:lnTo>
                    <a:pt x="0" y="14252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3081332" y="4555316"/>
              <a:ext cx="936304" cy="4050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391"/>
                </a:lnSpc>
                <a:spcBef>
                  <a:spcPct val="0"/>
                </a:spcBef>
              </a:pPr>
              <a:r>
                <a:rPr lang="en-US" sz="1708">
                  <a:solidFill>
                    <a:srgbClr val="2D5078"/>
                  </a:solidFill>
                  <a:latin typeface="Ample Display"/>
                  <a:ea typeface="Ample Display"/>
                  <a:cs typeface="Ample Display"/>
                  <a:sym typeface="Ample Display"/>
                </a:rPr>
                <a:t>Steam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592388" y="4565351"/>
              <a:ext cx="958579" cy="4225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448"/>
                </a:lnSpc>
                <a:spcBef>
                  <a:spcPct val="0"/>
                </a:spcBef>
              </a:pPr>
              <a:r>
                <a:rPr lang="en-US" sz="1749">
                  <a:solidFill>
                    <a:srgbClr val="2D5078"/>
                  </a:solidFill>
                  <a:latin typeface="Ample Display"/>
                  <a:ea typeface="Ample Display"/>
                  <a:cs typeface="Ample Display"/>
                  <a:sym typeface="Ample Display"/>
                </a:rPr>
                <a:t>Steam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 rot="-3052748">
              <a:off x="5735444" y="3249005"/>
              <a:ext cx="1202203" cy="3234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882"/>
                </a:lnSpc>
                <a:spcBef>
                  <a:spcPct val="0"/>
                </a:spcBef>
              </a:pPr>
              <a:r>
                <a:rPr lang="en-US" sz="1344">
                  <a:solidFill>
                    <a:srgbClr val="2D5078"/>
                  </a:solidFill>
                  <a:latin typeface="Ample Display"/>
                  <a:ea typeface="Ample Display"/>
                  <a:cs typeface="Ample Display"/>
                  <a:sym typeface="Ample Display"/>
                </a:rPr>
                <a:t>Electricity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42307" y="5435063"/>
              <a:ext cx="2277148" cy="4050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391"/>
                </a:lnSpc>
                <a:spcBef>
                  <a:spcPct val="0"/>
                </a:spcBef>
              </a:pPr>
              <a:r>
                <a:rPr lang="en-US" sz="1708">
                  <a:solidFill>
                    <a:srgbClr val="2D5078"/>
                  </a:solidFill>
                  <a:latin typeface="Ample Display"/>
                  <a:ea typeface="Ample Display"/>
                  <a:cs typeface="Ample Display"/>
                  <a:sym typeface="Ample Display"/>
                </a:rPr>
                <a:t>Nuclear reactor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4606343" y="5604234"/>
              <a:ext cx="2208420" cy="4050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391"/>
                </a:lnSpc>
                <a:spcBef>
                  <a:spcPct val="0"/>
                </a:spcBef>
              </a:pPr>
              <a:r>
                <a:rPr lang="en-US" sz="1708">
                  <a:solidFill>
                    <a:srgbClr val="2D5078"/>
                  </a:solidFill>
                  <a:latin typeface="Ample Display"/>
                  <a:ea typeface="Ample Display"/>
                  <a:cs typeface="Ample Display"/>
                  <a:sym typeface="Ample Display"/>
                </a:rPr>
                <a:t> Steam Turbine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8877958" y="5318488"/>
              <a:ext cx="2891584" cy="8012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391"/>
                </a:lnSpc>
                <a:spcBef>
                  <a:spcPct val="0"/>
                </a:spcBef>
              </a:pPr>
              <a:r>
                <a:rPr lang="en-US" sz="1708">
                  <a:solidFill>
                    <a:srgbClr val="2D5078"/>
                  </a:solidFill>
                  <a:latin typeface="Ample Display"/>
                  <a:ea typeface="Ample Display"/>
                  <a:cs typeface="Ample Display"/>
                  <a:sym typeface="Ample Display"/>
                </a:rPr>
                <a:t>High Temperature Electrolyzer cell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0819452" y="7657373"/>
              <a:ext cx="2944223" cy="4050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391"/>
                </a:lnSpc>
                <a:spcBef>
                  <a:spcPct val="0"/>
                </a:spcBef>
              </a:pPr>
              <a:r>
                <a:rPr lang="en-US" sz="1708">
                  <a:solidFill>
                    <a:srgbClr val="2D5078"/>
                  </a:solidFill>
                  <a:latin typeface="Ample Display"/>
                  <a:ea typeface="Ample Display"/>
                  <a:cs typeface="Ample Display"/>
                  <a:sym typeface="Ample Display"/>
                </a:rPr>
                <a:t> Produced Hydrogen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8851857" y="1917331"/>
              <a:ext cx="592681" cy="4050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391"/>
                </a:lnSpc>
                <a:spcBef>
                  <a:spcPct val="0"/>
                </a:spcBef>
              </a:pPr>
              <a:r>
                <a:rPr lang="en-US" sz="1708">
                  <a:solidFill>
                    <a:srgbClr val="2D5078"/>
                  </a:solidFill>
                  <a:latin typeface="Ample Display"/>
                  <a:ea typeface="Ample Display"/>
                  <a:cs typeface="Ample Display"/>
                  <a:sym typeface="Ample Display"/>
                </a:rPr>
                <a:t>Grid</a:t>
              </a:r>
            </a:p>
          </p:txBody>
        </p:sp>
      </p:grpSp>
      <p:sp>
        <p:nvSpPr>
          <p:cNvPr id="23" name="Freeform 23"/>
          <p:cNvSpPr/>
          <p:nvPr/>
        </p:nvSpPr>
        <p:spPr>
          <a:xfrm>
            <a:off x="17129193" y="0"/>
            <a:ext cx="1158807" cy="1165624"/>
          </a:xfrm>
          <a:custGeom>
            <a:avLst/>
            <a:gdLst/>
            <a:ahLst/>
            <a:cxnLst/>
            <a:rect l="l" t="t" r="r" b="b"/>
            <a:pathLst>
              <a:path w="1158807" h="1165624">
                <a:moveTo>
                  <a:pt x="0" y="0"/>
                </a:moveTo>
                <a:lnTo>
                  <a:pt x="1158807" y="0"/>
                </a:lnTo>
                <a:lnTo>
                  <a:pt x="1158807" y="1165624"/>
                </a:lnTo>
                <a:lnTo>
                  <a:pt x="0" y="1165624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TextBox 24"/>
          <p:cNvSpPr txBox="1"/>
          <p:nvPr/>
        </p:nvSpPr>
        <p:spPr>
          <a:xfrm>
            <a:off x="642664" y="1876663"/>
            <a:ext cx="6543762" cy="7381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11656" lvl="1" indent="-405828" algn="l">
              <a:lnSpc>
                <a:spcPts val="5263"/>
              </a:lnSpc>
              <a:buFont typeface="Arial"/>
              <a:buChar char="•"/>
            </a:pPr>
            <a:r>
              <a:rPr lang="en-US" sz="3759">
                <a:solidFill>
                  <a:srgbClr val="000000"/>
                </a:solidFill>
                <a:latin typeface="Ample Display"/>
                <a:ea typeface="Ample Display"/>
                <a:cs typeface="Ample Display"/>
                <a:sym typeface="Ample Display"/>
              </a:rPr>
              <a:t>Different primary coolant gas</a:t>
            </a:r>
          </a:p>
          <a:p>
            <a:pPr marL="811656" lvl="1" indent="-405828" algn="l">
              <a:lnSpc>
                <a:spcPts val="5263"/>
              </a:lnSpc>
              <a:buFont typeface="Arial"/>
              <a:buChar char="•"/>
            </a:pPr>
            <a:r>
              <a:rPr lang="en-US" sz="3759">
                <a:solidFill>
                  <a:srgbClr val="000000"/>
                </a:solidFill>
                <a:latin typeface="Ample Display"/>
                <a:ea typeface="Ample Display"/>
                <a:cs typeface="Ample Display"/>
                <a:sym typeface="Ample Display"/>
              </a:rPr>
              <a:t>Heat exchangers for steam</a:t>
            </a:r>
          </a:p>
          <a:p>
            <a:pPr marL="811656" lvl="1" indent="-405828" algn="l">
              <a:lnSpc>
                <a:spcPts val="5263"/>
              </a:lnSpc>
              <a:buFont typeface="Arial"/>
              <a:buChar char="•"/>
            </a:pPr>
            <a:r>
              <a:rPr lang="en-US" sz="3759">
                <a:solidFill>
                  <a:srgbClr val="000000"/>
                </a:solidFill>
                <a:latin typeface="Ample Display"/>
                <a:ea typeface="Ample Display"/>
                <a:cs typeface="Ample Display"/>
                <a:sym typeface="Ample Display"/>
              </a:rPr>
              <a:t>Materials are expensive??</a:t>
            </a:r>
          </a:p>
          <a:p>
            <a:pPr marL="811656" lvl="1" indent="-405828" algn="l">
              <a:lnSpc>
                <a:spcPts val="5263"/>
              </a:lnSpc>
              <a:buFont typeface="Arial"/>
              <a:buChar char="•"/>
            </a:pPr>
            <a:r>
              <a:rPr lang="en-US" sz="3759">
                <a:solidFill>
                  <a:srgbClr val="000000"/>
                </a:solidFill>
                <a:latin typeface="Ample Display"/>
                <a:ea typeface="Ample Display"/>
                <a:cs typeface="Ample Display"/>
                <a:sym typeface="Ample Display"/>
              </a:rPr>
              <a:t>High efficiency of electrolysis</a:t>
            </a:r>
          </a:p>
          <a:p>
            <a:pPr marL="811656" lvl="1" indent="-405828" algn="l">
              <a:lnSpc>
                <a:spcPts val="5263"/>
              </a:lnSpc>
              <a:buFont typeface="Arial"/>
              <a:buChar char="•"/>
            </a:pPr>
            <a:r>
              <a:rPr lang="en-US" sz="3759">
                <a:solidFill>
                  <a:srgbClr val="000000"/>
                </a:solidFill>
                <a:latin typeface="Ample Display"/>
                <a:ea typeface="Ample Display"/>
                <a:cs typeface="Ample Display"/>
                <a:sym typeface="Ample Display"/>
              </a:rPr>
              <a:t>Maybe use waste heat to increase efficiency even more??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512</Words>
  <Application>Microsoft Office PowerPoint</Application>
  <PresentationFormat>Custom</PresentationFormat>
  <Paragraphs>98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Canva Sans</vt:lpstr>
      <vt:lpstr>Arial</vt:lpstr>
      <vt:lpstr>Calibri</vt:lpstr>
      <vt:lpstr>Ample Display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Hydrogen Production</dc:title>
  <cp:lastModifiedBy>Fatima Basathia</cp:lastModifiedBy>
  <cp:revision>1</cp:revision>
  <dcterms:created xsi:type="dcterms:W3CDTF">2006-08-16T00:00:00Z</dcterms:created>
  <dcterms:modified xsi:type="dcterms:W3CDTF">2024-11-20T05:00:06Z</dcterms:modified>
  <dc:identifier>DAGWBSJdop4</dc:identifier>
</cp:coreProperties>
</file>