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7"/>
  </p:notesMasterIdLst>
  <p:sldIdLst>
    <p:sldId id="257" r:id="rId2"/>
    <p:sldId id="258" r:id="rId3"/>
    <p:sldId id="259" r:id="rId4"/>
    <p:sldId id="281" r:id="rId5"/>
    <p:sldId id="265" r:id="rId6"/>
    <p:sldId id="266" r:id="rId7"/>
    <p:sldId id="267" r:id="rId8"/>
    <p:sldId id="290" r:id="rId9"/>
    <p:sldId id="284" r:id="rId10"/>
    <p:sldId id="271" r:id="rId11"/>
    <p:sldId id="270" r:id="rId12"/>
    <p:sldId id="283" r:id="rId13"/>
    <p:sldId id="285" r:id="rId14"/>
    <p:sldId id="288" r:id="rId15"/>
    <p:sldId id="272" r:id="rId16"/>
    <p:sldId id="295" r:id="rId17"/>
    <p:sldId id="289" r:id="rId18"/>
    <p:sldId id="296" r:id="rId19"/>
    <p:sldId id="273" r:id="rId20"/>
    <p:sldId id="282" r:id="rId21"/>
    <p:sldId id="300" r:id="rId22"/>
    <p:sldId id="297" r:id="rId23"/>
    <p:sldId id="286" r:id="rId24"/>
    <p:sldId id="291" r:id="rId25"/>
    <p:sldId id="292" r:id="rId26"/>
    <p:sldId id="287" r:id="rId27"/>
    <p:sldId id="293" r:id="rId28"/>
    <p:sldId id="294" r:id="rId29"/>
    <p:sldId id="279" r:id="rId30"/>
    <p:sldId id="277" r:id="rId31"/>
    <p:sldId id="278" r:id="rId32"/>
    <p:sldId id="301" r:id="rId33"/>
    <p:sldId id="280" r:id="rId34"/>
    <p:sldId id="298" r:id="rId35"/>
    <p:sldId id="274" r:id="rId36"/>
  </p:sldIdLst>
  <p:sldSz cx="17340263" cy="9753600"/>
  <p:notesSz cx="6858000" cy="9144000"/>
  <p:defaultTextStyle>
    <a:lvl1pPr defTabSz="584200">
      <a:spcBef>
        <a:spcPts val="3200"/>
      </a:spcBef>
      <a:defRPr sz="3600">
        <a:latin typeface="+mj-lt"/>
        <a:ea typeface="+mj-ea"/>
        <a:cs typeface="+mj-cs"/>
        <a:sym typeface="Gill Sans"/>
      </a:defRPr>
    </a:lvl1pPr>
    <a:lvl2pPr indent="228600" defTabSz="584200">
      <a:spcBef>
        <a:spcPts val="3200"/>
      </a:spcBef>
      <a:defRPr sz="3600">
        <a:latin typeface="+mj-lt"/>
        <a:ea typeface="+mj-ea"/>
        <a:cs typeface="+mj-cs"/>
        <a:sym typeface="Gill Sans"/>
      </a:defRPr>
    </a:lvl2pPr>
    <a:lvl3pPr indent="457200" defTabSz="584200">
      <a:spcBef>
        <a:spcPts val="3200"/>
      </a:spcBef>
      <a:defRPr sz="3600">
        <a:latin typeface="+mj-lt"/>
        <a:ea typeface="+mj-ea"/>
        <a:cs typeface="+mj-cs"/>
        <a:sym typeface="Gill Sans"/>
      </a:defRPr>
    </a:lvl3pPr>
    <a:lvl4pPr indent="685800" defTabSz="584200">
      <a:spcBef>
        <a:spcPts val="3200"/>
      </a:spcBef>
      <a:defRPr sz="3600">
        <a:latin typeface="+mj-lt"/>
        <a:ea typeface="+mj-ea"/>
        <a:cs typeface="+mj-cs"/>
        <a:sym typeface="Gill Sans"/>
      </a:defRPr>
    </a:lvl4pPr>
    <a:lvl5pPr indent="914400" defTabSz="584200">
      <a:spcBef>
        <a:spcPts val="3200"/>
      </a:spcBef>
      <a:defRPr sz="3600">
        <a:latin typeface="+mj-lt"/>
        <a:ea typeface="+mj-ea"/>
        <a:cs typeface="+mj-cs"/>
        <a:sym typeface="Gill Sans"/>
      </a:defRPr>
    </a:lvl5pPr>
    <a:lvl6pPr indent="1143000" defTabSz="584200">
      <a:spcBef>
        <a:spcPts val="3200"/>
      </a:spcBef>
      <a:defRPr sz="3600">
        <a:latin typeface="+mj-lt"/>
        <a:ea typeface="+mj-ea"/>
        <a:cs typeface="+mj-cs"/>
        <a:sym typeface="Gill Sans"/>
      </a:defRPr>
    </a:lvl6pPr>
    <a:lvl7pPr indent="1371600" defTabSz="584200">
      <a:spcBef>
        <a:spcPts val="3200"/>
      </a:spcBef>
      <a:defRPr sz="3600">
        <a:latin typeface="+mj-lt"/>
        <a:ea typeface="+mj-ea"/>
        <a:cs typeface="+mj-cs"/>
        <a:sym typeface="Gill Sans"/>
      </a:defRPr>
    </a:lvl7pPr>
    <a:lvl8pPr indent="1600200" defTabSz="584200">
      <a:spcBef>
        <a:spcPts val="3200"/>
      </a:spcBef>
      <a:defRPr sz="3600">
        <a:latin typeface="+mj-lt"/>
        <a:ea typeface="+mj-ea"/>
        <a:cs typeface="+mj-cs"/>
        <a:sym typeface="Gill Sans"/>
      </a:defRPr>
    </a:lvl8pPr>
    <a:lvl9pPr indent="1828800" defTabSz="584200">
      <a:spcBef>
        <a:spcPts val="3200"/>
      </a:spcBef>
      <a:defRPr sz="3600">
        <a:latin typeface="+mj-lt"/>
        <a:ea typeface="+mj-ea"/>
        <a:cs typeface="+mj-cs"/>
        <a:sym typeface="Gill Sans"/>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84045" autoAdjust="0"/>
  </p:normalViewPr>
  <p:slideViewPr>
    <p:cSldViewPr snapToGrid="0" snapToObjects="1">
      <p:cViewPr varScale="1">
        <p:scale>
          <a:sx n="39" d="100"/>
          <a:sy n="39" d="100"/>
        </p:scale>
        <p:origin x="1128" y="48"/>
      </p:cViewPr>
      <p:guideLst>
        <p:guide orient="horz" pos="3072"/>
        <p:guide pos="546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52CB7-DF0C-45A4-BB8B-087FFC661055}" type="datetimeFigureOut">
              <a:rPr lang="en-US" smtClean="0"/>
              <a:t>5/1/2021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DF1E9-DD7F-422A-A91E-4CDE217E023E}" type="slidenum">
              <a:rPr lang="en-US" smtClean="0"/>
              <a:t>‹#›</a:t>
            </a:fld>
            <a:endParaRPr lang="en-US"/>
          </a:p>
        </p:txBody>
      </p:sp>
    </p:spTree>
    <p:extLst>
      <p:ext uri="{BB962C8B-B14F-4D97-AF65-F5344CB8AC3E}">
        <p14:creationId xmlns:p14="http://schemas.microsoft.com/office/powerpoint/2010/main" val="140179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hangingPunct="0">
              <a:lnSpc>
                <a:spcPct val="100000"/>
              </a:lnSpc>
              <a:spcBef>
                <a:spcPts val="3200"/>
              </a:spcBef>
              <a:spcAft>
                <a:spcPts val="0"/>
              </a:spcAft>
              <a:buClrTx/>
              <a:buSzTx/>
              <a:buFontTx/>
              <a:buNone/>
              <a:tabLst/>
            </a:pPr>
            <a:r>
              <a:rPr lang="en-US" dirty="0">
                <a:solidFill>
                  <a:srgbClr val="000000"/>
                </a:solidFill>
              </a:rPr>
              <a:t>With more utilities, cities, and states adopting goals of net-zero carbon emissions by 2050, and Biden’s announcement of new goals for fighting climate change, nuclear energy will be essential t</a:t>
            </a:r>
            <a:r>
              <a:rPr kumimoji="0" lang="en-US" sz="1200" b="0" i="0" u="none" strike="noStrike" cap="none" spc="0" normalizeH="0" baseline="0" dirty="0">
                <a:ln>
                  <a:noFill/>
                </a:ln>
                <a:solidFill>
                  <a:srgbClr val="000000"/>
                </a:solidFill>
                <a:effectLst/>
                <a:uFillTx/>
                <a:latin typeface="+mj-lt"/>
                <a:ea typeface="+mj-ea"/>
                <a:cs typeface="+mj-cs"/>
                <a:sym typeface="Gill Sans"/>
              </a:rPr>
              <a:t>o achieve the goal of carbon-free energy generation</a:t>
            </a:r>
          </a:p>
          <a:p>
            <a:pPr algn="l" rtl="0" hangingPunct="0"/>
            <a:r>
              <a:rPr lang="en-US" dirty="0"/>
              <a:t>Nuclear power is a clean source of energy and is a great compliment to renewables</a:t>
            </a:r>
          </a:p>
          <a:p>
            <a:pPr marL="571500" indent="-571500" algn="l" rtl="0" hangingPunct="0">
              <a:buFont typeface="Arial" panose="020B0604020202020204" pitchFamily="34" charset="0"/>
              <a:buChar char="•"/>
            </a:pPr>
            <a:r>
              <a:rPr lang="en-US" dirty="0"/>
              <a:t>Consistent and reliable source of energy (current capacity factors of 90% and greater)</a:t>
            </a:r>
          </a:p>
          <a:p>
            <a:pPr marL="571500" indent="-571500" algn="l" rtl="0" hangingPunct="0">
              <a:buFont typeface="Arial" panose="020B0604020202020204" pitchFamily="34" charset="0"/>
              <a:buChar char="•"/>
            </a:pPr>
            <a:r>
              <a:rPr lang="en-US" dirty="0"/>
              <a:t>Used for base-load energy supply</a:t>
            </a:r>
          </a:p>
          <a:p>
            <a:pPr algn="l" rtl="0" hangingPunct="0"/>
            <a:r>
              <a:rPr lang="en-US" b="0" i="0" dirty="0">
                <a:solidFill>
                  <a:srgbClr val="333333"/>
                </a:solidFill>
                <a:effectLst/>
                <a:latin typeface="Roboto"/>
              </a:rPr>
              <a:t>There is some stigma against nuclear energy, particularly due to weapons programs and previous accidents, but The uses of nuclear technology extend well beyond the provision of low-carbon energy and this should be recognized. It helps control the spread of disease, assists doctors in their diagnosis and treatment of patients, and powers our most ambitious missions to explore space. These varied uses position nuclear technologies at the heart of the world's efforts to achieve sustainable development. </a:t>
            </a:r>
            <a:endParaRPr lang="en-US" dirty="0"/>
          </a:p>
          <a:p>
            <a:pPr marL="0" marR="0" indent="0" algn="l" defTabSz="584200" rtl="0" fontAlgn="auto" hangingPunct="0">
              <a:lnSpc>
                <a:spcPct val="100000"/>
              </a:lnSpc>
              <a:spcBef>
                <a:spcPts val="320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Gill Sans"/>
              </a:rPr>
              <a:t>Current issues with implementing nuclear power on a larger scale include high capital costs that are complicated by:</a:t>
            </a:r>
          </a:p>
          <a:p>
            <a:pPr marL="571500" marR="0" indent="-571500" algn="l" defTabSz="584200" rtl="0" fontAlgn="auto" hangingPunct="0">
              <a:lnSpc>
                <a:spcPct val="100000"/>
              </a:lnSpc>
              <a:spcBef>
                <a:spcPts val="3200"/>
              </a:spcBef>
              <a:spcAft>
                <a:spcPts val="0"/>
              </a:spcAft>
              <a:buClrTx/>
              <a:buSzTx/>
              <a:buFont typeface="Arial" panose="020B0604020202020204" pitchFamily="34" charset="0"/>
              <a:buChar char="•"/>
              <a:tabLst/>
            </a:pPr>
            <a:r>
              <a:rPr lang="en-US" dirty="0">
                <a:solidFill>
                  <a:srgbClr val="000000"/>
                </a:solidFill>
              </a:rPr>
              <a:t>Cheap natural gas</a:t>
            </a:r>
          </a:p>
          <a:p>
            <a:pPr marL="571500" marR="0" indent="-571500" algn="l" defTabSz="584200" rtl="0" fontAlgn="auto" hangingPunct="0">
              <a:lnSpc>
                <a:spcPct val="100000"/>
              </a:lnSpc>
              <a:spcBef>
                <a:spcPts val="3200"/>
              </a:spcBef>
              <a:spcAft>
                <a:spcPts val="0"/>
              </a:spcAft>
              <a:buClrTx/>
              <a:buSzTx/>
              <a:buFont typeface="Arial" panose="020B0604020202020204" pitchFamily="34" charset="0"/>
              <a:buChar char="•"/>
              <a:tabLst/>
            </a:pPr>
            <a:r>
              <a:rPr kumimoji="0" lang="en-US" sz="1200" b="0" i="0" u="none" strike="noStrike" cap="none" spc="0" normalizeH="0" baseline="0" dirty="0">
                <a:ln>
                  <a:noFill/>
                </a:ln>
                <a:solidFill>
                  <a:srgbClr val="000000"/>
                </a:solidFill>
                <a:effectLst/>
                <a:uFillTx/>
                <a:latin typeface="+mj-lt"/>
                <a:ea typeface="+mj-ea"/>
                <a:cs typeface="+mj-cs"/>
                <a:sym typeface="Gill Sans"/>
              </a:rPr>
              <a:t>Market liberalization</a:t>
            </a:r>
          </a:p>
          <a:p>
            <a:pPr marL="571500" marR="0" indent="-571500" algn="l" defTabSz="584200" rtl="0" fontAlgn="auto" hangingPunct="0">
              <a:lnSpc>
                <a:spcPct val="100000"/>
              </a:lnSpc>
              <a:spcBef>
                <a:spcPts val="3200"/>
              </a:spcBef>
              <a:spcAft>
                <a:spcPts val="0"/>
              </a:spcAft>
              <a:buClrTx/>
              <a:buSzTx/>
              <a:buFont typeface="Arial" panose="020B0604020202020204" pitchFamily="34" charset="0"/>
              <a:buChar char="•"/>
              <a:tabLst/>
            </a:pPr>
            <a:r>
              <a:rPr lang="en-US" dirty="0">
                <a:solidFill>
                  <a:srgbClr val="000000"/>
                </a:solidFill>
              </a:rPr>
              <a:t>Over-subsidy of renewable sources (without offering these subsidies to nuclear)</a:t>
            </a:r>
          </a:p>
          <a:p>
            <a:pPr marL="571500" marR="0" indent="-571500" algn="l" defTabSz="584200" rtl="0" fontAlgn="auto" hangingPunct="0">
              <a:lnSpc>
                <a:spcPct val="100000"/>
              </a:lnSpc>
              <a:spcBef>
                <a:spcPts val="3200"/>
              </a:spcBef>
              <a:spcAft>
                <a:spcPts val="0"/>
              </a:spcAft>
              <a:buClrTx/>
              <a:buSzTx/>
              <a:buFont typeface="Arial" panose="020B0604020202020204" pitchFamily="34" charset="0"/>
              <a:buChar char="•"/>
              <a:tabLst/>
            </a:pPr>
            <a:r>
              <a:rPr kumimoji="0" lang="en-US" sz="1200" b="0" i="0" u="none" strike="noStrike" cap="none" spc="0" normalizeH="0" baseline="0" dirty="0">
                <a:ln>
                  <a:noFill/>
                </a:ln>
                <a:solidFill>
                  <a:srgbClr val="000000"/>
                </a:solidFill>
                <a:effectLst/>
                <a:uFillTx/>
                <a:latin typeface="+mj-lt"/>
                <a:ea typeface="+mj-ea"/>
                <a:cs typeface="+mj-cs"/>
                <a:sym typeface="Gill Sans"/>
              </a:rPr>
              <a:t>Political campaigning</a:t>
            </a:r>
          </a:p>
          <a:p>
            <a:endParaRPr lang="en-US" dirty="0"/>
          </a:p>
        </p:txBody>
      </p:sp>
      <p:sp>
        <p:nvSpPr>
          <p:cNvPr id="4" name="Slide Number Placeholder 3"/>
          <p:cNvSpPr>
            <a:spLocks noGrp="1"/>
          </p:cNvSpPr>
          <p:nvPr>
            <p:ph type="sldNum" sz="quarter" idx="5"/>
          </p:nvPr>
        </p:nvSpPr>
        <p:spPr/>
        <p:txBody>
          <a:bodyPr/>
          <a:lstStyle/>
          <a:p>
            <a:fld id="{CA4DF1E9-DD7F-422A-A91E-4CDE217E023E}" type="slidenum">
              <a:rPr lang="en-US" smtClean="0"/>
              <a:t>2</a:t>
            </a:fld>
            <a:endParaRPr lang="en-US"/>
          </a:p>
        </p:txBody>
      </p:sp>
    </p:spTree>
    <p:extLst>
      <p:ext uri="{BB962C8B-B14F-4D97-AF65-F5344CB8AC3E}">
        <p14:creationId xmlns:p14="http://schemas.microsoft.com/office/powerpoint/2010/main" val="2419614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“Coupling the nuclear reactor to a thermal energy storage block enhances the load following characteristics of the nuclear reactor as well as providing additional safety margin in the case of an unplanned shutdown. During normal operation, the TES block stores thermal energy during the night for use in the times of peak demand during the day. In this case, the nuclear reactor stays at a constant thermal power level.”</a:t>
            </a:r>
          </a:p>
          <a:p>
            <a:endParaRPr lang="en-US" dirty="0"/>
          </a:p>
        </p:txBody>
      </p:sp>
      <p:sp>
        <p:nvSpPr>
          <p:cNvPr id="4" name="Slide Number Placeholder 3"/>
          <p:cNvSpPr>
            <a:spLocks noGrp="1"/>
          </p:cNvSpPr>
          <p:nvPr>
            <p:ph type="sldNum" sz="quarter" idx="5"/>
          </p:nvPr>
        </p:nvSpPr>
        <p:spPr/>
        <p:txBody>
          <a:bodyPr/>
          <a:lstStyle/>
          <a:p>
            <a:fld id="{CA4DF1E9-DD7F-422A-A91E-4CDE217E023E}" type="slidenum">
              <a:rPr lang="en-US" smtClean="0"/>
              <a:t>20</a:t>
            </a:fld>
            <a:endParaRPr lang="en-US"/>
          </a:p>
        </p:txBody>
      </p:sp>
    </p:spTree>
    <p:extLst>
      <p:ext uri="{BB962C8B-B14F-4D97-AF65-F5344CB8AC3E}">
        <p14:creationId xmlns:p14="http://schemas.microsoft.com/office/powerpoint/2010/main" val="2358024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DF1E9-DD7F-422A-A91E-4CDE217E023E}" type="slidenum">
              <a:rPr lang="en-US" smtClean="0"/>
              <a:t>24</a:t>
            </a:fld>
            <a:endParaRPr lang="en-US"/>
          </a:p>
        </p:txBody>
      </p:sp>
    </p:spTree>
    <p:extLst>
      <p:ext uri="{BB962C8B-B14F-4D97-AF65-F5344CB8AC3E}">
        <p14:creationId xmlns:p14="http://schemas.microsoft.com/office/powerpoint/2010/main" val="3411863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(Li 7, </a:t>
            </a:r>
            <a:r>
              <a:rPr lang="en-US" sz="1200" dirty="0" err="1">
                <a:latin typeface="+mn-lt"/>
              </a:rPr>
              <a:t>NaS</a:t>
            </a:r>
            <a:r>
              <a:rPr lang="en-US" sz="1200" dirty="0">
                <a:latin typeface="+mn-lt"/>
              </a:rPr>
              <a:t> 8, Pb-acid 9, </a:t>
            </a:r>
            <a:r>
              <a:rPr lang="en-US" sz="1200" dirty="0" err="1">
                <a:latin typeface="+mn-lt"/>
              </a:rPr>
              <a:t>NiCd</a:t>
            </a:r>
            <a:r>
              <a:rPr lang="en-US" sz="1200" dirty="0">
                <a:latin typeface="+mn-lt"/>
              </a:rPr>
              <a:t> 7)</a:t>
            </a:r>
          </a:p>
          <a:p>
            <a:r>
              <a:rPr lang="en-US" sz="1200" dirty="0">
                <a:latin typeface="+mn-lt"/>
              </a:rPr>
              <a:t>(Zn-Br 6, VRB 7)</a:t>
            </a:r>
            <a:endParaRPr lang="en-US" dirty="0"/>
          </a:p>
        </p:txBody>
      </p:sp>
      <p:sp>
        <p:nvSpPr>
          <p:cNvPr id="4" name="Slide Number Placeholder 3"/>
          <p:cNvSpPr>
            <a:spLocks noGrp="1"/>
          </p:cNvSpPr>
          <p:nvPr>
            <p:ph type="sldNum" sz="quarter" idx="5"/>
          </p:nvPr>
        </p:nvSpPr>
        <p:spPr/>
        <p:txBody>
          <a:bodyPr/>
          <a:lstStyle/>
          <a:p>
            <a:fld id="{CA4DF1E9-DD7F-422A-A91E-4CDE217E023E}" type="slidenum">
              <a:rPr lang="en-US" smtClean="0"/>
              <a:t>27</a:t>
            </a:fld>
            <a:endParaRPr lang="en-US"/>
          </a:p>
        </p:txBody>
      </p:sp>
    </p:spTree>
    <p:extLst>
      <p:ext uri="{BB962C8B-B14F-4D97-AF65-F5344CB8AC3E}">
        <p14:creationId xmlns:p14="http://schemas.microsoft.com/office/powerpoint/2010/main" val="3591451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A0A0A"/>
                </a:solidFill>
                <a:effectLst/>
                <a:latin typeface="Georgia" panose="02040502050405020303" pitchFamily="18" charset="0"/>
              </a:rPr>
              <a:t>For example, </a:t>
            </a:r>
            <a:r>
              <a:rPr lang="en-US" b="0" i="0" dirty="0" err="1">
                <a:solidFill>
                  <a:srgbClr val="0A0A0A"/>
                </a:solidFill>
                <a:effectLst/>
                <a:latin typeface="Georgia" panose="02040502050405020303" pitchFamily="18" charset="0"/>
              </a:rPr>
              <a:t>Moltex</a:t>
            </a:r>
            <a:r>
              <a:rPr lang="en-US" b="0" i="0" dirty="0">
                <a:solidFill>
                  <a:srgbClr val="0A0A0A"/>
                </a:solidFill>
                <a:effectLst/>
                <a:latin typeface="Georgia" panose="02040502050405020303" pitchFamily="18" charset="0"/>
              </a:rPr>
              <a:t> has a deal with New Brunswick Energy Solutions Corp. to build a 300-MW demonstration reactor for the Canadian province. The developer’s concept for the Stable Salt Reactor involves a molten salt coolant for the reactor, accompanied by a set of additional molten salt tanks that store the reactor’s thermal energy. The heat trapped in the tanks can then be used to drive a turbine to generate electricity.</a:t>
            </a:r>
          </a:p>
          <a:p>
            <a:r>
              <a:rPr lang="en-US" b="0" i="0" dirty="0">
                <a:solidFill>
                  <a:srgbClr val="0A0A0A"/>
                </a:solidFill>
                <a:effectLst/>
                <a:latin typeface="Georgia" panose="02040502050405020303" pitchFamily="18" charset="0"/>
              </a:rPr>
              <a:t>The storage element is supposed to give the reactor-and-turbine project additional flexibility to ramp up or down, fitting with a cleaner grid dominated by variable wind and solar energy. Conventional reactors are typically run as close to around-the-clock as possible to maximize revenue to cover high capital costs and avoid operational inefficiencies that come with cycling up or down.</a:t>
            </a:r>
            <a:endParaRPr lang="en-US" dirty="0"/>
          </a:p>
          <a:p>
            <a:endParaRPr lang="en-US" dirty="0"/>
          </a:p>
        </p:txBody>
      </p:sp>
      <p:sp>
        <p:nvSpPr>
          <p:cNvPr id="4" name="Slide Number Placeholder 3"/>
          <p:cNvSpPr>
            <a:spLocks noGrp="1"/>
          </p:cNvSpPr>
          <p:nvPr>
            <p:ph type="sldNum" sz="quarter" idx="5"/>
          </p:nvPr>
        </p:nvSpPr>
        <p:spPr/>
        <p:txBody>
          <a:bodyPr/>
          <a:lstStyle/>
          <a:p>
            <a:fld id="{CA4DF1E9-DD7F-422A-A91E-4CDE217E023E}" type="slidenum">
              <a:rPr lang="en-US" smtClean="0"/>
              <a:t>29</a:t>
            </a:fld>
            <a:endParaRPr lang="en-US"/>
          </a:p>
        </p:txBody>
      </p:sp>
    </p:spTree>
    <p:extLst>
      <p:ext uri="{BB962C8B-B14F-4D97-AF65-F5344CB8AC3E}">
        <p14:creationId xmlns:p14="http://schemas.microsoft.com/office/powerpoint/2010/main" val="423415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DF1E9-DD7F-422A-A91E-4CDE217E023E}" type="slidenum">
              <a:rPr lang="en-US" smtClean="0"/>
              <a:t>3</a:t>
            </a:fld>
            <a:endParaRPr lang="en-US"/>
          </a:p>
        </p:txBody>
      </p:sp>
    </p:spTree>
    <p:extLst>
      <p:ext uri="{BB962C8B-B14F-4D97-AF65-F5344CB8AC3E}">
        <p14:creationId xmlns:p14="http://schemas.microsoft.com/office/powerpoint/2010/main" val="68339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DF1E9-DD7F-422A-A91E-4CDE217E023E}" type="slidenum">
              <a:rPr lang="en-US" smtClean="0"/>
              <a:t>4</a:t>
            </a:fld>
            <a:endParaRPr lang="en-US"/>
          </a:p>
        </p:txBody>
      </p:sp>
    </p:spTree>
    <p:extLst>
      <p:ext uri="{BB962C8B-B14F-4D97-AF65-F5344CB8AC3E}">
        <p14:creationId xmlns:p14="http://schemas.microsoft.com/office/powerpoint/2010/main" val="414400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https://www.nrel.gov/docs/fy16osti/66073.pdf</a:t>
            </a:r>
          </a:p>
          <a:p>
            <a:endParaRPr lang="en-US" dirty="0"/>
          </a:p>
        </p:txBody>
      </p:sp>
      <p:sp>
        <p:nvSpPr>
          <p:cNvPr id="4" name="Slide Number Placeholder 3"/>
          <p:cNvSpPr>
            <a:spLocks noGrp="1"/>
          </p:cNvSpPr>
          <p:nvPr>
            <p:ph type="sldNum" sz="quarter" idx="5"/>
          </p:nvPr>
        </p:nvSpPr>
        <p:spPr/>
        <p:txBody>
          <a:bodyPr/>
          <a:lstStyle/>
          <a:p>
            <a:fld id="{CA4DF1E9-DD7F-422A-A91E-4CDE217E023E}" type="slidenum">
              <a:rPr lang="en-US" smtClean="0"/>
              <a:t>7</a:t>
            </a:fld>
            <a:endParaRPr lang="en-US"/>
          </a:p>
        </p:txBody>
      </p:sp>
    </p:spTree>
    <p:extLst>
      <p:ext uri="{BB962C8B-B14F-4D97-AF65-F5344CB8AC3E}">
        <p14:creationId xmlns:p14="http://schemas.microsoft.com/office/powerpoint/2010/main" val="153249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dirty="0">
                <a:latin typeface="+mn-lt"/>
              </a:rPr>
              <a:t>Most prevalent (~99% worldwide, ~97% in US) and most developed form of energy storage in the world</a:t>
            </a:r>
          </a:p>
          <a:p>
            <a:pPr marL="0" marR="0" indent="0" algn="l" defTabSz="584200" rtl="0" fontAlgn="auto" hangingPunct="0">
              <a:lnSpc>
                <a:spcPct val="100000"/>
              </a:lnSpc>
              <a:spcBef>
                <a:spcPts val="3200"/>
              </a:spcBef>
              <a:spcAft>
                <a:spcPts val="0"/>
              </a:spcAft>
              <a:buClrTx/>
              <a:buSzTx/>
              <a:buFontTx/>
              <a:buNone/>
              <a:tabLst/>
            </a:pPr>
            <a:r>
              <a:rPr kumimoji="0" lang="en-US" sz="1200" i="0" u="none" strike="noStrike" cap="none" spc="0" normalizeH="0" baseline="0" dirty="0">
                <a:ln>
                  <a:noFill/>
                </a:ln>
                <a:solidFill>
                  <a:srgbClr val="000000"/>
                </a:solidFill>
                <a:effectLst/>
                <a:uFillTx/>
                <a:latin typeface="+mn-lt"/>
                <a:ea typeface="+mj-ea"/>
                <a:cs typeface="+mj-cs"/>
                <a:sym typeface="Gill Sans"/>
              </a:rPr>
              <a:t>	Converts electrical energy to potential energy</a:t>
            </a:r>
          </a:p>
          <a:p>
            <a:pPr marL="0" marR="0" indent="0" algn="l" defTabSz="584200" rtl="0" fontAlgn="auto" hangingPunct="0">
              <a:lnSpc>
                <a:spcPct val="100000"/>
              </a:lnSpc>
              <a:spcBef>
                <a:spcPts val="3200"/>
              </a:spcBef>
              <a:spcAft>
                <a:spcPts val="0"/>
              </a:spcAft>
              <a:buClrTx/>
              <a:buSzTx/>
              <a:buFontTx/>
              <a:buNone/>
              <a:tabLst/>
            </a:pPr>
            <a:r>
              <a:rPr lang="en-US" sz="1200" dirty="0">
                <a:solidFill>
                  <a:srgbClr val="000000"/>
                </a:solidFill>
                <a:latin typeface="+mn-lt"/>
              </a:rPr>
              <a:t>	Store energy by pumping water from a lower reservoir to a higher reservoir using electricity that is generated during off peak hours</a:t>
            </a:r>
          </a:p>
          <a:p>
            <a:pPr marL="0" marR="0" indent="0" algn="l" defTabSz="584200" rtl="0" fontAlgn="auto" hangingPunct="0">
              <a:lnSpc>
                <a:spcPct val="100000"/>
              </a:lnSpc>
              <a:spcBef>
                <a:spcPts val="3200"/>
              </a:spcBef>
              <a:spcAft>
                <a:spcPts val="0"/>
              </a:spcAft>
              <a:buClrTx/>
              <a:buSzTx/>
              <a:buFontTx/>
              <a:buNone/>
              <a:tabLst/>
            </a:pPr>
            <a:r>
              <a:rPr kumimoji="0" lang="en-US" sz="1200" i="0" u="none" strike="noStrike" cap="none" spc="0" normalizeH="0" baseline="0" dirty="0">
                <a:ln>
                  <a:noFill/>
                </a:ln>
                <a:solidFill>
                  <a:srgbClr val="000000"/>
                </a:solidFill>
                <a:effectLst/>
                <a:uFillTx/>
                <a:latin typeface="+mn-lt"/>
                <a:ea typeface="+mj-ea"/>
                <a:cs typeface="+mj-cs"/>
                <a:sym typeface="Gill Sans"/>
              </a:rPr>
              <a:t>	During peak </a:t>
            </a:r>
            <a:r>
              <a:rPr lang="en-US" sz="1200" dirty="0">
                <a:solidFill>
                  <a:srgbClr val="000000"/>
                </a:solidFill>
                <a:latin typeface="+mn-lt"/>
              </a:rPr>
              <a:t>hours, water allowed to flow back down into the lower reservoir and energy is generated similar to conventional hydropower</a:t>
            </a:r>
          </a:p>
          <a:p>
            <a:pPr marL="0" marR="0" indent="0" algn="l" defTabSz="584200" rtl="0" fontAlgn="auto" hangingPunct="0">
              <a:lnSpc>
                <a:spcPct val="100000"/>
              </a:lnSpc>
              <a:spcBef>
                <a:spcPts val="3200"/>
              </a:spcBef>
              <a:spcAft>
                <a:spcPts val="0"/>
              </a:spcAft>
              <a:buClrTx/>
              <a:buSzTx/>
              <a:buFontTx/>
              <a:buNone/>
              <a:tabLst/>
            </a:pPr>
            <a:r>
              <a:rPr kumimoji="0" lang="en-US" sz="1200" i="0" u="none" strike="noStrike" cap="none" spc="0" normalizeH="0" baseline="0" dirty="0">
                <a:ln>
                  <a:noFill/>
                </a:ln>
                <a:solidFill>
                  <a:srgbClr val="000000"/>
                </a:solidFill>
                <a:effectLst/>
                <a:uFillTx/>
                <a:latin typeface="+mn-lt"/>
                <a:ea typeface="+mj-ea"/>
                <a:cs typeface="+mj-cs"/>
                <a:sym typeface="Gill Sans"/>
              </a:rPr>
              <a:t>	PSH facilities offer better ra</a:t>
            </a:r>
            <a:r>
              <a:rPr lang="en-US" sz="1200" dirty="0">
                <a:solidFill>
                  <a:srgbClr val="000000"/>
                </a:solidFill>
                <a:latin typeface="+mn-lt"/>
              </a:rPr>
              <a:t>mp rates than natural gas power plants, </a:t>
            </a:r>
            <a:r>
              <a:rPr lang="en-US" sz="1200" dirty="0" err="1">
                <a:solidFill>
                  <a:srgbClr val="000000"/>
                </a:solidFill>
                <a:latin typeface="+mn-lt"/>
              </a:rPr>
              <a:t>incrasing</a:t>
            </a:r>
            <a:r>
              <a:rPr lang="en-US" sz="1200" dirty="0">
                <a:solidFill>
                  <a:srgbClr val="000000"/>
                </a:solidFill>
                <a:latin typeface="+mn-lt"/>
              </a:rPr>
              <a:t> flexibility of the grid</a:t>
            </a:r>
          </a:p>
          <a:p>
            <a:pPr marL="0" marR="0" indent="0" algn="l" defTabSz="584200" rtl="0" fontAlgn="auto" hangingPunct="0">
              <a:lnSpc>
                <a:spcPct val="100000"/>
              </a:lnSpc>
              <a:spcBef>
                <a:spcPts val="3200"/>
              </a:spcBef>
              <a:spcAft>
                <a:spcPts val="0"/>
              </a:spcAft>
              <a:buClrTx/>
              <a:buSzTx/>
              <a:buFontTx/>
              <a:buNone/>
              <a:tabLst/>
            </a:pPr>
            <a:r>
              <a:rPr kumimoji="0" lang="en-US" sz="1200" i="0" u="none" strike="noStrike" cap="none" spc="0" normalizeH="0" baseline="0" dirty="0">
                <a:ln>
                  <a:noFill/>
                </a:ln>
                <a:solidFill>
                  <a:srgbClr val="000000"/>
                </a:solidFill>
                <a:effectLst/>
                <a:uFillTx/>
                <a:latin typeface="+mn-lt"/>
                <a:ea typeface="+mj-ea"/>
                <a:cs typeface="+mj-cs"/>
                <a:sym typeface="Gill Sans"/>
              </a:rPr>
              <a:t>	Has significant environmental impacts and </a:t>
            </a:r>
            <a:r>
              <a:rPr lang="en-US" sz="1200" dirty="0">
                <a:solidFill>
                  <a:srgbClr val="000000"/>
                </a:solidFill>
                <a:latin typeface="+mn-lt"/>
              </a:rPr>
              <a:t>can only be implemented if the site meets the geography requirements</a:t>
            </a:r>
          </a:p>
          <a:p>
            <a:pPr marL="0" marR="0" indent="0" algn="l" defTabSz="584200" rtl="0" fontAlgn="auto" hangingPunct="0">
              <a:lnSpc>
                <a:spcPct val="100000"/>
              </a:lnSpc>
              <a:spcBef>
                <a:spcPts val="3200"/>
              </a:spcBef>
              <a:spcAft>
                <a:spcPts val="0"/>
              </a:spcAft>
              <a:buClrTx/>
              <a:buSzTx/>
              <a:buFontTx/>
              <a:buNone/>
              <a:tabLst/>
            </a:pPr>
            <a:r>
              <a:rPr lang="en-US" sz="1200" dirty="0">
                <a:solidFill>
                  <a:srgbClr val="000000"/>
                </a:solidFill>
                <a:latin typeface="+mn-lt"/>
              </a:rPr>
              <a:t>Difficult to retire facilities</a:t>
            </a:r>
          </a:p>
          <a:p>
            <a:pPr marL="0" marR="0" indent="0" algn="l" defTabSz="584200" rtl="0" fontAlgn="auto" hangingPunct="0">
              <a:lnSpc>
                <a:spcPct val="100000"/>
              </a:lnSpc>
              <a:spcBef>
                <a:spcPts val="3200"/>
              </a:spcBef>
              <a:spcAft>
                <a:spcPts val="0"/>
              </a:spcAft>
              <a:buClrTx/>
              <a:buSzTx/>
              <a:buFontTx/>
              <a:buNone/>
              <a:tabLst/>
            </a:pPr>
            <a:r>
              <a:rPr lang="en-US" sz="1200" dirty="0">
                <a:solidFill>
                  <a:srgbClr val="000000"/>
                </a:solidFill>
                <a:latin typeface="+mn-lt"/>
              </a:rPr>
              <a:t>	Cost expensive if a man-made reservoir must be made</a:t>
            </a:r>
          </a:p>
          <a:p>
            <a:pPr marL="0" marR="0" indent="0" algn="l" defTabSz="584200" rtl="0" fontAlgn="auto" hangingPunct="0">
              <a:lnSpc>
                <a:spcPct val="100000"/>
              </a:lnSpc>
              <a:spcBef>
                <a:spcPts val="3200"/>
              </a:spcBef>
              <a:spcAft>
                <a:spcPts val="0"/>
              </a:spcAft>
              <a:buClrTx/>
              <a:buSzTx/>
              <a:buFontTx/>
              <a:buNone/>
              <a:tabLst/>
            </a:pPr>
            <a:r>
              <a:rPr kumimoji="0" lang="en-US" sz="1200" i="0" u="none" strike="noStrike" cap="none" spc="0" normalizeH="0" baseline="0" dirty="0">
                <a:ln>
                  <a:noFill/>
                </a:ln>
                <a:solidFill>
                  <a:srgbClr val="000000"/>
                </a:solidFill>
                <a:effectLst/>
                <a:uFillTx/>
                <a:latin typeface="+mn-lt"/>
                <a:ea typeface="+mj-ea"/>
                <a:cs typeface="+mj-cs"/>
                <a:sym typeface="Gill Sans"/>
              </a:rPr>
              <a:t>Installations are larger than </a:t>
            </a:r>
            <a:r>
              <a:rPr lang="en-US" sz="1200" dirty="0">
                <a:solidFill>
                  <a:srgbClr val="000000"/>
                </a:solidFill>
                <a:latin typeface="+mn-lt"/>
              </a:rPr>
              <a:t>any other storage technology except CAES</a:t>
            </a:r>
            <a:endParaRPr lang="en-US" sz="1200" dirty="0"/>
          </a:p>
          <a:p>
            <a:pPr hangingPunct="0"/>
            <a:r>
              <a:rPr lang="en-US" sz="1200" dirty="0"/>
              <a:t>Prevents energy wasted when it isn’t being used and demands are low </a:t>
            </a:r>
          </a:p>
          <a:p>
            <a:pPr hangingPunct="0"/>
            <a:r>
              <a:rPr lang="en-US" sz="1200" dirty="0"/>
              <a:t>Can be used for seasonal energy management and as critical backup reserves due to large energy capacity</a:t>
            </a:r>
          </a:p>
          <a:p>
            <a:pPr hangingPunct="0"/>
            <a:r>
              <a:rPr lang="en-US" sz="1200" dirty="0"/>
              <a:t>Black start compatible</a:t>
            </a:r>
          </a:p>
          <a:p>
            <a:endParaRPr lang="en-US" dirty="0"/>
          </a:p>
        </p:txBody>
      </p:sp>
      <p:sp>
        <p:nvSpPr>
          <p:cNvPr id="4" name="Slide Number Placeholder 3"/>
          <p:cNvSpPr>
            <a:spLocks noGrp="1"/>
          </p:cNvSpPr>
          <p:nvPr>
            <p:ph type="sldNum" sz="quarter" idx="5"/>
          </p:nvPr>
        </p:nvSpPr>
        <p:spPr/>
        <p:txBody>
          <a:bodyPr/>
          <a:lstStyle/>
          <a:p>
            <a:fld id="{CA4DF1E9-DD7F-422A-A91E-4CDE217E023E}" type="slidenum">
              <a:rPr lang="en-US" smtClean="0"/>
              <a:t>10</a:t>
            </a:fld>
            <a:endParaRPr lang="en-US"/>
          </a:p>
        </p:txBody>
      </p:sp>
    </p:spTree>
    <p:extLst>
      <p:ext uri="{BB962C8B-B14F-4D97-AF65-F5344CB8AC3E}">
        <p14:creationId xmlns:p14="http://schemas.microsoft.com/office/powerpoint/2010/main" val="45522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hangingPunct="0">
              <a:lnSpc>
                <a:spcPct val="100000"/>
              </a:lnSpc>
              <a:spcBef>
                <a:spcPts val="3200"/>
              </a:spcBef>
              <a:spcAft>
                <a:spcPts val="0"/>
              </a:spcAft>
              <a:buClrTx/>
              <a:buSzTx/>
              <a:buFontTx/>
              <a:buNone/>
              <a:tabLst/>
            </a:pPr>
            <a:r>
              <a:rPr lang="en-US" sz="1200" dirty="0">
                <a:solidFill>
                  <a:srgbClr val="000000"/>
                </a:solidFill>
                <a:latin typeface="+mn-lt"/>
              </a:rPr>
              <a:t>Few of these installations exist, only 2 in the world</a:t>
            </a:r>
          </a:p>
          <a:p>
            <a:pPr marL="0" marR="0" indent="0" algn="l" defTabSz="584200" rtl="0" fontAlgn="auto" hangingPunct="0">
              <a:lnSpc>
                <a:spcPct val="100000"/>
              </a:lnSpc>
              <a:spcBef>
                <a:spcPts val="3200"/>
              </a:spcBef>
              <a:spcAft>
                <a:spcPts val="0"/>
              </a:spcAft>
              <a:buClrTx/>
              <a:buSzTx/>
              <a:buFontTx/>
              <a:buNone/>
              <a:tabLst/>
            </a:pPr>
            <a:r>
              <a:rPr lang="en-US" sz="1200" dirty="0">
                <a:solidFill>
                  <a:srgbClr val="000000"/>
                </a:solidFill>
                <a:latin typeface="+mn-lt"/>
              </a:rPr>
              <a:t>Generally, requires specific geographic formations to work and be cost competitive (underground reservoir, caverns, etc.)</a:t>
            </a:r>
          </a:p>
          <a:p>
            <a:pPr marL="0" marR="0" indent="0" algn="l" defTabSz="584200" rtl="0" fontAlgn="auto" hangingPunct="0">
              <a:lnSpc>
                <a:spcPct val="100000"/>
              </a:lnSpc>
              <a:spcBef>
                <a:spcPts val="3200"/>
              </a:spcBef>
              <a:spcAft>
                <a:spcPts val="0"/>
              </a:spcAft>
              <a:buClrTx/>
              <a:buSzTx/>
              <a:buFontTx/>
              <a:buNone/>
              <a:tabLst/>
            </a:pPr>
            <a:r>
              <a:rPr lang="en-US" sz="1200" dirty="0">
                <a:solidFill>
                  <a:srgbClr val="000000"/>
                </a:solidFill>
                <a:latin typeface="+mn-lt"/>
              </a:rPr>
              <a:t>	Off-peak energy is used to compress air and store it in a reservoir</a:t>
            </a:r>
          </a:p>
          <a:p>
            <a:pPr marL="0" marR="0" indent="0" algn="l" defTabSz="584200" rtl="0" fontAlgn="auto" hangingPunct="0">
              <a:lnSpc>
                <a:spcPct val="100000"/>
              </a:lnSpc>
              <a:spcBef>
                <a:spcPts val="3200"/>
              </a:spcBef>
              <a:spcAft>
                <a:spcPts val="0"/>
              </a:spcAft>
              <a:buClrTx/>
              <a:buSzTx/>
              <a:buFontTx/>
              <a:buNone/>
              <a:tabLst/>
            </a:pPr>
            <a:r>
              <a:rPr lang="en-US" sz="1200" dirty="0">
                <a:solidFill>
                  <a:srgbClr val="000000"/>
                </a:solidFill>
                <a:latin typeface="+mn-lt"/>
              </a:rPr>
              <a:t>	Compressed air is heated, expanded, and released to a combustor in a gas turbine during peak demand periods</a:t>
            </a:r>
          </a:p>
          <a:p>
            <a:pPr marL="0" marR="0" indent="0" algn="l" defTabSz="584200" rtl="0" fontAlgn="auto" hangingPunct="0">
              <a:lnSpc>
                <a:spcPct val="100000"/>
              </a:lnSpc>
              <a:spcBef>
                <a:spcPts val="3200"/>
              </a:spcBef>
              <a:spcAft>
                <a:spcPts val="0"/>
              </a:spcAft>
              <a:buClrTx/>
              <a:buSzTx/>
              <a:buFontTx/>
              <a:buNone/>
              <a:tabLst/>
            </a:pPr>
            <a:r>
              <a:rPr lang="en-US" sz="1200" dirty="0">
                <a:solidFill>
                  <a:srgbClr val="000000"/>
                </a:solidFill>
                <a:latin typeface="+mn-lt"/>
              </a:rPr>
              <a:t>	Big issue that this requires natural gas, increasing emissions</a:t>
            </a:r>
          </a:p>
          <a:p>
            <a:pPr marL="0" marR="0" indent="0" algn="l" defTabSz="584200" rtl="0" fontAlgn="auto" hangingPunct="0">
              <a:lnSpc>
                <a:spcPct val="100000"/>
              </a:lnSpc>
              <a:spcBef>
                <a:spcPts val="3200"/>
              </a:spcBef>
              <a:spcAft>
                <a:spcPts val="0"/>
              </a:spcAft>
              <a:buClrTx/>
              <a:buSzTx/>
              <a:buFontTx/>
              <a:buNone/>
              <a:tabLst/>
            </a:pPr>
            <a:r>
              <a:rPr lang="en-US" sz="1200" dirty="0">
                <a:solidFill>
                  <a:srgbClr val="000000"/>
                </a:solidFill>
                <a:latin typeface="+mn-lt"/>
              </a:rPr>
              <a:t>	Quick ramp rates but low energy storage and conversion efficiencies compared with other energy storage approaches</a:t>
            </a:r>
          </a:p>
          <a:p>
            <a:pPr marL="0" marR="0" indent="0" algn="l" defTabSz="584200" rtl="0" fontAlgn="auto" hangingPunct="0">
              <a:lnSpc>
                <a:spcPct val="100000"/>
              </a:lnSpc>
              <a:spcBef>
                <a:spcPts val="3200"/>
              </a:spcBef>
              <a:spcAft>
                <a:spcPts val="0"/>
              </a:spcAft>
              <a:buClrTx/>
              <a:buSzTx/>
              <a:buFontTx/>
              <a:buNone/>
              <a:tabLst/>
            </a:pPr>
            <a:r>
              <a:rPr lang="en-US" sz="1200" dirty="0">
                <a:solidFill>
                  <a:srgbClr val="000000"/>
                </a:solidFill>
                <a:latin typeface="+mn-lt"/>
              </a:rPr>
              <a:t>	Slow response to disruptions in the grid</a:t>
            </a:r>
          </a:p>
          <a:p>
            <a:pPr marL="0" marR="0" indent="0" algn="l" defTabSz="584200" rtl="0" fontAlgn="auto" hangingPunct="0">
              <a:lnSpc>
                <a:spcPct val="100000"/>
              </a:lnSpc>
              <a:spcBef>
                <a:spcPts val="3200"/>
              </a:spcBef>
              <a:spcAft>
                <a:spcPts val="0"/>
              </a:spcAft>
              <a:buClrTx/>
              <a:buSzTx/>
              <a:buFontTx/>
              <a:buNone/>
              <a:tabLst/>
            </a:pPr>
            <a:r>
              <a:rPr lang="en-US" sz="1200" dirty="0">
                <a:solidFill>
                  <a:srgbClr val="000000"/>
                </a:solidFill>
                <a:latin typeface="+mn-lt"/>
              </a:rPr>
              <a:t>	Similar size to pumped hydro storage, doesn’t have as significant of an effect on the surface environment</a:t>
            </a:r>
          </a:p>
          <a:p>
            <a:endParaRPr lang="en-US" dirty="0"/>
          </a:p>
        </p:txBody>
      </p:sp>
      <p:sp>
        <p:nvSpPr>
          <p:cNvPr id="4" name="Slide Number Placeholder 3"/>
          <p:cNvSpPr>
            <a:spLocks noGrp="1"/>
          </p:cNvSpPr>
          <p:nvPr>
            <p:ph type="sldNum" sz="quarter" idx="5"/>
          </p:nvPr>
        </p:nvSpPr>
        <p:spPr/>
        <p:txBody>
          <a:bodyPr/>
          <a:lstStyle/>
          <a:p>
            <a:fld id="{CA4DF1E9-DD7F-422A-A91E-4CDE217E023E}" type="slidenum">
              <a:rPr lang="en-US" smtClean="0"/>
              <a:t>11</a:t>
            </a:fld>
            <a:endParaRPr lang="en-US"/>
          </a:p>
        </p:txBody>
      </p:sp>
    </p:spTree>
    <p:extLst>
      <p:ext uri="{BB962C8B-B14F-4D97-AF65-F5344CB8AC3E}">
        <p14:creationId xmlns:p14="http://schemas.microsoft.com/office/powerpoint/2010/main" val="70913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Can be used to stabilize the grid and for synchronization of different energy sources</a:t>
            </a:r>
          </a:p>
          <a:p>
            <a:pPr marL="0" marR="0" indent="0" algn="l" defTabSz="584200" rtl="0" fontAlgn="auto" latinLnBrk="1" hangingPunct="0">
              <a:lnSpc>
                <a:spcPct val="100000"/>
              </a:lnSpc>
              <a:spcBef>
                <a:spcPts val="3200"/>
              </a:spcBef>
              <a:spcAft>
                <a:spcPts val="0"/>
              </a:spcAft>
              <a:buClrTx/>
              <a:buSzTx/>
              <a:buFontTx/>
              <a:buNone/>
              <a:tabLst/>
            </a:pPr>
            <a:r>
              <a:rPr kumimoji="0" lang="en-US" sz="1200" i="0" u="none" strike="noStrike" cap="none" spc="0" normalizeH="0" baseline="0" dirty="0">
                <a:ln>
                  <a:noFill/>
                </a:ln>
                <a:solidFill>
                  <a:srgbClr val="000000"/>
                </a:solidFill>
                <a:effectLst/>
                <a:uFillTx/>
                <a:latin typeface="+mn-lt"/>
                <a:ea typeface="+mj-ea"/>
                <a:cs typeface="+mj-cs"/>
                <a:sym typeface="Gill Sans"/>
              </a:rPr>
              <a:t>Kinetic energy stored </a:t>
            </a:r>
            <a:r>
              <a:rPr lang="en-US" sz="1200" dirty="0">
                <a:solidFill>
                  <a:srgbClr val="000000"/>
                </a:solidFill>
                <a:latin typeface="+mn-lt"/>
              </a:rPr>
              <a:t>within a spinning rotor that is typically surrounded by vacuum to minimize frictional losses</a:t>
            </a:r>
          </a:p>
          <a:p>
            <a:pPr marL="0" marR="0" indent="0" algn="l" defTabSz="584200" rtl="0" fontAlgn="auto" latinLnBrk="1" hangingPunct="0">
              <a:lnSpc>
                <a:spcPct val="100000"/>
              </a:lnSpc>
              <a:spcBef>
                <a:spcPts val="3200"/>
              </a:spcBef>
              <a:spcAft>
                <a:spcPts val="0"/>
              </a:spcAft>
              <a:buClrTx/>
              <a:buSzTx/>
              <a:buFontTx/>
              <a:buNone/>
              <a:tabLst/>
            </a:pPr>
            <a:r>
              <a:rPr kumimoji="0" lang="en-US" sz="1200" i="0" u="none" strike="noStrike" cap="none" spc="0" normalizeH="0" baseline="0" dirty="0">
                <a:ln>
                  <a:noFill/>
                </a:ln>
                <a:solidFill>
                  <a:srgbClr val="000000"/>
                </a:solidFill>
                <a:effectLst/>
                <a:uFillTx/>
                <a:latin typeface="+mn-lt"/>
                <a:ea typeface="+mj-ea"/>
                <a:cs typeface="+mj-cs"/>
                <a:sym typeface="Gill Sans"/>
              </a:rPr>
              <a:t>Energy released by applying resistance to the spinning rotor</a:t>
            </a:r>
          </a:p>
          <a:p>
            <a:pPr marL="0" marR="0" indent="0" algn="l" defTabSz="584200" rtl="0" fontAlgn="auto" latinLnBrk="1" hangingPunct="0">
              <a:lnSpc>
                <a:spcPct val="100000"/>
              </a:lnSpc>
              <a:spcBef>
                <a:spcPts val="3200"/>
              </a:spcBef>
              <a:spcAft>
                <a:spcPts val="0"/>
              </a:spcAft>
              <a:buClrTx/>
              <a:buSzTx/>
              <a:buFontTx/>
              <a:buNone/>
              <a:tabLst/>
            </a:pPr>
            <a:r>
              <a:rPr lang="en-US" sz="1200" dirty="0">
                <a:solidFill>
                  <a:srgbClr val="000000"/>
                </a:solidFill>
                <a:latin typeface="+mn-lt"/>
              </a:rPr>
              <a:t>Have very low energy capacities but can deliver more power per unit mass</a:t>
            </a:r>
          </a:p>
          <a:p>
            <a:pPr marL="0" marR="0" indent="0" algn="l" defTabSz="584200" rtl="0" fontAlgn="auto" latinLnBrk="1" hangingPunct="0">
              <a:lnSpc>
                <a:spcPct val="100000"/>
              </a:lnSpc>
              <a:spcBef>
                <a:spcPts val="3200"/>
              </a:spcBef>
              <a:spcAft>
                <a:spcPts val="0"/>
              </a:spcAft>
              <a:buClrTx/>
              <a:buSzTx/>
              <a:buFontTx/>
              <a:buNone/>
              <a:tabLst/>
            </a:pPr>
            <a:r>
              <a:rPr kumimoji="0" lang="en-US" sz="1200" i="0" u="none" strike="noStrike" cap="none" spc="0" normalizeH="0" baseline="0" dirty="0">
                <a:ln>
                  <a:noFill/>
                </a:ln>
                <a:solidFill>
                  <a:srgbClr val="000000"/>
                </a:solidFill>
                <a:effectLst/>
                <a:uFillTx/>
                <a:latin typeface="+mn-lt"/>
                <a:ea typeface="+mj-ea"/>
                <a:cs typeface="+mj-cs"/>
                <a:sym typeface="Gill Sans"/>
              </a:rPr>
              <a:t>Durable, modular, and quick responding</a:t>
            </a:r>
          </a:p>
          <a:p>
            <a:pPr marL="0" marR="0" indent="0" algn="l" defTabSz="584200" rtl="0" fontAlgn="auto" latinLnBrk="1" hangingPunct="0">
              <a:lnSpc>
                <a:spcPct val="100000"/>
              </a:lnSpc>
              <a:spcBef>
                <a:spcPts val="3200"/>
              </a:spcBef>
              <a:spcAft>
                <a:spcPts val="0"/>
              </a:spcAft>
              <a:buClrTx/>
              <a:buSzTx/>
              <a:buFontTx/>
              <a:buNone/>
              <a:tabLst/>
            </a:pPr>
            <a:r>
              <a:rPr lang="en-US" sz="1200" dirty="0">
                <a:solidFill>
                  <a:srgbClr val="000000"/>
                </a:solidFill>
                <a:latin typeface="+mn-lt"/>
              </a:rPr>
              <a:t>Highly efficient</a:t>
            </a:r>
          </a:p>
          <a:p>
            <a:pPr marL="0" marR="0" indent="0" algn="l" defTabSz="584200" rtl="0" fontAlgn="auto" latinLnBrk="1" hangingPunct="0">
              <a:lnSpc>
                <a:spcPct val="100000"/>
              </a:lnSpc>
              <a:spcBef>
                <a:spcPts val="3200"/>
              </a:spcBef>
              <a:spcAft>
                <a:spcPts val="0"/>
              </a:spcAft>
              <a:buClrTx/>
              <a:buSzTx/>
              <a:buFontTx/>
              <a:buNone/>
              <a:tabLst/>
            </a:pPr>
            <a:r>
              <a:rPr kumimoji="0" lang="en-US" sz="1200" i="0" u="none" strike="noStrike" cap="none" spc="0" normalizeH="0" baseline="0" dirty="0">
                <a:ln>
                  <a:noFill/>
                </a:ln>
                <a:solidFill>
                  <a:srgbClr val="000000"/>
                </a:solidFill>
                <a:effectLst/>
                <a:uFillTx/>
                <a:latin typeface="+mn-lt"/>
                <a:ea typeface="+mj-ea"/>
                <a:cs typeface="+mj-cs"/>
                <a:sym typeface="Gill Sans"/>
              </a:rPr>
              <a:t>High charging and discharging rates</a:t>
            </a:r>
          </a:p>
          <a:p>
            <a:pPr marL="0" marR="0" indent="0" algn="l" defTabSz="584200" rtl="0" fontAlgn="auto" latinLnBrk="1" hangingPunct="0">
              <a:lnSpc>
                <a:spcPct val="100000"/>
              </a:lnSpc>
              <a:spcBef>
                <a:spcPts val="3200"/>
              </a:spcBef>
              <a:spcAft>
                <a:spcPts val="0"/>
              </a:spcAft>
              <a:buClrTx/>
              <a:buSzTx/>
              <a:buFontTx/>
              <a:buNone/>
              <a:tabLst/>
            </a:pPr>
            <a:r>
              <a:rPr lang="en-US" sz="1200" dirty="0">
                <a:solidFill>
                  <a:srgbClr val="000000"/>
                </a:solidFill>
                <a:latin typeface="+mn-lt"/>
              </a:rPr>
              <a:t>Great option for frequency regulation</a:t>
            </a:r>
          </a:p>
          <a:p>
            <a:pPr marL="0" marR="0" indent="0" algn="l" defTabSz="584200" rtl="0" fontAlgn="auto" latinLnBrk="1" hangingPunct="0">
              <a:lnSpc>
                <a:spcPct val="100000"/>
              </a:lnSpc>
              <a:spcBef>
                <a:spcPts val="3200"/>
              </a:spcBef>
              <a:spcAft>
                <a:spcPts val="0"/>
              </a:spcAft>
              <a:buClrTx/>
              <a:buSzTx/>
              <a:buFontTx/>
              <a:buNone/>
              <a:tabLst/>
            </a:pPr>
            <a:r>
              <a:rPr kumimoji="0" lang="en-US" sz="1200" i="0" u="none" strike="noStrike" cap="none" spc="0" normalizeH="0" baseline="0" dirty="0">
                <a:ln>
                  <a:noFill/>
                </a:ln>
                <a:solidFill>
                  <a:srgbClr val="000000"/>
                </a:solidFill>
                <a:effectLst/>
                <a:uFillTx/>
                <a:latin typeface="+mn-lt"/>
                <a:ea typeface="+mj-ea"/>
                <a:cs typeface="+mj-cs"/>
                <a:sym typeface="Gill Sans"/>
              </a:rPr>
              <a:t>Excellent cycle life and power density compared to other energy storage options</a:t>
            </a:r>
          </a:p>
          <a:p>
            <a:pPr marL="0" marR="0" indent="0" algn="l" defTabSz="584200" rtl="0" fontAlgn="auto" latinLnBrk="1" hangingPunct="0">
              <a:lnSpc>
                <a:spcPct val="100000"/>
              </a:lnSpc>
              <a:spcBef>
                <a:spcPts val="3200"/>
              </a:spcBef>
              <a:spcAft>
                <a:spcPts val="0"/>
              </a:spcAft>
              <a:buClrTx/>
              <a:buSzTx/>
              <a:buFontTx/>
              <a:buNone/>
              <a:tabLst/>
            </a:pPr>
            <a:r>
              <a:rPr lang="en-US" sz="1200" dirty="0">
                <a:solidFill>
                  <a:srgbClr val="000000"/>
                </a:solidFill>
                <a:latin typeface="+mn-lt"/>
              </a:rPr>
              <a:t>Minimal environmental impacts; small enough to have little to no impact on the surrounding ecosystem, no emissions</a:t>
            </a:r>
          </a:p>
          <a:p>
            <a:pPr marL="0" marR="0" indent="0" algn="l" defTabSz="584200" rtl="0" fontAlgn="auto" latinLnBrk="1" hangingPunct="0">
              <a:lnSpc>
                <a:spcPct val="100000"/>
              </a:lnSpc>
              <a:spcBef>
                <a:spcPts val="3200"/>
              </a:spcBef>
              <a:spcAft>
                <a:spcPts val="0"/>
              </a:spcAft>
              <a:buClrTx/>
              <a:buSzTx/>
              <a:buFontTx/>
              <a:buNone/>
              <a:tabLst/>
            </a:pPr>
            <a:r>
              <a:rPr kumimoji="0" lang="en-US" sz="1200" i="0" u="none" strike="noStrike" cap="none" spc="0" normalizeH="0" baseline="0" dirty="0">
                <a:ln>
                  <a:noFill/>
                </a:ln>
                <a:solidFill>
                  <a:srgbClr val="000000"/>
                </a:solidFill>
                <a:effectLst/>
                <a:uFillTx/>
                <a:latin typeface="+mn-lt"/>
                <a:ea typeface="+mj-ea"/>
                <a:cs typeface="+mj-cs"/>
                <a:sym typeface="Gill Sans"/>
              </a:rPr>
              <a:t>No</a:t>
            </a:r>
            <a:r>
              <a:rPr lang="en-US" sz="1200" dirty="0">
                <a:solidFill>
                  <a:srgbClr val="000000"/>
                </a:solidFill>
                <a:latin typeface="+mn-lt"/>
              </a:rPr>
              <a:t>t as well developed as CAES and PSH</a:t>
            </a:r>
            <a:endParaRPr kumimoji="0" lang="en-US" sz="1200" i="0" u="none" strike="noStrike" cap="none" spc="0" normalizeH="0" baseline="0" dirty="0">
              <a:ln>
                <a:noFill/>
              </a:ln>
              <a:solidFill>
                <a:srgbClr val="000000"/>
              </a:solidFill>
              <a:effectLst/>
              <a:uFillTx/>
              <a:latin typeface="+mn-lt"/>
              <a:ea typeface="+mj-ea"/>
              <a:cs typeface="+mj-cs"/>
              <a:sym typeface="Gill Sans"/>
            </a:endParaRPr>
          </a:p>
          <a:p>
            <a:endParaRPr lang="en-US" dirty="0"/>
          </a:p>
        </p:txBody>
      </p:sp>
      <p:sp>
        <p:nvSpPr>
          <p:cNvPr id="4" name="Slide Number Placeholder 3"/>
          <p:cNvSpPr>
            <a:spLocks noGrp="1"/>
          </p:cNvSpPr>
          <p:nvPr>
            <p:ph type="sldNum" sz="quarter" idx="5"/>
          </p:nvPr>
        </p:nvSpPr>
        <p:spPr/>
        <p:txBody>
          <a:bodyPr/>
          <a:lstStyle/>
          <a:p>
            <a:fld id="{CA4DF1E9-DD7F-422A-A91E-4CDE217E023E}" type="slidenum">
              <a:rPr lang="en-US" smtClean="0"/>
              <a:t>12</a:t>
            </a:fld>
            <a:endParaRPr lang="en-US"/>
          </a:p>
        </p:txBody>
      </p:sp>
    </p:spTree>
    <p:extLst>
      <p:ext uri="{BB962C8B-B14F-4D97-AF65-F5344CB8AC3E}">
        <p14:creationId xmlns:p14="http://schemas.microsoft.com/office/powerpoint/2010/main" val="418938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During periods of low energy demand, energy from nuclear power plants can be diverted to produce hydrogen</a:t>
            </a:r>
          </a:p>
          <a:p>
            <a:r>
              <a:rPr lang="en-US" sz="1200" dirty="0">
                <a:latin typeface="+mn-lt"/>
              </a:rPr>
              <a:t>Hydrogen then stored for future energy needs or can be used for an alternative need (e.g. transportation)</a:t>
            </a:r>
          </a:p>
          <a:p>
            <a:r>
              <a:rPr lang="en-US" sz="1200" dirty="0">
                <a:latin typeface="+mn-lt"/>
              </a:rPr>
              <a:t>Hydrogen typically produced by the electrolysis of water</a:t>
            </a:r>
          </a:p>
          <a:p>
            <a:r>
              <a:rPr lang="en-US" sz="1200" dirty="0">
                <a:latin typeface="+mn-lt"/>
              </a:rPr>
              <a:t>Current electrolysis technologies generally operate at relatively low temperatures (&lt;100C)</a:t>
            </a:r>
          </a:p>
          <a:p>
            <a:r>
              <a:rPr lang="en-US" sz="1200" dirty="0">
                <a:latin typeface="+mn-lt"/>
              </a:rPr>
              <a:t>High temp electrolysis (700-900C) is currently being researched</a:t>
            </a:r>
          </a:p>
          <a:p>
            <a:r>
              <a:rPr lang="en-US" sz="1200" dirty="0">
                <a:latin typeface="+mn-lt"/>
              </a:rPr>
              <a:t>Scalable, versatile, compact, easily integrated into a power plant’s generation cycle</a:t>
            </a:r>
          </a:p>
          <a:p>
            <a:r>
              <a:rPr lang="en-US" sz="1200" dirty="0">
                <a:latin typeface="+mn-lt"/>
              </a:rPr>
              <a:t>Still under development (TRL 6); high capital costs and durability of system components still are limitations</a:t>
            </a:r>
          </a:p>
          <a:p>
            <a:r>
              <a:rPr lang="en-US" sz="1200" dirty="0">
                <a:latin typeface="+mn-lt"/>
              </a:rPr>
              <a:t>Can cost more energy to produce than other methods due to the fact that hydrogen is bonded to other elements; low efficiency (20-30%)</a:t>
            </a:r>
          </a:p>
          <a:p>
            <a:r>
              <a:rPr lang="en-US" sz="1200" dirty="0">
                <a:latin typeface="+mn-lt"/>
              </a:rPr>
              <a:t>Quieter than fossil fuels</a:t>
            </a:r>
          </a:p>
          <a:p>
            <a:r>
              <a:rPr lang="en-US" sz="1200" dirty="0">
                <a:latin typeface="+mn-lt"/>
              </a:rPr>
              <a:t>Low temp electrolysis for current nuclear plants</a:t>
            </a:r>
          </a:p>
          <a:p>
            <a:r>
              <a:rPr lang="en-US" sz="1200" dirty="0">
                <a:latin typeface="+mn-lt"/>
              </a:rPr>
              <a:t>High temp electrolysis for next generation nuclear power plants</a:t>
            </a:r>
          </a:p>
          <a:p>
            <a:endParaRPr lang="en-US" dirty="0"/>
          </a:p>
        </p:txBody>
      </p:sp>
      <p:sp>
        <p:nvSpPr>
          <p:cNvPr id="4" name="Slide Number Placeholder 3"/>
          <p:cNvSpPr>
            <a:spLocks noGrp="1"/>
          </p:cNvSpPr>
          <p:nvPr>
            <p:ph type="sldNum" sz="quarter" idx="5"/>
          </p:nvPr>
        </p:nvSpPr>
        <p:spPr/>
        <p:txBody>
          <a:bodyPr/>
          <a:lstStyle/>
          <a:p>
            <a:fld id="{CA4DF1E9-DD7F-422A-A91E-4CDE217E023E}" type="slidenum">
              <a:rPr lang="en-US" smtClean="0"/>
              <a:t>15</a:t>
            </a:fld>
            <a:endParaRPr lang="en-US"/>
          </a:p>
        </p:txBody>
      </p:sp>
    </p:spTree>
    <p:extLst>
      <p:ext uri="{BB962C8B-B14F-4D97-AF65-F5344CB8AC3E}">
        <p14:creationId xmlns:p14="http://schemas.microsoft.com/office/powerpoint/2010/main" val="2743458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4DF1E9-DD7F-422A-A91E-4CDE217E023E}" type="slidenum">
              <a:rPr lang="en-US" smtClean="0"/>
              <a:t>18</a:t>
            </a:fld>
            <a:endParaRPr lang="en-US"/>
          </a:p>
        </p:txBody>
      </p:sp>
    </p:spTree>
    <p:extLst>
      <p:ext uri="{BB962C8B-B14F-4D97-AF65-F5344CB8AC3E}">
        <p14:creationId xmlns:p14="http://schemas.microsoft.com/office/powerpoint/2010/main" val="3815060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A6BB2-47D8-4240-BCF4-51691C60C429}"/>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01D0318F-203F-4B5B-B684-6424ED166BC9}"/>
              </a:ext>
            </a:extLst>
          </p:cNvPr>
          <p:cNvSpPr>
            <a:spLocks noGrp="1"/>
          </p:cNvSpPr>
          <p:nvPr>
            <p:ph type="dt" sz="half" idx="10"/>
          </p:nvPr>
        </p:nvSpPr>
        <p:spPr/>
        <p:txBody>
          <a:bodyPr/>
          <a:lstStyle/>
          <a:p>
            <a:fld id="{E8E0856E-C94D-485F-8708-1E7E1F00069C}" type="datetime1">
              <a:rPr lang="en-US" smtClean="0"/>
              <a:t>5/1/2021</a:t>
            </a:fld>
            <a:endParaRPr lang="en-US"/>
          </a:p>
        </p:txBody>
      </p:sp>
      <p:sp>
        <p:nvSpPr>
          <p:cNvPr id="8" name="Footer Placeholder 7">
            <a:extLst>
              <a:ext uri="{FF2B5EF4-FFF2-40B4-BE49-F238E27FC236}">
                <a16:creationId xmlns:a16="http://schemas.microsoft.com/office/drawing/2014/main" id="{7FB03284-6A5E-40ED-B4D5-AB526887B1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F2363F-ED04-4613-BEEB-4F441555DAC0}"/>
              </a:ext>
            </a:extLst>
          </p:cNvPr>
          <p:cNvSpPr>
            <a:spLocks noGrp="1"/>
          </p:cNvSpPr>
          <p:nvPr>
            <p:ph type="sldNum" sz="quarter" idx="12"/>
          </p:nvPr>
        </p:nvSpPr>
        <p:spPr/>
        <p:txBody>
          <a:bodyPr/>
          <a:lstStyle>
            <a:lvl1pPr>
              <a:defRPr>
                <a:solidFill>
                  <a:schemeClr val="tx1"/>
                </a:solidFill>
              </a:defRPr>
            </a:lvl1pPr>
          </a:lstStyle>
          <a:p>
            <a:fld id="{3AD2307A-FB23-4982-9FCD-71B252C9767C}" type="slidenum">
              <a:rPr lang="en-US" smtClean="0"/>
              <a:pPr/>
              <a:t>‹#›</a:t>
            </a:fld>
            <a:endParaRPr lang="en-US"/>
          </a:p>
        </p:txBody>
      </p:sp>
    </p:spTree>
    <p:extLst>
      <p:ext uri="{BB962C8B-B14F-4D97-AF65-F5344CB8AC3E}">
        <p14:creationId xmlns:p14="http://schemas.microsoft.com/office/powerpoint/2010/main" val="45385528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 Image">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a:lstStyle>
            <a:lvl1pPr>
              <a:defRPr sz="6000" cap="small">
                <a:solidFill>
                  <a:srgbClr val="003C78"/>
                </a:solidFill>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a:xfrm>
            <a:off x="433930" y="3130561"/>
            <a:ext cx="10661502" cy="963613"/>
          </a:xfrm>
          <a:prstGeom prst="rect">
            <a:avLst/>
          </a:prstGeom>
        </p:spPr>
        <p:txBody>
          <a:bodyPr vert="horz"/>
          <a:lstStyle>
            <a:lvl1pPr marL="0" indent="0">
              <a:buNone/>
              <a:defRPr sz="3600"/>
            </a:lvl1pPr>
            <a:lvl2pPr marL="762114" indent="0">
              <a:buNone/>
              <a:defRPr/>
            </a:lvl2pPr>
            <a:lvl3pPr marL="1206680" indent="0">
              <a:buNone/>
              <a:defRPr/>
            </a:lvl3pPr>
            <a:lvl4pPr marL="1651247" indent="0">
              <a:buNone/>
              <a:defRPr/>
            </a:lvl4pPr>
            <a:lvl5pPr marL="2095815" indent="0">
              <a:buNone/>
              <a:defRPr/>
            </a:lvl5pPr>
          </a:lstStyle>
          <a:p>
            <a:pPr lvl="0"/>
            <a:r>
              <a:rPr lang="en-US" dirty="0"/>
              <a:t>Authors</a:t>
            </a:r>
          </a:p>
        </p:txBody>
      </p:sp>
      <p:sp>
        <p:nvSpPr>
          <p:cNvPr id="8" name="Text Placeholder 5"/>
          <p:cNvSpPr>
            <a:spLocks noGrp="1"/>
          </p:cNvSpPr>
          <p:nvPr>
            <p:ph type="body" sz="quarter" idx="11" hasCustomPrompt="1"/>
          </p:nvPr>
        </p:nvSpPr>
        <p:spPr>
          <a:xfrm>
            <a:off x="433930" y="3831160"/>
            <a:ext cx="10661502" cy="963613"/>
          </a:xfrm>
          <a:prstGeom prst="rect">
            <a:avLst/>
          </a:prstGeom>
        </p:spPr>
        <p:txBody>
          <a:bodyPr vert="horz"/>
          <a:lstStyle>
            <a:lvl1pPr marL="0" indent="0">
              <a:spcBef>
                <a:spcPts val="0"/>
              </a:spcBef>
              <a:buNone/>
              <a:defRPr sz="2801" i="1" baseline="0"/>
            </a:lvl1pPr>
            <a:lvl2pPr marL="762114" indent="0">
              <a:buNone/>
              <a:defRPr/>
            </a:lvl2pPr>
            <a:lvl3pPr marL="1206680" indent="0">
              <a:buNone/>
              <a:defRPr/>
            </a:lvl3pPr>
            <a:lvl4pPr marL="1651247" indent="0">
              <a:buNone/>
              <a:defRPr/>
            </a:lvl4pPr>
            <a:lvl5pPr marL="2095815" indent="0">
              <a:buNone/>
              <a:defRPr/>
            </a:lvl5pPr>
          </a:lstStyle>
          <a:p>
            <a:pPr lvl="0"/>
            <a:r>
              <a:rPr lang="en-US" dirty="0"/>
              <a:t>Department of Materials Science and Engineering</a:t>
            </a:r>
          </a:p>
          <a:p>
            <a:pPr lvl="0"/>
            <a:r>
              <a:rPr lang="en-US" dirty="0"/>
              <a:t>University of Illinois, Urbana-Champaign</a:t>
            </a:r>
          </a:p>
        </p:txBody>
      </p:sp>
      <p:sp>
        <p:nvSpPr>
          <p:cNvPr id="9" name="Text Placeholder 5"/>
          <p:cNvSpPr>
            <a:spLocks noGrp="1"/>
          </p:cNvSpPr>
          <p:nvPr>
            <p:ph type="body" sz="quarter" idx="12" hasCustomPrompt="1"/>
          </p:nvPr>
        </p:nvSpPr>
        <p:spPr>
          <a:xfrm>
            <a:off x="433930" y="5750812"/>
            <a:ext cx="10661502" cy="963613"/>
          </a:xfrm>
          <a:prstGeom prst="rect">
            <a:avLst/>
          </a:prstGeom>
        </p:spPr>
        <p:txBody>
          <a:bodyPr vert="horz"/>
          <a:lstStyle>
            <a:lvl1pPr marL="0" indent="0">
              <a:spcBef>
                <a:spcPts val="0"/>
              </a:spcBef>
              <a:buNone/>
              <a:defRPr sz="2400" i="1" baseline="0"/>
            </a:lvl1pPr>
            <a:lvl2pPr marL="762114" indent="0">
              <a:buNone/>
              <a:defRPr/>
            </a:lvl2pPr>
            <a:lvl3pPr marL="1206680" indent="0">
              <a:buNone/>
              <a:defRPr/>
            </a:lvl3pPr>
            <a:lvl4pPr marL="1651247" indent="0">
              <a:buNone/>
              <a:defRPr/>
            </a:lvl4pPr>
            <a:lvl5pPr marL="2095815" indent="0">
              <a:buNone/>
              <a:defRPr/>
            </a:lvl5pPr>
          </a:lstStyle>
          <a:p>
            <a:pPr lvl="0"/>
            <a:r>
              <a:rPr lang="en-US" dirty="0"/>
              <a:t>With many thanks to:</a:t>
            </a:r>
          </a:p>
          <a:p>
            <a:pPr lvl="0"/>
            <a:r>
              <a:rPr lang="en-US" dirty="0"/>
              <a:t>Collaborators &amp; Funding Support</a:t>
            </a:r>
          </a:p>
        </p:txBody>
      </p:sp>
      <p:sp>
        <p:nvSpPr>
          <p:cNvPr id="10" name="Text Placeholder 5"/>
          <p:cNvSpPr>
            <a:spLocks noGrp="1"/>
          </p:cNvSpPr>
          <p:nvPr>
            <p:ph type="body" sz="quarter" idx="13" hasCustomPrompt="1"/>
          </p:nvPr>
        </p:nvSpPr>
        <p:spPr>
          <a:xfrm>
            <a:off x="433930" y="8280720"/>
            <a:ext cx="10661502" cy="963613"/>
          </a:xfrm>
          <a:prstGeom prst="rect">
            <a:avLst/>
          </a:prstGeom>
        </p:spPr>
        <p:txBody>
          <a:bodyPr vert="horz"/>
          <a:lstStyle>
            <a:lvl1pPr marL="0" indent="0">
              <a:spcBef>
                <a:spcPts val="0"/>
              </a:spcBef>
              <a:buNone/>
              <a:defRPr sz="2400" i="1" baseline="0"/>
            </a:lvl1pPr>
            <a:lvl2pPr marL="762114" indent="0">
              <a:buNone/>
              <a:defRPr/>
            </a:lvl2pPr>
            <a:lvl3pPr marL="1206680" indent="0">
              <a:buNone/>
              <a:defRPr/>
            </a:lvl3pPr>
            <a:lvl4pPr marL="1651247" indent="0">
              <a:buNone/>
              <a:defRPr/>
            </a:lvl4pPr>
            <a:lvl5pPr marL="2095815" indent="0">
              <a:buNone/>
              <a:defRPr/>
            </a:lvl5pPr>
          </a:lstStyle>
          <a:p>
            <a:pPr lvl="0"/>
            <a:r>
              <a:rPr lang="en-US" dirty="0"/>
              <a:t>Event</a:t>
            </a:r>
          </a:p>
          <a:p>
            <a:pPr lvl="0"/>
            <a:r>
              <a:rPr lang="en-US" dirty="0"/>
              <a:t>Date</a:t>
            </a:r>
          </a:p>
          <a:p>
            <a:pPr lvl="0"/>
            <a:r>
              <a:rPr lang="en-US" dirty="0"/>
              <a:t>Location</a:t>
            </a:r>
          </a:p>
        </p:txBody>
      </p:sp>
      <p:pic>
        <p:nvPicPr>
          <p:cNvPr id="7" name="pasted-image.tif">
            <a:extLst>
              <a:ext uri="{FF2B5EF4-FFF2-40B4-BE49-F238E27FC236}">
                <a16:creationId xmlns:a16="http://schemas.microsoft.com/office/drawing/2014/main" id="{0DB54D4D-48AB-43B2-BC0F-43EBDE2478CE}"/>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803" r="-10" b="16215"/>
          <a:stretch/>
        </p:blipFill>
        <p:spPr>
          <a:xfrm>
            <a:off x="0" y="1"/>
            <a:ext cx="17340263" cy="9753600"/>
          </a:xfrm>
          <a:prstGeom prst="rect">
            <a:avLst/>
          </a:prstGeom>
          <a:ln w="12700">
            <a:miter lim="400000"/>
          </a:ln>
        </p:spPr>
      </p:pic>
      <p:pic>
        <p:nvPicPr>
          <p:cNvPr id="16" name="Picture 15">
            <a:extLst>
              <a:ext uri="{FF2B5EF4-FFF2-40B4-BE49-F238E27FC236}">
                <a16:creationId xmlns:a16="http://schemas.microsoft.com/office/drawing/2014/main" id="{87CC1362-89B7-4E19-B48A-48300C887E2C}"/>
              </a:ext>
            </a:extLst>
          </p:cNvPr>
          <p:cNvPicPr>
            <a:picLocks noChangeAspect="1"/>
          </p:cNvPicPr>
          <p:nvPr userDrawn="1"/>
        </p:nvPicPr>
        <p:blipFill>
          <a:blip r:embed="rId3"/>
          <a:stretch>
            <a:fillRect/>
          </a:stretch>
        </p:blipFill>
        <p:spPr>
          <a:xfrm>
            <a:off x="14811866" y="6794500"/>
            <a:ext cx="2095500" cy="2705100"/>
          </a:xfrm>
          <a:prstGeom prst="rect">
            <a:avLst/>
          </a:prstGeom>
        </p:spPr>
      </p:pic>
      <p:sp>
        <p:nvSpPr>
          <p:cNvPr id="11" name="Date Placeholder 10">
            <a:extLst>
              <a:ext uri="{FF2B5EF4-FFF2-40B4-BE49-F238E27FC236}">
                <a16:creationId xmlns:a16="http://schemas.microsoft.com/office/drawing/2014/main" id="{70CB3EC0-6A09-40A8-BDD8-7D5934D56C45}"/>
              </a:ext>
            </a:extLst>
          </p:cNvPr>
          <p:cNvSpPr>
            <a:spLocks noGrp="1"/>
          </p:cNvSpPr>
          <p:nvPr>
            <p:ph type="dt" sz="half" idx="14"/>
          </p:nvPr>
        </p:nvSpPr>
        <p:spPr/>
        <p:txBody>
          <a:bodyPr/>
          <a:lstStyle/>
          <a:p>
            <a:fld id="{822328F6-492A-4148-B346-095A908838CB}" type="datetime1">
              <a:rPr lang="en-US" smtClean="0"/>
              <a:t>5/1/2021</a:t>
            </a:fld>
            <a:endParaRPr lang="en-US"/>
          </a:p>
        </p:txBody>
      </p:sp>
      <p:sp>
        <p:nvSpPr>
          <p:cNvPr id="12" name="Footer Placeholder 11">
            <a:extLst>
              <a:ext uri="{FF2B5EF4-FFF2-40B4-BE49-F238E27FC236}">
                <a16:creationId xmlns:a16="http://schemas.microsoft.com/office/drawing/2014/main" id="{FCCE7952-4EB8-4531-8100-30D8924FB75E}"/>
              </a:ext>
            </a:extLst>
          </p:cNvPr>
          <p:cNvSpPr>
            <a:spLocks noGrp="1"/>
          </p:cNvSpPr>
          <p:nvPr>
            <p:ph type="ftr" sz="quarter" idx="15"/>
          </p:nvPr>
        </p:nvSpPr>
        <p:spPr/>
        <p:txBody>
          <a:bodyPr/>
          <a:lstStyle/>
          <a:p>
            <a:endParaRPr lang="en-US"/>
          </a:p>
        </p:txBody>
      </p:sp>
      <p:sp>
        <p:nvSpPr>
          <p:cNvPr id="13" name="Slide Number Placeholder 12">
            <a:extLst>
              <a:ext uri="{FF2B5EF4-FFF2-40B4-BE49-F238E27FC236}">
                <a16:creationId xmlns:a16="http://schemas.microsoft.com/office/drawing/2014/main" id="{F3E57F20-61DD-4354-A92A-F6F06CD8668E}"/>
              </a:ext>
            </a:extLst>
          </p:cNvPr>
          <p:cNvSpPr>
            <a:spLocks noGrp="1"/>
          </p:cNvSpPr>
          <p:nvPr>
            <p:ph type="sldNum" sz="quarter" idx="16"/>
          </p:nvPr>
        </p:nvSpPr>
        <p:spPr/>
        <p:txBody>
          <a:bodyPr/>
          <a:lstStyle/>
          <a:p>
            <a:fld id="{3AD2307A-FB23-4982-9FCD-71B252C9767C}" type="slidenum">
              <a:rPr lang="en-US" smtClean="0"/>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 Blank">
    <p:spTree>
      <p:nvGrpSpPr>
        <p:cNvPr id="1" name=""/>
        <p:cNvGrpSpPr/>
        <p:nvPr/>
      </p:nvGrpSpPr>
      <p:grpSpPr>
        <a:xfrm>
          <a:off x="0" y="0"/>
          <a:ext cx="0" cy="0"/>
          <a:chOff x="0" y="0"/>
          <a:chExt cx="0" cy="0"/>
        </a:xfrm>
      </p:grpSpPr>
      <p:sp>
        <p:nvSpPr>
          <p:cNvPr id="8" name="Title 3"/>
          <p:cNvSpPr>
            <a:spLocks noGrp="1"/>
          </p:cNvSpPr>
          <p:nvPr>
            <p:ph type="title"/>
          </p:nvPr>
        </p:nvSpPr>
        <p:spPr>
          <a:xfrm>
            <a:off x="432897" y="254000"/>
            <a:ext cx="16474469" cy="2016766"/>
          </a:xfrm>
        </p:spPr>
        <p:txBody>
          <a:bodyPr vert="horz"/>
          <a:lstStyle>
            <a:lvl1pPr>
              <a:defRPr sz="6000" cap="small">
                <a:solidFill>
                  <a:srgbClr val="003C78"/>
                </a:solidFill>
              </a:defRPr>
            </a:lvl1pPr>
          </a:lstStyle>
          <a:p>
            <a:r>
              <a:rPr lang="en-US"/>
              <a:t>Click to edit Master title style</a:t>
            </a:r>
            <a:endParaRPr lang="en-US" dirty="0"/>
          </a:p>
        </p:txBody>
      </p:sp>
      <p:sp>
        <p:nvSpPr>
          <p:cNvPr id="9" name="Text Placeholder 5"/>
          <p:cNvSpPr>
            <a:spLocks noGrp="1"/>
          </p:cNvSpPr>
          <p:nvPr>
            <p:ph type="body" sz="quarter" idx="10" hasCustomPrompt="1"/>
          </p:nvPr>
        </p:nvSpPr>
        <p:spPr>
          <a:xfrm>
            <a:off x="433930" y="3130561"/>
            <a:ext cx="10661502" cy="963613"/>
          </a:xfrm>
          <a:prstGeom prst="rect">
            <a:avLst/>
          </a:prstGeom>
        </p:spPr>
        <p:txBody>
          <a:bodyPr vert="horz"/>
          <a:lstStyle>
            <a:lvl1pPr marL="0" indent="0">
              <a:buNone/>
              <a:defRPr sz="3600"/>
            </a:lvl1pPr>
            <a:lvl2pPr marL="762114" indent="0">
              <a:buNone/>
              <a:defRPr/>
            </a:lvl2pPr>
            <a:lvl3pPr marL="1206680" indent="0">
              <a:buNone/>
              <a:defRPr/>
            </a:lvl3pPr>
            <a:lvl4pPr marL="1651247" indent="0">
              <a:buNone/>
              <a:defRPr/>
            </a:lvl4pPr>
            <a:lvl5pPr marL="2095815" indent="0">
              <a:buNone/>
              <a:defRPr/>
            </a:lvl5pPr>
          </a:lstStyle>
          <a:p>
            <a:pPr lvl="0"/>
            <a:r>
              <a:rPr lang="en-US" dirty="0"/>
              <a:t>Authors</a:t>
            </a:r>
          </a:p>
        </p:txBody>
      </p:sp>
      <p:sp>
        <p:nvSpPr>
          <p:cNvPr id="10" name="Text Placeholder 5"/>
          <p:cNvSpPr>
            <a:spLocks noGrp="1"/>
          </p:cNvSpPr>
          <p:nvPr>
            <p:ph type="body" sz="quarter" idx="11" hasCustomPrompt="1"/>
          </p:nvPr>
        </p:nvSpPr>
        <p:spPr>
          <a:xfrm>
            <a:off x="433930" y="3831160"/>
            <a:ext cx="10661502" cy="963613"/>
          </a:xfrm>
          <a:prstGeom prst="rect">
            <a:avLst/>
          </a:prstGeom>
        </p:spPr>
        <p:txBody>
          <a:bodyPr vert="horz"/>
          <a:lstStyle>
            <a:lvl1pPr marL="0" indent="0">
              <a:spcBef>
                <a:spcPts val="0"/>
              </a:spcBef>
              <a:buNone/>
              <a:defRPr sz="2801" i="1" baseline="0"/>
            </a:lvl1pPr>
            <a:lvl2pPr marL="762114" indent="0">
              <a:buNone/>
              <a:defRPr/>
            </a:lvl2pPr>
            <a:lvl3pPr marL="1206680" indent="0">
              <a:buNone/>
              <a:defRPr/>
            </a:lvl3pPr>
            <a:lvl4pPr marL="1651247" indent="0">
              <a:buNone/>
              <a:defRPr/>
            </a:lvl4pPr>
            <a:lvl5pPr marL="2095815" indent="0">
              <a:buNone/>
              <a:defRPr/>
            </a:lvl5pPr>
          </a:lstStyle>
          <a:p>
            <a:pPr lvl="0"/>
            <a:r>
              <a:rPr lang="en-US" dirty="0"/>
              <a:t>Department of Materials Science and Engineering</a:t>
            </a:r>
          </a:p>
          <a:p>
            <a:pPr lvl="0"/>
            <a:r>
              <a:rPr lang="en-US" dirty="0"/>
              <a:t>University of Illinois, Urbana-Champaign</a:t>
            </a:r>
          </a:p>
        </p:txBody>
      </p:sp>
      <p:sp>
        <p:nvSpPr>
          <p:cNvPr id="11" name="Text Placeholder 5"/>
          <p:cNvSpPr>
            <a:spLocks noGrp="1"/>
          </p:cNvSpPr>
          <p:nvPr>
            <p:ph type="body" sz="quarter" idx="12" hasCustomPrompt="1"/>
          </p:nvPr>
        </p:nvSpPr>
        <p:spPr>
          <a:xfrm>
            <a:off x="433930" y="5750812"/>
            <a:ext cx="10661502" cy="963613"/>
          </a:xfrm>
          <a:prstGeom prst="rect">
            <a:avLst/>
          </a:prstGeom>
        </p:spPr>
        <p:txBody>
          <a:bodyPr vert="horz"/>
          <a:lstStyle>
            <a:lvl1pPr marL="0" indent="0">
              <a:spcBef>
                <a:spcPts val="0"/>
              </a:spcBef>
              <a:buNone/>
              <a:defRPr sz="2400" i="1" baseline="0"/>
            </a:lvl1pPr>
            <a:lvl2pPr marL="762114" indent="0">
              <a:buNone/>
              <a:defRPr/>
            </a:lvl2pPr>
            <a:lvl3pPr marL="1206680" indent="0">
              <a:buNone/>
              <a:defRPr/>
            </a:lvl3pPr>
            <a:lvl4pPr marL="1651247" indent="0">
              <a:buNone/>
              <a:defRPr/>
            </a:lvl4pPr>
            <a:lvl5pPr marL="2095815" indent="0">
              <a:buNone/>
              <a:defRPr/>
            </a:lvl5pPr>
          </a:lstStyle>
          <a:p>
            <a:pPr lvl="0"/>
            <a:r>
              <a:rPr lang="en-US" dirty="0"/>
              <a:t>With many thanks to:</a:t>
            </a:r>
          </a:p>
          <a:p>
            <a:pPr lvl="0"/>
            <a:r>
              <a:rPr lang="en-US" dirty="0"/>
              <a:t>Collaborators &amp; Funding Support</a:t>
            </a:r>
          </a:p>
        </p:txBody>
      </p:sp>
      <p:sp>
        <p:nvSpPr>
          <p:cNvPr id="12" name="Text Placeholder 5"/>
          <p:cNvSpPr>
            <a:spLocks noGrp="1"/>
          </p:cNvSpPr>
          <p:nvPr>
            <p:ph type="body" sz="quarter" idx="13" hasCustomPrompt="1"/>
          </p:nvPr>
        </p:nvSpPr>
        <p:spPr>
          <a:xfrm>
            <a:off x="433930" y="8280720"/>
            <a:ext cx="10661502" cy="963613"/>
          </a:xfrm>
          <a:prstGeom prst="rect">
            <a:avLst/>
          </a:prstGeom>
        </p:spPr>
        <p:txBody>
          <a:bodyPr vert="horz"/>
          <a:lstStyle>
            <a:lvl1pPr marL="0" indent="0">
              <a:spcBef>
                <a:spcPts val="0"/>
              </a:spcBef>
              <a:buNone/>
              <a:defRPr sz="2400" i="1" baseline="0"/>
            </a:lvl1pPr>
            <a:lvl2pPr marL="762114" indent="0">
              <a:buNone/>
              <a:defRPr/>
            </a:lvl2pPr>
            <a:lvl3pPr marL="1206680" indent="0">
              <a:buNone/>
              <a:defRPr/>
            </a:lvl3pPr>
            <a:lvl4pPr marL="1651247" indent="0">
              <a:buNone/>
              <a:defRPr/>
            </a:lvl4pPr>
            <a:lvl5pPr marL="2095815" indent="0">
              <a:buNone/>
              <a:defRPr/>
            </a:lvl5pPr>
          </a:lstStyle>
          <a:p>
            <a:pPr lvl="0"/>
            <a:r>
              <a:rPr lang="en-US" dirty="0"/>
              <a:t>Event</a:t>
            </a:r>
          </a:p>
          <a:p>
            <a:pPr lvl="0"/>
            <a:r>
              <a:rPr lang="en-US" dirty="0"/>
              <a:t>Date</a:t>
            </a:r>
          </a:p>
          <a:p>
            <a:pPr lvl="0"/>
            <a:r>
              <a:rPr lang="en-US" dirty="0"/>
              <a:t>Location</a:t>
            </a:r>
          </a:p>
        </p:txBody>
      </p:sp>
      <p:pic>
        <p:nvPicPr>
          <p:cNvPr id="4" name="Picture 3">
            <a:extLst>
              <a:ext uri="{FF2B5EF4-FFF2-40B4-BE49-F238E27FC236}">
                <a16:creationId xmlns:a16="http://schemas.microsoft.com/office/drawing/2014/main" id="{FABF95DD-EA35-482A-B24C-5723794C010A}"/>
              </a:ext>
            </a:extLst>
          </p:cNvPr>
          <p:cNvPicPr>
            <a:picLocks noChangeAspect="1"/>
          </p:cNvPicPr>
          <p:nvPr userDrawn="1"/>
        </p:nvPicPr>
        <p:blipFill>
          <a:blip r:embed="rId2"/>
          <a:stretch>
            <a:fillRect/>
          </a:stretch>
        </p:blipFill>
        <p:spPr>
          <a:xfrm>
            <a:off x="14811866" y="6794500"/>
            <a:ext cx="2095500" cy="2705100"/>
          </a:xfrm>
          <a:prstGeom prst="rect">
            <a:avLst/>
          </a:prstGeom>
        </p:spPr>
      </p:pic>
      <p:sp>
        <p:nvSpPr>
          <p:cNvPr id="6" name="Date Placeholder 5">
            <a:extLst>
              <a:ext uri="{FF2B5EF4-FFF2-40B4-BE49-F238E27FC236}">
                <a16:creationId xmlns:a16="http://schemas.microsoft.com/office/drawing/2014/main" id="{96A2EC8B-E07A-4C0E-9036-F13CBD5879E0}"/>
              </a:ext>
            </a:extLst>
          </p:cNvPr>
          <p:cNvSpPr>
            <a:spLocks noGrp="1"/>
          </p:cNvSpPr>
          <p:nvPr>
            <p:ph type="dt" sz="half" idx="14"/>
          </p:nvPr>
        </p:nvSpPr>
        <p:spPr/>
        <p:txBody>
          <a:bodyPr/>
          <a:lstStyle/>
          <a:p>
            <a:fld id="{61C0F9F6-A835-4E59-802E-23CDDD96271F}" type="datetime1">
              <a:rPr lang="en-US" smtClean="0"/>
              <a:t>5/1/2021</a:t>
            </a:fld>
            <a:endParaRPr lang="en-US"/>
          </a:p>
        </p:txBody>
      </p:sp>
      <p:sp>
        <p:nvSpPr>
          <p:cNvPr id="7" name="Footer Placeholder 6">
            <a:extLst>
              <a:ext uri="{FF2B5EF4-FFF2-40B4-BE49-F238E27FC236}">
                <a16:creationId xmlns:a16="http://schemas.microsoft.com/office/drawing/2014/main" id="{0CBEBA68-9175-488B-9C07-A42B9454AF80}"/>
              </a:ext>
            </a:extLst>
          </p:cNvPr>
          <p:cNvSpPr>
            <a:spLocks noGrp="1"/>
          </p:cNvSpPr>
          <p:nvPr>
            <p:ph type="ftr" sz="quarter" idx="15"/>
          </p:nvPr>
        </p:nvSpPr>
        <p:spPr/>
        <p:txBody>
          <a:bodyPr/>
          <a:lstStyle/>
          <a:p>
            <a:endParaRPr lang="en-US"/>
          </a:p>
        </p:txBody>
      </p:sp>
      <p:sp>
        <p:nvSpPr>
          <p:cNvPr id="13" name="Slide Number Placeholder 12">
            <a:extLst>
              <a:ext uri="{FF2B5EF4-FFF2-40B4-BE49-F238E27FC236}">
                <a16:creationId xmlns:a16="http://schemas.microsoft.com/office/drawing/2014/main" id="{5963F69B-4D18-45C7-91A3-B1B5BA097A33}"/>
              </a:ext>
            </a:extLst>
          </p:cNvPr>
          <p:cNvSpPr>
            <a:spLocks noGrp="1"/>
          </p:cNvSpPr>
          <p:nvPr>
            <p:ph type="sldNum" sz="quarter" idx="16"/>
          </p:nvPr>
        </p:nvSpPr>
        <p:spPr/>
        <p:txBody>
          <a:bodyPr/>
          <a:lstStyle/>
          <a:p>
            <a:fld id="{3AD2307A-FB23-4982-9FCD-71B252C9767C}" type="slidenum">
              <a:rPr lang="en-US" smtClean="0"/>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33868" y="25400"/>
            <a:ext cx="17187858" cy="9588500"/>
          </a:xfrm>
          <a:prstGeom prst="rect">
            <a:avLst/>
          </a:prstGeom>
          <a:ln w="50800">
            <a:solidFill>
              <a:srgbClr val="F36A10">
                <a:alpha val="48459"/>
              </a:srgbClr>
            </a:solidFill>
            <a:miter lim="400000"/>
          </a:ln>
        </p:spPr>
        <p:txBody>
          <a:bodyPr lIns="0" tIns="0" rIns="0" bIns="0" anchor="ctr"/>
          <a:lstStyle/>
          <a:p>
            <a:pPr lvl="0" algn="ctr">
              <a:spcBef>
                <a:spcPts val="0"/>
              </a:spcBef>
              <a:defRPr>
                <a:solidFill>
                  <a:srgbClr val="FFFFFF"/>
                </a:solidFill>
                <a:latin typeface="+mn-lt"/>
                <a:ea typeface="+mn-ea"/>
                <a:cs typeface="+mn-cs"/>
                <a:sym typeface="Gill Sans Light"/>
              </a:defRPr>
            </a:pPr>
            <a:endParaRPr sz="3600"/>
          </a:p>
        </p:txBody>
      </p:sp>
      <p:sp>
        <p:nvSpPr>
          <p:cNvPr id="3" name="Shape 3"/>
          <p:cNvSpPr/>
          <p:nvPr/>
        </p:nvSpPr>
        <p:spPr>
          <a:xfrm>
            <a:off x="118537" y="63500"/>
            <a:ext cx="17187858" cy="9613900"/>
          </a:xfrm>
          <a:prstGeom prst="rect">
            <a:avLst/>
          </a:prstGeom>
          <a:ln w="50800">
            <a:solidFill>
              <a:srgbClr val="011993">
                <a:alpha val="48459"/>
              </a:srgbClr>
            </a:solidFill>
            <a:miter lim="400000"/>
          </a:ln>
          <a:effectLst>
            <a:outerShdw blurRad="76200" dist="38100" dir="2700000" rotWithShape="0">
              <a:srgbClr val="000000">
                <a:alpha val="75000"/>
              </a:srgbClr>
            </a:outerShdw>
          </a:effectLst>
        </p:spPr>
        <p:txBody>
          <a:bodyPr lIns="0" tIns="0" rIns="0" bIns="0" anchor="ctr"/>
          <a:lstStyle/>
          <a:p>
            <a:pPr lvl="0" algn="ctr">
              <a:spcBef>
                <a:spcPts val="0"/>
              </a:spcBef>
              <a:defRPr>
                <a:solidFill>
                  <a:srgbClr val="FFFFFF"/>
                </a:solidFill>
                <a:latin typeface="+mn-lt"/>
                <a:ea typeface="+mn-ea"/>
                <a:cs typeface="+mn-cs"/>
                <a:sym typeface="Gill Sans Light"/>
              </a:defRPr>
            </a:pPr>
            <a:endParaRPr sz="3600"/>
          </a:p>
        </p:txBody>
      </p:sp>
      <p:sp>
        <p:nvSpPr>
          <p:cNvPr id="4" name="Shape 4"/>
          <p:cNvSpPr>
            <a:spLocks noGrp="1"/>
          </p:cNvSpPr>
          <p:nvPr>
            <p:ph type="title"/>
          </p:nvPr>
        </p:nvSpPr>
        <p:spPr>
          <a:xfrm>
            <a:off x="432897" y="254000"/>
            <a:ext cx="16474469" cy="2016766"/>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defRPr sz="1800"/>
            </a:pPr>
            <a:r>
              <a:rPr sz="4400"/>
              <a:t>Title Text</a:t>
            </a:r>
          </a:p>
        </p:txBody>
      </p:sp>
      <p:sp>
        <p:nvSpPr>
          <p:cNvPr id="11" name="Date Placeholder 10">
            <a:extLst>
              <a:ext uri="{FF2B5EF4-FFF2-40B4-BE49-F238E27FC236}">
                <a16:creationId xmlns:a16="http://schemas.microsoft.com/office/drawing/2014/main" id="{80BF1E06-136B-4B00-930B-133E06A58C06}"/>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5B0BCEF7-AE26-43FB-84A4-860D1A0F1E36}" type="datetime1">
              <a:rPr lang="en-US" smtClean="0"/>
              <a:t>5/1/2021</a:t>
            </a:fld>
            <a:endParaRPr lang="en-US"/>
          </a:p>
        </p:txBody>
      </p:sp>
      <p:sp>
        <p:nvSpPr>
          <p:cNvPr id="12" name="Footer Placeholder 11">
            <a:extLst>
              <a:ext uri="{FF2B5EF4-FFF2-40B4-BE49-F238E27FC236}">
                <a16:creationId xmlns:a16="http://schemas.microsoft.com/office/drawing/2014/main" id="{618004DD-8F50-44EB-A64D-4572B8B114EE}"/>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3" name="Slide Number Placeholder 12">
            <a:extLst>
              <a:ext uri="{FF2B5EF4-FFF2-40B4-BE49-F238E27FC236}">
                <a16:creationId xmlns:a16="http://schemas.microsoft.com/office/drawing/2014/main" id="{57E59533-51D0-4A5F-A52B-C4AF503D5C03}"/>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AD2307A-FB23-4982-9FCD-71B252C976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3" r:id="rId2"/>
    <p:sldLayoutId id="2147483654" r:id="rId3"/>
  </p:sldLayoutIdLst>
  <p:transition spd="med"/>
  <p:hf hdr="0" ftr="0" dt="0"/>
  <p:txStyles>
    <p:titleStyle>
      <a:lvl1pPr defTabSz="584288" eaLnBrk="1" hangingPunct="1">
        <a:spcBef>
          <a:spcPts val="4200"/>
        </a:spcBef>
        <a:defRPr sz="4400">
          <a:latin typeface="+mj-lt"/>
          <a:ea typeface="+mj-ea"/>
          <a:cs typeface="+mj-cs"/>
          <a:sym typeface="Gill Sans"/>
        </a:defRPr>
      </a:lvl1pPr>
      <a:lvl2pPr indent="228635" defTabSz="584288" eaLnBrk="1" hangingPunct="1">
        <a:spcBef>
          <a:spcPts val="4200"/>
        </a:spcBef>
        <a:defRPr sz="4400">
          <a:latin typeface="+mj-lt"/>
          <a:ea typeface="+mj-ea"/>
          <a:cs typeface="+mj-cs"/>
          <a:sym typeface="Gill Sans"/>
        </a:defRPr>
      </a:lvl2pPr>
      <a:lvl3pPr indent="457269" defTabSz="584288" eaLnBrk="1" hangingPunct="1">
        <a:spcBef>
          <a:spcPts val="4200"/>
        </a:spcBef>
        <a:defRPr sz="4400">
          <a:latin typeface="+mj-lt"/>
          <a:ea typeface="+mj-ea"/>
          <a:cs typeface="+mj-cs"/>
          <a:sym typeface="Gill Sans"/>
        </a:defRPr>
      </a:lvl3pPr>
      <a:lvl4pPr indent="685904" defTabSz="584288" eaLnBrk="1" hangingPunct="1">
        <a:spcBef>
          <a:spcPts val="4200"/>
        </a:spcBef>
        <a:defRPr sz="4400">
          <a:latin typeface="+mj-lt"/>
          <a:ea typeface="+mj-ea"/>
          <a:cs typeface="+mj-cs"/>
          <a:sym typeface="Gill Sans"/>
        </a:defRPr>
      </a:lvl4pPr>
      <a:lvl5pPr indent="914538" defTabSz="584288" eaLnBrk="1" hangingPunct="1">
        <a:spcBef>
          <a:spcPts val="4200"/>
        </a:spcBef>
        <a:defRPr sz="4400">
          <a:latin typeface="+mj-lt"/>
          <a:ea typeface="+mj-ea"/>
          <a:cs typeface="+mj-cs"/>
          <a:sym typeface="Gill Sans"/>
        </a:defRPr>
      </a:lvl5pPr>
      <a:lvl6pPr indent="1143171" defTabSz="584288" eaLnBrk="1" hangingPunct="1">
        <a:spcBef>
          <a:spcPts val="4200"/>
        </a:spcBef>
        <a:defRPr sz="4400">
          <a:latin typeface="+mj-lt"/>
          <a:ea typeface="+mj-ea"/>
          <a:cs typeface="+mj-cs"/>
          <a:sym typeface="Gill Sans"/>
        </a:defRPr>
      </a:lvl6pPr>
      <a:lvl7pPr indent="1371806" defTabSz="584288" eaLnBrk="1" hangingPunct="1">
        <a:spcBef>
          <a:spcPts val="4200"/>
        </a:spcBef>
        <a:defRPr sz="4400">
          <a:latin typeface="+mj-lt"/>
          <a:ea typeface="+mj-ea"/>
          <a:cs typeface="+mj-cs"/>
          <a:sym typeface="Gill Sans"/>
        </a:defRPr>
      </a:lvl7pPr>
      <a:lvl8pPr indent="1600440" defTabSz="584288" eaLnBrk="1" hangingPunct="1">
        <a:spcBef>
          <a:spcPts val="4200"/>
        </a:spcBef>
        <a:defRPr sz="4400">
          <a:latin typeface="+mj-lt"/>
          <a:ea typeface="+mj-ea"/>
          <a:cs typeface="+mj-cs"/>
          <a:sym typeface="Gill Sans"/>
        </a:defRPr>
      </a:lvl8pPr>
      <a:lvl9pPr indent="1829075" defTabSz="584288" eaLnBrk="1" hangingPunct="1">
        <a:spcBef>
          <a:spcPts val="4200"/>
        </a:spcBef>
        <a:defRPr sz="4400">
          <a:latin typeface="+mj-lt"/>
          <a:ea typeface="+mj-ea"/>
          <a:cs typeface="+mj-cs"/>
          <a:sym typeface="Gill Sans"/>
        </a:defRPr>
      </a:lvl9pPr>
    </p:titleStyle>
    <p:bodyStyle>
      <a:lvl1pPr marL="889135" indent="-571586" defTabSz="584288" eaLnBrk="1" hangingPunct="1">
        <a:spcBef>
          <a:spcPts val="2400"/>
        </a:spcBef>
        <a:buSzPct val="171000"/>
        <a:buChar char="•"/>
        <a:defRPr sz="4200">
          <a:latin typeface="+mj-lt"/>
          <a:ea typeface="+mj-ea"/>
          <a:cs typeface="+mj-cs"/>
          <a:sym typeface="Gill Sans"/>
        </a:defRPr>
      </a:lvl1pPr>
      <a:lvl2pPr marL="1333701" indent="-571586" defTabSz="584288" eaLnBrk="1" hangingPunct="1">
        <a:spcBef>
          <a:spcPts val="2400"/>
        </a:spcBef>
        <a:buSzPct val="171000"/>
        <a:buChar char="•"/>
        <a:defRPr sz="4200">
          <a:latin typeface="+mj-lt"/>
          <a:ea typeface="+mj-ea"/>
          <a:cs typeface="+mj-cs"/>
          <a:sym typeface="Gill Sans"/>
        </a:defRPr>
      </a:lvl2pPr>
      <a:lvl3pPr marL="1778267" indent="-571586" defTabSz="584288" eaLnBrk="1" hangingPunct="1">
        <a:spcBef>
          <a:spcPts val="2400"/>
        </a:spcBef>
        <a:buSzPct val="171000"/>
        <a:buChar char="•"/>
        <a:defRPr sz="4200">
          <a:latin typeface="+mj-lt"/>
          <a:ea typeface="+mj-ea"/>
          <a:cs typeface="+mj-cs"/>
          <a:sym typeface="Gill Sans"/>
        </a:defRPr>
      </a:lvl3pPr>
      <a:lvl4pPr marL="2222834" indent="-571586" defTabSz="584288" eaLnBrk="1" hangingPunct="1">
        <a:spcBef>
          <a:spcPts val="2400"/>
        </a:spcBef>
        <a:buSzPct val="171000"/>
        <a:buChar char="•"/>
        <a:defRPr sz="4200">
          <a:latin typeface="+mj-lt"/>
          <a:ea typeface="+mj-ea"/>
          <a:cs typeface="+mj-cs"/>
          <a:sym typeface="Gill Sans"/>
        </a:defRPr>
      </a:lvl4pPr>
      <a:lvl5pPr marL="2667401" indent="-571586" defTabSz="584288" eaLnBrk="1" hangingPunct="1">
        <a:spcBef>
          <a:spcPts val="2400"/>
        </a:spcBef>
        <a:buSzPct val="171000"/>
        <a:buChar char="•"/>
        <a:defRPr sz="4200">
          <a:latin typeface="+mj-lt"/>
          <a:ea typeface="+mj-ea"/>
          <a:cs typeface="+mj-cs"/>
          <a:sym typeface="Gill Sans"/>
        </a:defRPr>
      </a:lvl5pPr>
      <a:lvl6pPr marL="3023054" indent="-571586" defTabSz="584288" eaLnBrk="1" hangingPunct="1">
        <a:spcBef>
          <a:spcPts val="2400"/>
        </a:spcBef>
        <a:buSzPct val="171000"/>
        <a:buChar char="•"/>
        <a:defRPr sz="4200">
          <a:latin typeface="+mj-lt"/>
          <a:ea typeface="+mj-ea"/>
          <a:cs typeface="+mj-cs"/>
          <a:sym typeface="Gill Sans"/>
        </a:defRPr>
      </a:lvl6pPr>
      <a:lvl7pPr marL="3378707" indent="-571586" defTabSz="584288" eaLnBrk="1" hangingPunct="1">
        <a:spcBef>
          <a:spcPts val="2400"/>
        </a:spcBef>
        <a:buSzPct val="171000"/>
        <a:buChar char="•"/>
        <a:defRPr sz="4200">
          <a:latin typeface="+mj-lt"/>
          <a:ea typeface="+mj-ea"/>
          <a:cs typeface="+mj-cs"/>
          <a:sym typeface="Gill Sans"/>
        </a:defRPr>
      </a:lvl7pPr>
      <a:lvl8pPr marL="3734361" indent="-571586" defTabSz="584288" eaLnBrk="1" hangingPunct="1">
        <a:spcBef>
          <a:spcPts val="2400"/>
        </a:spcBef>
        <a:buSzPct val="171000"/>
        <a:buChar char="•"/>
        <a:defRPr sz="4200">
          <a:latin typeface="+mj-lt"/>
          <a:ea typeface="+mj-ea"/>
          <a:cs typeface="+mj-cs"/>
          <a:sym typeface="Gill Sans"/>
        </a:defRPr>
      </a:lvl8pPr>
      <a:lvl9pPr marL="4090013" indent="-571586" defTabSz="584288" eaLnBrk="1" hangingPunct="1">
        <a:spcBef>
          <a:spcPts val="2400"/>
        </a:spcBef>
        <a:buSzPct val="171000"/>
        <a:buChar char="•"/>
        <a:defRPr sz="4200">
          <a:latin typeface="+mj-lt"/>
          <a:ea typeface="+mj-ea"/>
          <a:cs typeface="+mj-cs"/>
          <a:sym typeface="Gill Sans"/>
        </a:defRPr>
      </a:lvl9pPr>
    </p:bodyStyle>
    <p:otherStyle>
      <a:lvl1pPr defTabSz="584288" eaLnBrk="1" hangingPunct="1">
        <a:defRPr i="1">
          <a:solidFill>
            <a:schemeClr val="tx1"/>
          </a:solidFill>
          <a:latin typeface="+mn-lt"/>
          <a:ea typeface="+mn-ea"/>
          <a:cs typeface="+mn-cs"/>
          <a:sym typeface="Gill Sans"/>
        </a:defRPr>
      </a:lvl1pPr>
      <a:lvl2pPr indent="228635" defTabSz="584288" eaLnBrk="1" hangingPunct="1">
        <a:defRPr i="1">
          <a:solidFill>
            <a:schemeClr val="tx1"/>
          </a:solidFill>
          <a:latin typeface="+mn-lt"/>
          <a:ea typeface="+mn-ea"/>
          <a:cs typeface="+mn-cs"/>
          <a:sym typeface="Gill Sans"/>
        </a:defRPr>
      </a:lvl2pPr>
      <a:lvl3pPr indent="457269" defTabSz="584288" eaLnBrk="1" hangingPunct="1">
        <a:defRPr i="1">
          <a:solidFill>
            <a:schemeClr val="tx1"/>
          </a:solidFill>
          <a:latin typeface="+mn-lt"/>
          <a:ea typeface="+mn-ea"/>
          <a:cs typeface="+mn-cs"/>
          <a:sym typeface="Gill Sans"/>
        </a:defRPr>
      </a:lvl3pPr>
      <a:lvl4pPr indent="685904" defTabSz="584288" eaLnBrk="1" hangingPunct="1">
        <a:defRPr i="1">
          <a:solidFill>
            <a:schemeClr val="tx1"/>
          </a:solidFill>
          <a:latin typeface="+mn-lt"/>
          <a:ea typeface="+mn-ea"/>
          <a:cs typeface="+mn-cs"/>
          <a:sym typeface="Gill Sans"/>
        </a:defRPr>
      </a:lvl4pPr>
      <a:lvl5pPr indent="914538" defTabSz="584288" eaLnBrk="1" hangingPunct="1">
        <a:defRPr i="1">
          <a:solidFill>
            <a:schemeClr val="tx1"/>
          </a:solidFill>
          <a:latin typeface="+mn-lt"/>
          <a:ea typeface="+mn-ea"/>
          <a:cs typeface="+mn-cs"/>
          <a:sym typeface="Gill Sans"/>
        </a:defRPr>
      </a:lvl5pPr>
      <a:lvl6pPr indent="1143171" defTabSz="584288" eaLnBrk="1" hangingPunct="1">
        <a:defRPr i="1">
          <a:solidFill>
            <a:schemeClr val="tx1"/>
          </a:solidFill>
          <a:latin typeface="+mn-lt"/>
          <a:ea typeface="+mn-ea"/>
          <a:cs typeface="+mn-cs"/>
          <a:sym typeface="Gill Sans"/>
        </a:defRPr>
      </a:lvl6pPr>
      <a:lvl7pPr indent="1371806" defTabSz="584288" eaLnBrk="1" hangingPunct="1">
        <a:defRPr i="1">
          <a:solidFill>
            <a:schemeClr val="tx1"/>
          </a:solidFill>
          <a:latin typeface="+mn-lt"/>
          <a:ea typeface="+mn-ea"/>
          <a:cs typeface="+mn-cs"/>
          <a:sym typeface="Gill Sans"/>
        </a:defRPr>
      </a:lvl7pPr>
      <a:lvl8pPr indent="1600440" defTabSz="584288" eaLnBrk="1" hangingPunct="1">
        <a:defRPr i="1">
          <a:solidFill>
            <a:schemeClr val="tx1"/>
          </a:solidFill>
          <a:latin typeface="+mn-lt"/>
          <a:ea typeface="+mn-ea"/>
          <a:cs typeface="+mn-cs"/>
          <a:sym typeface="Gill Sans"/>
        </a:defRPr>
      </a:lvl8pPr>
      <a:lvl9pPr indent="1829075" defTabSz="584288" eaLnBrk="1" hangingPunct="1">
        <a:defRPr i="1">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eia.gov/energyexplained/electricity/electricity-in-the-us.ph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tmp"/><Relationship Id="rId5" Type="http://schemas.openxmlformats.org/officeDocument/2006/relationships/hyperlink" Target="https://www.world-nuclear.org/information-library/country-profiles/countries-t-z/usa-nuclear-power.aspx"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world-nuclear.org/information-library/country-profiles/countries-t-z/usa-nuclear-power.aspx" TargetMode="External"/><Relationship Id="rId7" Type="http://schemas.openxmlformats.org/officeDocument/2006/relationships/hyperlink" Target="https://commons.wikimedia.org/wiki/File:GenIVRoadmap-en.svg" TargetMode="External"/><Relationship Id="rId2" Type="http://schemas.openxmlformats.org/officeDocument/2006/relationships/hyperlink" Target="https://www.world-nuclear.org/information-library/current-and-future-generation/nuclear-power-in-the-world-today.aspx" TargetMode="External"/><Relationship Id="rId1" Type="http://schemas.openxmlformats.org/officeDocument/2006/relationships/slideLayout" Target="../slideLayouts/slideLayout1.xml"/><Relationship Id="rId6" Type="http://schemas.openxmlformats.org/officeDocument/2006/relationships/hyperlink" Target="https://www.eia.gov/energyexplained/us-energy-facts/" TargetMode="External"/><Relationship Id="rId5" Type="http://schemas.openxmlformats.org/officeDocument/2006/relationships/hyperlink" Target="https://www.eia.gov/energyexplained/electricity/electricity-in-the-us.php" TargetMode="External"/><Relationship Id="rId4" Type="http://schemas.openxmlformats.org/officeDocument/2006/relationships/hyperlink" Target="https://www.utilitydive.com/news/nuclear-energy-storage-advanced-reactor-developers-trying-to-expand-nuclea/573570/"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1.tmp"/><Relationship Id="rId1" Type="http://schemas.openxmlformats.org/officeDocument/2006/relationships/slideLayout" Target="../slideLayouts/slideLayout1.xml"/><Relationship Id="rId5" Type="http://schemas.openxmlformats.org/officeDocument/2006/relationships/hyperlink" Target="https://www.world-nuclear.org/information-library/current-and-future-generation/nuclear-power-in-the-world-today.aspx" TargetMode="External"/><Relationship Id="rId4" Type="http://schemas.openxmlformats.org/officeDocument/2006/relationships/hyperlink" Target="https://www.eia.gov/energyexplained/electricity/electricity-in-the-us.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s://www.eia.gov/energyexplained/us-energy-fac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ia.gov/energyexplained/electricity/electricity-in-the-us.php" TargetMode="External"/><Relationship Id="rId1" Type="http://schemas.openxmlformats.org/officeDocument/2006/relationships/slideLayout" Target="../slideLayouts/slideLayout1.xml"/><Relationship Id="rId4" Type="http://schemas.openxmlformats.org/officeDocument/2006/relationships/image" Target="../media/image12.tmp"/></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GenIVRoadmap-en.svg" TargetMode="External"/><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Storage Options in Conjunction with Nuclear Power Generation</a:t>
            </a:r>
          </a:p>
        </p:txBody>
      </p:sp>
      <p:sp>
        <p:nvSpPr>
          <p:cNvPr id="3" name="Text Placeholder 2"/>
          <p:cNvSpPr>
            <a:spLocks noGrp="1"/>
          </p:cNvSpPr>
          <p:nvPr>
            <p:ph type="body" sz="quarter" idx="10"/>
          </p:nvPr>
        </p:nvSpPr>
        <p:spPr/>
        <p:txBody>
          <a:bodyPr/>
          <a:lstStyle/>
          <a:p>
            <a:r>
              <a:rPr lang="en-US" dirty="0"/>
              <a:t>Carly Romnes</a:t>
            </a:r>
          </a:p>
        </p:txBody>
      </p:sp>
      <p:sp>
        <p:nvSpPr>
          <p:cNvPr id="4" name="Text Placeholder 3"/>
          <p:cNvSpPr>
            <a:spLocks noGrp="1"/>
          </p:cNvSpPr>
          <p:nvPr>
            <p:ph type="body" sz="quarter" idx="11"/>
          </p:nvPr>
        </p:nvSpPr>
        <p:spPr/>
        <p:txBody>
          <a:bodyPr/>
          <a:lstStyle/>
          <a:p>
            <a:r>
              <a:rPr lang="en-US" dirty="0"/>
              <a:t>Department of Nuclear, Plasma, and Radiological Engineering</a:t>
            </a:r>
          </a:p>
          <a:p>
            <a:r>
              <a:rPr lang="en-US" dirty="0"/>
              <a:t>Department of Materials Science and Engineering</a:t>
            </a:r>
          </a:p>
        </p:txBody>
      </p:sp>
      <p:sp>
        <p:nvSpPr>
          <p:cNvPr id="5" name="Text Placeholder 4"/>
          <p:cNvSpPr>
            <a:spLocks noGrp="1"/>
          </p:cNvSpPr>
          <p:nvPr>
            <p:ph type="body" sz="quarter" idx="12"/>
          </p:nvPr>
        </p:nvSpPr>
        <p:spPr>
          <a:xfrm>
            <a:off x="433930" y="5498146"/>
            <a:ext cx="10661502" cy="963613"/>
          </a:xfrm>
        </p:spPr>
        <p:txBody>
          <a:bodyPr/>
          <a:lstStyle/>
          <a:p>
            <a:endParaRPr lang="en-US" dirty="0"/>
          </a:p>
        </p:txBody>
      </p:sp>
      <p:sp>
        <p:nvSpPr>
          <p:cNvPr id="6" name="Text Placeholder 5"/>
          <p:cNvSpPr>
            <a:spLocks noGrp="1"/>
          </p:cNvSpPr>
          <p:nvPr>
            <p:ph type="body" sz="quarter" idx="13"/>
          </p:nvPr>
        </p:nvSpPr>
        <p:spPr/>
        <p:txBody>
          <a:bodyPr/>
          <a:lstStyle/>
          <a:p>
            <a:r>
              <a:rPr lang="en-US" dirty="0"/>
              <a:t>NPRE 498 Presentation</a:t>
            </a:r>
          </a:p>
          <a:p>
            <a:r>
              <a:rPr lang="en-US" dirty="0"/>
              <a:t>April 26, 2021</a:t>
            </a:r>
          </a:p>
        </p:txBody>
      </p:sp>
      <p:pic>
        <p:nvPicPr>
          <p:cNvPr id="8" name="Picture 7" descr="A picture containing clock&#10;&#10;Description automatically generated">
            <a:extLst>
              <a:ext uri="{FF2B5EF4-FFF2-40B4-BE49-F238E27FC236}">
                <a16:creationId xmlns:a16="http://schemas.microsoft.com/office/drawing/2014/main" id="{A701783F-C7B8-4CCF-8BF8-E7774EE87CC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173485" y="7161423"/>
            <a:ext cx="2675819" cy="2238593"/>
          </a:xfrm>
          <a:prstGeom prst="rect">
            <a:avLst/>
          </a:prstGeom>
        </p:spPr>
      </p:pic>
      <p:sp>
        <p:nvSpPr>
          <p:cNvPr id="9" name="Slide Number Placeholder 8">
            <a:extLst>
              <a:ext uri="{FF2B5EF4-FFF2-40B4-BE49-F238E27FC236}">
                <a16:creationId xmlns:a16="http://schemas.microsoft.com/office/drawing/2014/main" id="{76665E41-2B3D-41C2-AC2F-6C11418763DA}"/>
              </a:ext>
            </a:extLst>
          </p:cNvPr>
          <p:cNvSpPr>
            <a:spLocks noGrp="1"/>
          </p:cNvSpPr>
          <p:nvPr>
            <p:ph type="sldNum" sz="quarter" idx="16"/>
          </p:nvPr>
        </p:nvSpPr>
        <p:spPr/>
        <p:txBody>
          <a:bodyPr/>
          <a:lstStyle/>
          <a:p>
            <a:fld id="{3AD2307A-FB23-4982-9FCD-71B252C9767C}" type="slidenum">
              <a:rPr lang="en-US" smtClean="0"/>
              <a:t>1</a:t>
            </a:fld>
            <a:endParaRPr lang="en-US"/>
          </a:p>
        </p:txBody>
      </p:sp>
    </p:spTree>
    <p:extLst>
      <p:ext uri="{BB962C8B-B14F-4D97-AF65-F5344CB8AC3E}">
        <p14:creationId xmlns:p14="http://schemas.microsoft.com/office/powerpoint/2010/main" val="8859009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Pumped Storage Hydropower (PSH) is well developed but can have large environmental impact</a:t>
            </a:r>
          </a:p>
        </p:txBody>
      </p:sp>
      <p:sp>
        <p:nvSpPr>
          <p:cNvPr id="3" name="TextBox 2">
            <a:extLst>
              <a:ext uri="{FF2B5EF4-FFF2-40B4-BE49-F238E27FC236}">
                <a16:creationId xmlns:a16="http://schemas.microsoft.com/office/drawing/2014/main" id="{0CEE4F28-C335-419D-9535-82F34E15A86F}"/>
              </a:ext>
            </a:extLst>
          </p:cNvPr>
          <p:cNvSpPr txBox="1"/>
          <p:nvPr/>
        </p:nvSpPr>
        <p:spPr>
          <a:xfrm>
            <a:off x="432898" y="1234031"/>
            <a:ext cx="16603656" cy="26263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hangingPunct="0"/>
            <a:r>
              <a:rPr lang="en-US" sz="2800" dirty="0">
                <a:latin typeface="+mn-lt"/>
              </a:rPr>
              <a:t>Most prevalent (~99% worldwide, ~97% in US) and most developed form of energy storage in the world</a:t>
            </a:r>
          </a:p>
          <a:p>
            <a:pPr marL="0" marR="0" indent="0" algn="l" defTabSz="584200" rtl="0" fontAlgn="auto" hangingPunct="0">
              <a:lnSpc>
                <a:spcPct val="100000"/>
              </a:lnSpc>
              <a:spcBef>
                <a:spcPts val="3200"/>
              </a:spcBef>
              <a:spcAft>
                <a:spcPts val="0"/>
              </a:spcAft>
              <a:buClrTx/>
              <a:buSzTx/>
              <a:buFontTx/>
              <a:buNone/>
              <a:tabLst/>
            </a:pPr>
            <a:r>
              <a:rPr kumimoji="0" lang="en-US" sz="2800" i="0" u="none" strike="noStrike" cap="none" spc="0" normalizeH="0" baseline="0" dirty="0">
                <a:ln>
                  <a:noFill/>
                </a:ln>
                <a:solidFill>
                  <a:srgbClr val="000000"/>
                </a:solidFill>
                <a:effectLst/>
                <a:uFillTx/>
                <a:latin typeface="+mn-lt"/>
                <a:ea typeface="+mj-ea"/>
                <a:cs typeface="+mj-cs"/>
                <a:sym typeface="Gill Sans"/>
              </a:rPr>
              <a:t>PSH facilities offer better ra</a:t>
            </a:r>
            <a:r>
              <a:rPr lang="en-US" sz="2800" dirty="0">
                <a:solidFill>
                  <a:srgbClr val="000000"/>
                </a:solidFill>
                <a:latin typeface="+mn-lt"/>
              </a:rPr>
              <a:t>mp rates than natural gas power plants, increasing flexibility of the grid</a:t>
            </a:r>
          </a:p>
          <a:p>
            <a:pPr marL="0" marR="0" indent="0" algn="l" defTabSz="584200" rtl="0" fontAlgn="auto" hangingPunct="0">
              <a:lnSpc>
                <a:spcPct val="100000"/>
              </a:lnSpc>
              <a:spcBef>
                <a:spcPts val="3200"/>
              </a:spcBef>
              <a:spcAft>
                <a:spcPts val="0"/>
              </a:spcAft>
              <a:buClrTx/>
              <a:buSzTx/>
              <a:buFontTx/>
              <a:buNone/>
              <a:tabLst/>
            </a:pPr>
            <a:r>
              <a:rPr lang="en-US" sz="2800" dirty="0">
                <a:solidFill>
                  <a:srgbClr val="000000"/>
                </a:solidFill>
                <a:latin typeface="+mn-lt"/>
              </a:rPr>
              <a:t>Prevents energy wasted when it isn’t being used and demands are low </a:t>
            </a:r>
          </a:p>
        </p:txBody>
      </p:sp>
      <p:pic>
        <p:nvPicPr>
          <p:cNvPr id="6" name="Picture 5" descr="Diagram&#10;&#10;Description automatically generated">
            <a:extLst>
              <a:ext uri="{FF2B5EF4-FFF2-40B4-BE49-F238E27FC236}">
                <a16:creationId xmlns:a16="http://schemas.microsoft.com/office/drawing/2014/main" id="{56E06446-E41B-4796-9BB2-7969AD1E4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3066" y="4146470"/>
            <a:ext cx="7591425" cy="4819650"/>
          </a:xfrm>
          <a:prstGeom prst="rect">
            <a:avLst/>
          </a:prstGeom>
        </p:spPr>
      </p:pic>
      <p:sp>
        <p:nvSpPr>
          <p:cNvPr id="7" name="TextBox 6">
            <a:extLst>
              <a:ext uri="{FF2B5EF4-FFF2-40B4-BE49-F238E27FC236}">
                <a16:creationId xmlns:a16="http://schemas.microsoft.com/office/drawing/2014/main" id="{474804EA-E9AD-478E-97C9-DD829F2A5B54}"/>
              </a:ext>
            </a:extLst>
          </p:cNvPr>
          <p:cNvSpPr txBox="1"/>
          <p:nvPr/>
        </p:nvSpPr>
        <p:spPr>
          <a:xfrm>
            <a:off x="432898" y="4112154"/>
            <a:ext cx="9012232" cy="49859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hangingPunct="0">
              <a:lnSpc>
                <a:spcPct val="100000"/>
              </a:lnSpc>
              <a:spcBef>
                <a:spcPts val="3200"/>
              </a:spcBef>
              <a:spcAft>
                <a:spcPts val="0"/>
              </a:spcAft>
              <a:buClrTx/>
              <a:buSzTx/>
              <a:buFontTx/>
              <a:buNone/>
              <a:tabLst/>
            </a:pPr>
            <a:r>
              <a:rPr lang="en-US" sz="2800" dirty="0">
                <a:solidFill>
                  <a:srgbClr val="000000"/>
                </a:solidFill>
                <a:latin typeface="+mn-lt"/>
              </a:rPr>
              <a:t>Can be used for seasonal energy management and as critical backup reserves due to large energy capacity</a:t>
            </a:r>
          </a:p>
          <a:p>
            <a:pPr marL="0" marR="0" indent="0" algn="l" defTabSz="584200" rtl="0" fontAlgn="auto" hangingPunct="0">
              <a:lnSpc>
                <a:spcPct val="100000"/>
              </a:lnSpc>
              <a:spcBef>
                <a:spcPts val="320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mn-lt"/>
                <a:ea typeface="+mj-ea"/>
                <a:cs typeface="+mj-cs"/>
                <a:sym typeface="Gill Sans"/>
              </a:rPr>
              <a:t>Has significant environmental impacts and </a:t>
            </a:r>
            <a:r>
              <a:rPr lang="en-US" sz="2800" b="1" dirty="0">
                <a:solidFill>
                  <a:srgbClr val="000000"/>
                </a:solidFill>
                <a:latin typeface="+mn-lt"/>
              </a:rPr>
              <a:t>can only be implemented if the site meets the geography requirements</a:t>
            </a:r>
          </a:p>
          <a:p>
            <a:pPr marL="457200" marR="0" indent="-457200" algn="l" defTabSz="584200" rtl="0" fontAlgn="auto" hangingPunct="0">
              <a:lnSpc>
                <a:spcPct val="100000"/>
              </a:lnSpc>
              <a:spcBef>
                <a:spcPts val="800"/>
              </a:spcBef>
              <a:spcAft>
                <a:spcPts val="0"/>
              </a:spcAft>
              <a:buClrTx/>
              <a:buSzTx/>
              <a:buFont typeface="Arial" panose="020B0604020202020204" pitchFamily="34" charset="0"/>
              <a:buChar char="•"/>
              <a:tabLst/>
            </a:pPr>
            <a:r>
              <a:rPr lang="en-US" sz="2800" b="1" dirty="0">
                <a:solidFill>
                  <a:srgbClr val="000000"/>
                </a:solidFill>
                <a:latin typeface="+mn-lt"/>
              </a:rPr>
              <a:t>Difficult to retire facilities</a:t>
            </a:r>
          </a:p>
          <a:p>
            <a:pPr marL="457200" marR="0" indent="-457200" algn="l" defTabSz="584200" rtl="0" fontAlgn="auto" hangingPunct="0">
              <a:lnSpc>
                <a:spcPct val="100000"/>
              </a:lnSpc>
              <a:spcBef>
                <a:spcPts val="800"/>
              </a:spcBef>
              <a:spcAft>
                <a:spcPts val="0"/>
              </a:spcAft>
              <a:buClrTx/>
              <a:buSzTx/>
              <a:buFont typeface="Arial" panose="020B0604020202020204" pitchFamily="34" charset="0"/>
              <a:buChar char="•"/>
              <a:tabLst/>
            </a:pPr>
            <a:r>
              <a:rPr lang="en-US" sz="2800" b="1" dirty="0">
                <a:solidFill>
                  <a:srgbClr val="000000"/>
                </a:solidFill>
                <a:latin typeface="+mn-lt"/>
              </a:rPr>
              <a:t>Expensive if a man-made reservoir is required</a:t>
            </a:r>
          </a:p>
          <a:p>
            <a:pPr marL="0" marR="0" indent="0" algn="l" defTabSz="584200" rtl="0" fontAlgn="auto" hangingPunct="0">
              <a:lnSpc>
                <a:spcPct val="100000"/>
              </a:lnSpc>
              <a:spcBef>
                <a:spcPts val="3200"/>
              </a:spcBef>
              <a:spcAft>
                <a:spcPts val="0"/>
              </a:spcAft>
              <a:buClrTx/>
              <a:buSzTx/>
              <a:buFontTx/>
              <a:buNone/>
              <a:tabLst/>
            </a:pPr>
            <a:r>
              <a:rPr kumimoji="0" lang="en-US" sz="2800" i="0" u="none" strike="noStrike" cap="none" spc="0" normalizeH="0" baseline="0" dirty="0">
                <a:ln>
                  <a:noFill/>
                </a:ln>
                <a:solidFill>
                  <a:srgbClr val="000000"/>
                </a:solidFill>
                <a:effectLst/>
                <a:uFillTx/>
                <a:latin typeface="+mn-lt"/>
                <a:ea typeface="+mj-ea"/>
                <a:cs typeface="+mj-cs"/>
                <a:sym typeface="Gill Sans"/>
              </a:rPr>
              <a:t>Installations are larger than </a:t>
            </a:r>
            <a:r>
              <a:rPr lang="en-US" sz="2800" dirty="0">
                <a:solidFill>
                  <a:srgbClr val="000000"/>
                </a:solidFill>
                <a:latin typeface="+mn-lt"/>
              </a:rPr>
              <a:t>any other storage technology except compressed-air energy storage</a:t>
            </a:r>
            <a:endParaRPr lang="en-US" sz="2800" dirty="0"/>
          </a:p>
        </p:txBody>
      </p:sp>
      <p:sp>
        <p:nvSpPr>
          <p:cNvPr id="8" name="TextBox 7">
            <a:extLst>
              <a:ext uri="{FF2B5EF4-FFF2-40B4-BE49-F238E27FC236}">
                <a16:creationId xmlns:a16="http://schemas.microsoft.com/office/drawing/2014/main" id="{C802A7ED-1868-48E9-932F-5ED8F41A5A51}"/>
              </a:ext>
            </a:extLst>
          </p:cNvPr>
          <p:cNvSpPr txBox="1"/>
          <p:nvPr/>
        </p:nvSpPr>
        <p:spPr>
          <a:xfrm>
            <a:off x="10433767" y="8923727"/>
            <a:ext cx="4284415"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latin typeface="+mn-lt"/>
              </a:rPr>
              <a:t>P. Nikolaidis, A. Poullikkas, </a:t>
            </a:r>
            <a:r>
              <a:rPr lang="nl-NL" sz="1600" i="1" dirty="0">
                <a:latin typeface="+mn-lt"/>
              </a:rPr>
              <a:t>Journal of Power Technologies 97 (3)</a:t>
            </a:r>
            <a:r>
              <a:rPr lang="nl-NL" sz="1600" dirty="0">
                <a:latin typeface="+mn-lt"/>
              </a:rPr>
              <a:t>, 2017, pgs. 220-245.</a:t>
            </a:r>
          </a:p>
        </p:txBody>
      </p:sp>
    </p:spTree>
    <p:extLst>
      <p:ext uri="{BB962C8B-B14F-4D97-AF65-F5344CB8AC3E}">
        <p14:creationId xmlns:p14="http://schemas.microsoft.com/office/powerpoint/2010/main" val="33133868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Compressed air energy storage (CAES) contributes to emissions, which reduces how “clean” the energy is</a:t>
            </a:r>
          </a:p>
        </p:txBody>
      </p:sp>
      <p:sp>
        <p:nvSpPr>
          <p:cNvPr id="3" name="TextBox 2">
            <a:extLst>
              <a:ext uri="{FF2B5EF4-FFF2-40B4-BE49-F238E27FC236}">
                <a16:creationId xmlns:a16="http://schemas.microsoft.com/office/drawing/2014/main" id="{0CEE4F28-C335-419D-9535-82F34E15A86F}"/>
              </a:ext>
            </a:extLst>
          </p:cNvPr>
          <p:cNvSpPr txBox="1"/>
          <p:nvPr/>
        </p:nvSpPr>
        <p:spPr>
          <a:xfrm>
            <a:off x="583350" y="2055323"/>
            <a:ext cx="9654364" cy="644278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hangingPunct="0">
              <a:lnSpc>
                <a:spcPct val="100000"/>
              </a:lnSpc>
              <a:spcBef>
                <a:spcPts val="3200"/>
              </a:spcBef>
              <a:spcAft>
                <a:spcPts val="0"/>
              </a:spcAft>
              <a:buClrTx/>
              <a:buSzTx/>
              <a:buFontTx/>
              <a:buNone/>
              <a:tabLst/>
            </a:pPr>
            <a:r>
              <a:rPr lang="en-US" sz="2800" dirty="0">
                <a:solidFill>
                  <a:srgbClr val="000000"/>
                </a:solidFill>
                <a:latin typeface="+mn-lt"/>
              </a:rPr>
              <a:t>Few of these installations exist, only 2 in the world, but technology fairly well understood</a:t>
            </a:r>
          </a:p>
          <a:p>
            <a:pPr marL="0" marR="0" indent="0" algn="l" defTabSz="584200" rtl="0" fontAlgn="auto" hangingPunct="0">
              <a:lnSpc>
                <a:spcPct val="100000"/>
              </a:lnSpc>
              <a:spcBef>
                <a:spcPts val="3200"/>
              </a:spcBef>
              <a:spcAft>
                <a:spcPts val="0"/>
              </a:spcAft>
              <a:buClrTx/>
              <a:buSzTx/>
              <a:buFontTx/>
              <a:buNone/>
              <a:tabLst/>
            </a:pPr>
            <a:r>
              <a:rPr lang="en-US" sz="2800" dirty="0">
                <a:solidFill>
                  <a:srgbClr val="000000"/>
                </a:solidFill>
                <a:latin typeface="+mn-lt"/>
              </a:rPr>
              <a:t>Generally, requires specific geographic formations to work and be cost competitive (underground reservoir, caverns, etc.)</a:t>
            </a:r>
          </a:p>
          <a:p>
            <a:pPr marL="0" marR="0" indent="0" algn="l" defTabSz="584200" rtl="0" fontAlgn="auto" hangingPunct="0">
              <a:lnSpc>
                <a:spcPct val="100000"/>
              </a:lnSpc>
              <a:spcBef>
                <a:spcPts val="3200"/>
              </a:spcBef>
              <a:spcAft>
                <a:spcPts val="0"/>
              </a:spcAft>
              <a:buClrTx/>
              <a:buSzTx/>
              <a:buFontTx/>
              <a:buNone/>
              <a:tabLst/>
            </a:pPr>
            <a:r>
              <a:rPr lang="en-US" sz="2800" dirty="0">
                <a:solidFill>
                  <a:srgbClr val="000000"/>
                </a:solidFill>
                <a:latin typeface="+mn-lt"/>
              </a:rPr>
              <a:t>Quick ramp rates but low energy storage and conversion efficiencies compared with other energy storage approaches</a:t>
            </a:r>
          </a:p>
          <a:p>
            <a:pPr marL="0" marR="0" indent="0" algn="l" defTabSz="584200" rtl="0" fontAlgn="auto" hangingPunct="0">
              <a:lnSpc>
                <a:spcPct val="100000"/>
              </a:lnSpc>
              <a:spcBef>
                <a:spcPts val="3200"/>
              </a:spcBef>
              <a:spcAft>
                <a:spcPts val="0"/>
              </a:spcAft>
              <a:buClrTx/>
              <a:buSzTx/>
              <a:buFontTx/>
              <a:buNone/>
              <a:tabLst/>
            </a:pPr>
            <a:r>
              <a:rPr lang="en-US" sz="2800" dirty="0">
                <a:solidFill>
                  <a:srgbClr val="000000"/>
                </a:solidFill>
                <a:latin typeface="+mn-lt"/>
              </a:rPr>
              <a:t>Slow response to disruptions in the grid</a:t>
            </a:r>
          </a:p>
          <a:p>
            <a:pPr marL="0" marR="0" indent="0" algn="l" defTabSz="584200" rtl="0" fontAlgn="auto" hangingPunct="0">
              <a:lnSpc>
                <a:spcPct val="100000"/>
              </a:lnSpc>
              <a:spcBef>
                <a:spcPts val="3200"/>
              </a:spcBef>
              <a:spcAft>
                <a:spcPts val="0"/>
              </a:spcAft>
              <a:buClrTx/>
              <a:buSzTx/>
              <a:buFontTx/>
              <a:buNone/>
              <a:tabLst/>
            </a:pPr>
            <a:r>
              <a:rPr lang="en-US" sz="2800" dirty="0">
                <a:solidFill>
                  <a:srgbClr val="000000"/>
                </a:solidFill>
                <a:latin typeface="+mn-lt"/>
              </a:rPr>
              <a:t>One of the biggest energy storage options available </a:t>
            </a:r>
          </a:p>
          <a:p>
            <a:pPr algn="l" rtl="0" hangingPunct="0"/>
            <a:r>
              <a:rPr lang="en-US" sz="2800" b="1" dirty="0">
                <a:solidFill>
                  <a:srgbClr val="000000"/>
                </a:solidFill>
                <a:latin typeface="+mn-lt"/>
              </a:rPr>
              <a:t>Extracting stored energy requires natural gas, increasing emissions</a:t>
            </a:r>
          </a:p>
        </p:txBody>
      </p:sp>
      <p:pic>
        <p:nvPicPr>
          <p:cNvPr id="4" name="Picture 3" descr="Diagram, engineering drawing&#10;&#10;Description automatically generated">
            <a:extLst>
              <a:ext uri="{FF2B5EF4-FFF2-40B4-BE49-F238E27FC236}">
                <a16:creationId xmlns:a16="http://schemas.microsoft.com/office/drawing/2014/main" id="{512CCD72-DBD0-41E1-9F4E-4B0BC5E12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440" y="1688250"/>
            <a:ext cx="6143625" cy="5781675"/>
          </a:xfrm>
          <a:prstGeom prst="rect">
            <a:avLst/>
          </a:prstGeom>
        </p:spPr>
      </p:pic>
      <p:sp>
        <p:nvSpPr>
          <p:cNvPr id="5" name="TextBox 4">
            <a:extLst>
              <a:ext uri="{FF2B5EF4-FFF2-40B4-BE49-F238E27FC236}">
                <a16:creationId xmlns:a16="http://schemas.microsoft.com/office/drawing/2014/main" id="{FFFE2B38-6207-475E-8B29-8548A20F532C}"/>
              </a:ext>
            </a:extLst>
          </p:cNvPr>
          <p:cNvSpPr txBox="1"/>
          <p:nvPr/>
        </p:nvSpPr>
        <p:spPr>
          <a:xfrm>
            <a:off x="11270044" y="8073565"/>
            <a:ext cx="4284415"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latin typeface="+mn-lt"/>
              </a:rPr>
              <a:t>P. Nikolaidis, A. Poullikkas, </a:t>
            </a:r>
            <a:r>
              <a:rPr lang="nl-NL" sz="1600" i="1" dirty="0">
                <a:latin typeface="+mn-lt"/>
              </a:rPr>
              <a:t>Journal of Power Technologies 97 (3)</a:t>
            </a:r>
            <a:r>
              <a:rPr lang="nl-NL" sz="1600" dirty="0">
                <a:latin typeface="+mn-lt"/>
              </a:rPr>
              <a:t>, 2017, pgs. 220-245.</a:t>
            </a:r>
          </a:p>
        </p:txBody>
      </p:sp>
    </p:spTree>
    <p:extLst>
      <p:ext uri="{BB962C8B-B14F-4D97-AF65-F5344CB8AC3E}">
        <p14:creationId xmlns:p14="http://schemas.microsoft.com/office/powerpoint/2010/main" val="22399570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46A11530-2641-41DC-B30F-15C1B052F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579" y="3598708"/>
            <a:ext cx="9810563" cy="6023029"/>
          </a:xfrm>
          <a:prstGeom prst="rect">
            <a:avLst/>
          </a:prstGeom>
        </p:spPr>
      </p:pic>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Flywheel kinetic energy storage is still developing but has minimal environmental impacts</a:t>
            </a:r>
          </a:p>
        </p:txBody>
      </p:sp>
      <p:sp>
        <p:nvSpPr>
          <p:cNvPr id="3" name="TextBox 2">
            <a:extLst>
              <a:ext uri="{FF2B5EF4-FFF2-40B4-BE49-F238E27FC236}">
                <a16:creationId xmlns:a16="http://schemas.microsoft.com/office/drawing/2014/main" id="{0CEE4F28-C335-419D-9535-82F34E15A86F}"/>
              </a:ext>
            </a:extLst>
          </p:cNvPr>
          <p:cNvSpPr txBox="1"/>
          <p:nvPr/>
        </p:nvSpPr>
        <p:spPr>
          <a:xfrm>
            <a:off x="432897" y="1173356"/>
            <a:ext cx="13090081" cy="40010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hangingPunct="0"/>
            <a:r>
              <a:rPr lang="en-US" sz="2800" dirty="0">
                <a:latin typeface="+mn-lt"/>
              </a:rPr>
              <a:t>Can be used to stabilize the grid and for synchronization of different energy sources</a:t>
            </a:r>
          </a:p>
          <a:p>
            <a:pPr marL="457200" indent="-457200" algn="l" rtl="0" hangingPunct="0">
              <a:spcBef>
                <a:spcPts val="800"/>
              </a:spcBef>
              <a:buFont typeface="Arial" panose="020B0604020202020204" pitchFamily="34" charset="0"/>
              <a:buChar char="•"/>
            </a:pPr>
            <a:r>
              <a:rPr lang="en-US" sz="2800" dirty="0">
                <a:solidFill>
                  <a:srgbClr val="000000"/>
                </a:solidFill>
                <a:latin typeface="+mn-lt"/>
              </a:rPr>
              <a:t>Great option for frequency regulation</a:t>
            </a:r>
            <a:endParaRPr lang="en-US" sz="2800" dirty="0">
              <a:latin typeface="+mn-lt"/>
            </a:endParaRPr>
          </a:p>
          <a:p>
            <a:pPr marL="0" marR="0" indent="0" algn="l" defTabSz="584200" rtl="0" fontAlgn="auto" hangingPunct="0">
              <a:lnSpc>
                <a:spcPct val="100000"/>
              </a:lnSpc>
              <a:spcBef>
                <a:spcPts val="3200"/>
              </a:spcBef>
              <a:spcAft>
                <a:spcPts val="0"/>
              </a:spcAft>
              <a:buClrTx/>
              <a:buSzTx/>
              <a:buFontTx/>
              <a:buNone/>
              <a:tabLst/>
            </a:pPr>
            <a:r>
              <a:rPr lang="en-US" sz="2800" b="1" dirty="0">
                <a:solidFill>
                  <a:srgbClr val="000000"/>
                </a:solidFill>
                <a:latin typeface="+mn-lt"/>
              </a:rPr>
              <a:t>Have very low energy capacities but can deliver more power per unit mass</a:t>
            </a:r>
          </a:p>
          <a:p>
            <a:pPr marL="0" marR="0" indent="0" algn="l" defTabSz="584200" rtl="0" fontAlgn="auto" hangingPunct="0">
              <a:lnSpc>
                <a:spcPct val="100000"/>
              </a:lnSpc>
              <a:spcBef>
                <a:spcPts val="3200"/>
              </a:spcBef>
              <a:spcAft>
                <a:spcPts val="0"/>
              </a:spcAft>
              <a:buClrTx/>
              <a:buSzTx/>
              <a:buFontTx/>
              <a:buNone/>
              <a:tabLst/>
            </a:pPr>
            <a:r>
              <a:rPr kumimoji="0" lang="en-US" sz="2800" i="0" u="none" strike="noStrike" cap="none" spc="0" normalizeH="0" baseline="0" dirty="0">
                <a:ln>
                  <a:noFill/>
                </a:ln>
                <a:solidFill>
                  <a:srgbClr val="000000"/>
                </a:solidFill>
                <a:effectLst/>
                <a:uFillTx/>
                <a:latin typeface="+mn-lt"/>
                <a:ea typeface="+mj-ea"/>
                <a:cs typeface="+mj-cs"/>
                <a:sym typeface="Gill Sans"/>
              </a:rPr>
              <a:t>Durable, modular, scalable,</a:t>
            </a:r>
            <a:r>
              <a:rPr lang="en-US" sz="2800" dirty="0">
                <a:solidFill>
                  <a:srgbClr val="000000"/>
                </a:solidFill>
                <a:latin typeface="+mn-lt"/>
              </a:rPr>
              <a:t> </a:t>
            </a:r>
            <a:r>
              <a:rPr kumimoji="0" lang="en-US" sz="2800" i="0" u="none" strike="noStrike" cap="none" spc="0" normalizeH="0" baseline="0" dirty="0">
                <a:ln>
                  <a:noFill/>
                </a:ln>
                <a:solidFill>
                  <a:srgbClr val="000000"/>
                </a:solidFill>
                <a:effectLst/>
                <a:uFillTx/>
                <a:latin typeface="+mn-lt"/>
                <a:ea typeface="+mj-ea"/>
                <a:cs typeface="+mj-cs"/>
                <a:sym typeface="Gill Sans"/>
              </a:rPr>
              <a:t>quick responding, and h</a:t>
            </a:r>
            <a:r>
              <a:rPr lang="en-US" sz="2800" dirty="0">
                <a:solidFill>
                  <a:srgbClr val="000000"/>
                </a:solidFill>
                <a:latin typeface="+mn-lt"/>
              </a:rPr>
              <a:t>ighly efficient</a:t>
            </a:r>
          </a:p>
          <a:p>
            <a:pPr marL="0" marR="0" indent="0" algn="l" defTabSz="584200" rtl="0" fontAlgn="auto" hangingPunct="0">
              <a:lnSpc>
                <a:spcPct val="100000"/>
              </a:lnSpc>
              <a:spcBef>
                <a:spcPts val="3200"/>
              </a:spcBef>
              <a:spcAft>
                <a:spcPts val="0"/>
              </a:spcAft>
              <a:buClrTx/>
              <a:buSzTx/>
              <a:buFontTx/>
              <a:buNone/>
              <a:tabLst/>
            </a:pPr>
            <a:r>
              <a:rPr kumimoji="0" lang="en-US" sz="2800" i="0" u="none" strike="noStrike" cap="none" spc="0" normalizeH="0" baseline="0" dirty="0">
                <a:ln>
                  <a:noFill/>
                </a:ln>
                <a:solidFill>
                  <a:srgbClr val="000000"/>
                </a:solidFill>
                <a:effectLst/>
                <a:uFillTx/>
                <a:latin typeface="+mn-lt"/>
                <a:ea typeface="+mj-ea"/>
                <a:cs typeface="+mj-cs"/>
                <a:sym typeface="Gill Sans"/>
              </a:rPr>
              <a:t>High charging and discharging rates</a:t>
            </a:r>
          </a:p>
        </p:txBody>
      </p:sp>
      <p:sp>
        <p:nvSpPr>
          <p:cNvPr id="8" name="TextBox 7">
            <a:extLst>
              <a:ext uri="{FF2B5EF4-FFF2-40B4-BE49-F238E27FC236}">
                <a16:creationId xmlns:a16="http://schemas.microsoft.com/office/drawing/2014/main" id="{42560B0C-5C43-4304-BC1F-F704922418D1}"/>
              </a:ext>
            </a:extLst>
          </p:cNvPr>
          <p:cNvSpPr txBox="1"/>
          <p:nvPr/>
        </p:nvSpPr>
        <p:spPr>
          <a:xfrm>
            <a:off x="432897" y="5486485"/>
            <a:ext cx="7580136" cy="39190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hangingPunct="0">
              <a:lnSpc>
                <a:spcPct val="100000"/>
              </a:lnSpc>
              <a:spcBef>
                <a:spcPts val="3200"/>
              </a:spcBef>
              <a:spcAft>
                <a:spcPts val="0"/>
              </a:spcAft>
              <a:buClrTx/>
              <a:buSzTx/>
              <a:buFontTx/>
              <a:buNone/>
              <a:tabLst/>
            </a:pPr>
            <a:r>
              <a:rPr kumimoji="0" lang="en-US" sz="2800" i="0" u="none" strike="noStrike" cap="none" spc="0" normalizeH="0" baseline="0" dirty="0">
                <a:ln>
                  <a:noFill/>
                </a:ln>
                <a:solidFill>
                  <a:srgbClr val="000000"/>
                </a:solidFill>
                <a:effectLst/>
                <a:uFillTx/>
                <a:latin typeface="+mn-lt"/>
                <a:ea typeface="+mj-ea"/>
                <a:cs typeface="+mj-cs"/>
                <a:sym typeface="Gill Sans"/>
              </a:rPr>
              <a:t>Excellent cycle life and power density compared to other energy storage options</a:t>
            </a:r>
          </a:p>
          <a:p>
            <a:pPr marL="0" marR="0" indent="0" algn="l" defTabSz="584200" rtl="0" fontAlgn="auto" hangingPunct="0">
              <a:lnSpc>
                <a:spcPct val="100000"/>
              </a:lnSpc>
              <a:spcBef>
                <a:spcPts val="3200"/>
              </a:spcBef>
              <a:spcAft>
                <a:spcPts val="0"/>
              </a:spcAft>
              <a:buClrTx/>
              <a:buSzTx/>
              <a:buFontTx/>
              <a:buNone/>
              <a:tabLst/>
            </a:pPr>
            <a:r>
              <a:rPr lang="en-US" sz="2800" b="1" dirty="0">
                <a:solidFill>
                  <a:srgbClr val="000000"/>
                </a:solidFill>
                <a:latin typeface="+mn-lt"/>
              </a:rPr>
              <a:t>Minimal environmental impacts</a:t>
            </a:r>
            <a:r>
              <a:rPr lang="en-US" sz="2800" dirty="0">
                <a:solidFill>
                  <a:srgbClr val="000000"/>
                </a:solidFill>
                <a:latin typeface="+mn-lt"/>
              </a:rPr>
              <a:t>; small enough to have little to no impact on the surrounding ecosystem, no emissions</a:t>
            </a:r>
          </a:p>
          <a:p>
            <a:pPr marL="0" marR="0" indent="0" algn="l" defTabSz="584200" rtl="0" fontAlgn="auto" hangingPunct="0">
              <a:lnSpc>
                <a:spcPct val="100000"/>
              </a:lnSpc>
              <a:spcBef>
                <a:spcPts val="3200"/>
              </a:spcBef>
              <a:spcAft>
                <a:spcPts val="0"/>
              </a:spcAft>
              <a:buClrTx/>
              <a:buSzTx/>
              <a:buFontTx/>
              <a:buNone/>
              <a:tabLst/>
            </a:pPr>
            <a:r>
              <a:rPr kumimoji="0" lang="en-US" sz="2800" i="0" u="none" strike="noStrike" cap="none" spc="0" normalizeH="0" baseline="0" dirty="0">
                <a:ln>
                  <a:noFill/>
                </a:ln>
                <a:solidFill>
                  <a:srgbClr val="000000"/>
                </a:solidFill>
                <a:effectLst/>
                <a:uFillTx/>
                <a:latin typeface="+mn-lt"/>
                <a:ea typeface="+mj-ea"/>
                <a:cs typeface="+mj-cs"/>
                <a:sym typeface="Gill Sans"/>
              </a:rPr>
              <a:t>No</a:t>
            </a:r>
            <a:r>
              <a:rPr lang="en-US" sz="2800" dirty="0">
                <a:solidFill>
                  <a:srgbClr val="000000"/>
                </a:solidFill>
                <a:latin typeface="+mn-lt"/>
              </a:rPr>
              <a:t>t as well developed as CAES and PSH</a:t>
            </a:r>
            <a:endParaRPr kumimoji="0" lang="en-US" sz="2800" i="0" u="none" strike="noStrike" cap="none" spc="0" normalizeH="0" baseline="0" dirty="0">
              <a:ln>
                <a:noFill/>
              </a:ln>
              <a:solidFill>
                <a:srgbClr val="000000"/>
              </a:solidFill>
              <a:effectLst/>
              <a:uFillTx/>
              <a:latin typeface="+mn-lt"/>
              <a:ea typeface="+mj-ea"/>
              <a:cs typeface="+mj-cs"/>
              <a:sym typeface="Gill Sans"/>
            </a:endParaRPr>
          </a:p>
        </p:txBody>
      </p:sp>
      <p:sp>
        <p:nvSpPr>
          <p:cNvPr id="9" name="TextBox 8">
            <a:extLst>
              <a:ext uri="{FF2B5EF4-FFF2-40B4-BE49-F238E27FC236}">
                <a16:creationId xmlns:a16="http://schemas.microsoft.com/office/drawing/2014/main" id="{7519BB65-B664-433E-A897-DB6FAD438A7C}"/>
              </a:ext>
            </a:extLst>
          </p:cNvPr>
          <p:cNvSpPr txBox="1"/>
          <p:nvPr/>
        </p:nvSpPr>
        <p:spPr>
          <a:xfrm>
            <a:off x="13801150" y="8846652"/>
            <a:ext cx="4284415"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latin typeface="+mn-lt"/>
              </a:rPr>
              <a:t>P. Nikolaidis, A. Poullikkas, </a:t>
            </a:r>
            <a:r>
              <a:rPr lang="nl-NL" sz="1600" i="1" dirty="0">
                <a:latin typeface="+mn-lt"/>
              </a:rPr>
              <a:t>Journal of Power Technologies 97 (3)</a:t>
            </a:r>
            <a:r>
              <a:rPr lang="nl-NL" sz="1600" dirty="0">
                <a:latin typeface="+mn-lt"/>
              </a:rPr>
              <a:t>, 2017, pgs. 220-245.</a:t>
            </a:r>
          </a:p>
        </p:txBody>
      </p:sp>
    </p:spTree>
    <p:extLst>
      <p:ext uri="{BB962C8B-B14F-4D97-AF65-F5344CB8AC3E}">
        <p14:creationId xmlns:p14="http://schemas.microsoft.com/office/powerpoint/2010/main" val="337625309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Mechanical Energy Storage Systems</a:t>
            </a:r>
          </a:p>
        </p:txBody>
      </p:sp>
      <p:sp>
        <p:nvSpPr>
          <p:cNvPr id="3" name="TextBox 2">
            <a:extLst>
              <a:ext uri="{FF2B5EF4-FFF2-40B4-BE49-F238E27FC236}">
                <a16:creationId xmlns:a16="http://schemas.microsoft.com/office/drawing/2014/main" id="{0CEE4F28-C335-419D-9535-82F34E15A86F}"/>
              </a:ext>
            </a:extLst>
          </p:cNvPr>
          <p:cNvSpPr txBox="1"/>
          <p:nvPr/>
        </p:nvSpPr>
        <p:spPr>
          <a:xfrm>
            <a:off x="1541137" y="1058954"/>
            <a:ext cx="13833542" cy="2400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3200" dirty="0">
                <a:latin typeface="+mn-lt"/>
              </a:rPr>
              <a:t>PSH and Flywheels are likely best mechanical energy storage options for use with nuclear power and to reduce emissions</a:t>
            </a:r>
          </a:p>
          <a:p>
            <a:pPr algn="ctr"/>
            <a:r>
              <a:rPr lang="en-US" sz="3200" dirty="0">
                <a:latin typeface="+mn-lt"/>
              </a:rPr>
              <a:t>PSH does have a fairly large environmental impact</a:t>
            </a:r>
          </a:p>
        </p:txBody>
      </p:sp>
      <p:pic>
        <p:nvPicPr>
          <p:cNvPr id="5" name="Picture 4" descr="Table&#10;&#10;Description automatically generated">
            <a:extLst>
              <a:ext uri="{FF2B5EF4-FFF2-40B4-BE49-F238E27FC236}">
                <a16:creationId xmlns:a16="http://schemas.microsoft.com/office/drawing/2014/main" id="{4821B86C-9C59-4726-A11D-07CFC0DC8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97" y="3813953"/>
            <a:ext cx="16441610" cy="5138003"/>
          </a:xfrm>
          <a:prstGeom prst="rect">
            <a:avLst/>
          </a:prstGeom>
        </p:spPr>
      </p:pic>
      <p:sp>
        <p:nvSpPr>
          <p:cNvPr id="6" name="TextBox 5">
            <a:extLst>
              <a:ext uri="{FF2B5EF4-FFF2-40B4-BE49-F238E27FC236}">
                <a16:creationId xmlns:a16="http://schemas.microsoft.com/office/drawing/2014/main" id="{E8047A24-D410-45EC-9E85-DEEE169F36D1}"/>
              </a:ext>
            </a:extLst>
          </p:cNvPr>
          <p:cNvSpPr txBox="1"/>
          <p:nvPr/>
        </p:nvSpPr>
        <p:spPr>
          <a:xfrm>
            <a:off x="7512219" y="9000082"/>
            <a:ext cx="4284415" cy="4514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lang="en-US" sz="1600" dirty="0">
                <a:solidFill>
                  <a:srgbClr val="333333"/>
                </a:solidFill>
                <a:latin typeface="+mn-lt"/>
              </a:rPr>
              <a:t>https://www.nrel.gov/docs/fy16osti/66073.pdf</a:t>
            </a:r>
          </a:p>
        </p:txBody>
      </p:sp>
      <p:sp>
        <p:nvSpPr>
          <p:cNvPr id="7" name="Rectangle 6">
            <a:extLst>
              <a:ext uri="{FF2B5EF4-FFF2-40B4-BE49-F238E27FC236}">
                <a16:creationId xmlns:a16="http://schemas.microsoft.com/office/drawing/2014/main" id="{12738FB2-D786-4C16-92FB-34E429092726}"/>
              </a:ext>
            </a:extLst>
          </p:cNvPr>
          <p:cNvSpPr/>
          <p:nvPr/>
        </p:nvSpPr>
        <p:spPr>
          <a:xfrm>
            <a:off x="14004414" y="2259282"/>
            <a:ext cx="2358190" cy="1463040"/>
          </a:xfrm>
          <a:prstGeom prst="rect">
            <a:avLst/>
          </a:prstGeom>
          <a:noFill/>
          <a:ln w="28575"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TextBox 7">
            <a:extLst>
              <a:ext uri="{FF2B5EF4-FFF2-40B4-BE49-F238E27FC236}">
                <a16:creationId xmlns:a16="http://schemas.microsoft.com/office/drawing/2014/main" id="{D29F85DE-2F63-447C-BEB2-9A654A091E40}"/>
              </a:ext>
            </a:extLst>
          </p:cNvPr>
          <p:cNvSpPr txBox="1"/>
          <p:nvPr/>
        </p:nvSpPr>
        <p:spPr>
          <a:xfrm>
            <a:off x="14391431" y="2050351"/>
            <a:ext cx="2815389" cy="14978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hangingPunct="0">
              <a:lnSpc>
                <a:spcPct val="100000"/>
              </a:lnSpc>
              <a:spcBef>
                <a:spcPts val="320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j-lt"/>
                <a:ea typeface="+mj-ea"/>
                <a:cs typeface="+mj-cs"/>
                <a:sym typeface="Gill Sans"/>
              </a:rPr>
              <a:t>PSH and Flywheels</a:t>
            </a:r>
          </a:p>
        </p:txBody>
      </p:sp>
    </p:spTree>
    <p:extLst>
      <p:ext uri="{BB962C8B-B14F-4D97-AF65-F5344CB8AC3E}">
        <p14:creationId xmlns:p14="http://schemas.microsoft.com/office/powerpoint/2010/main" val="15647676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Chemical Energy Storage Systems</a:t>
            </a:r>
          </a:p>
        </p:txBody>
      </p:sp>
      <p:sp>
        <p:nvSpPr>
          <p:cNvPr id="3" name="TextBox 2">
            <a:extLst>
              <a:ext uri="{FF2B5EF4-FFF2-40B4-BE49-F238E27FC236}">
                <a16:creationId xmlns:a16="http://schemas.microsoft.com/office/drawing/2014/main" id="{0CEE4F28-C335-419D-9535-82F34E15A86F}"/>
              </a:ext>
            </a:extLst>
          </p:cNvPr>
          <p:cNvSpPr txBox="1"/>
          <p:nvPr/>
        </p:nvSpPr>
        <p:spPr>
          <a:xfrm>
            <a:off x="3146093" y="3166507"/>
            <a:ext cx="13259384" cy="2400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latin typeface="+mn-lt"/>
              </a:rPr>
              <a:t>Hydrogen Energy Storage</a:t>
            </a:r>
          </a:p>
          <a:p>
            <a:r>
              <a:rPr lang="en-US" sz="3200" dirty="0">
                <a:latin typeface="+mn-lt"/>
              </a:rPr>
              <a:t>Conventional Fossil Fuels </a:t>
            </a:r>
          </a:p>
          <a:p>
            <a:pPr>
              <a:spcBef>
                <a:spcPts val="0"/>
              </a:spcBef>
            </a:pPr>
            <a:r>
              <a:rPr lang="en-US" sz="3200" dirty="0">
                <a:latin typeface="+mn-lt"/>
              </a:rPr>
              <a:t>(what we want to avoid, so this won’t be discussed here)</a:t>
            </a:r>
          </a:p>
        </p:txBody>
      </p:sp>
      <p:sp>
        <p:nvSpPr>
          <p:cNvPr id="4" name="Rectangle 3">
            <a:extLst>
              <a:ext uri="{FF2B5EF4-FFF2-40B4-BE49-F238E27FC236}">
                <a16:creationId xmlns:a16="http://schemas.microsoft.com/office/drawing/2014/main" id="{969558AE-6900-44C4-8176-5E9AAFFA7F22}"/>
              </a:ext>
            </a:extLst>
          </p:cNvPr>
          <p:cNvSpPr/>
          <p:nvPr/>
        </p:nvSpPr>
        <p:spPr>
          <a:xfrm>
            <a:off x="2948525" y="3294226"/>
            <a:ext cx="4559179" cy="1097280"/>
          </a:xfrm>
          <a:prstGeom prst="rect">
            <a:avLst/>
          </a:prstGeom>
          <a:noFill/>
          <a:ln w="28575"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42916182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Hydrogen production is currently not very efficient, but current and future technologies can be used with nuclear reactors</a:t>
            </a:r>
          </a:p>
        </p:txBody>
      </p:sp>
      <p:sp>
        <p:nvSpPr>
          <p:cNvPr id="3" name="TextBox 2">
            <a:extLst>
              <a:ext uri="{FF2B5EF4-FFF2-40B4-BE49-F238E27FC236}">
                <a16:creationId xmlns:a16="http://schemas.microsoft.com/office/drawing/2014/main" id="{0CEE4F28-C335-419D-9535-82F34E15A86F}"/>
              </a:ext>
            </a:extLst>
          </p:cNvPr>
          <p:cNvSpPr txBox="1"/>
          <p:nvPr/>
        </p:nvSpPr>
        <p:spPr>
          <a:xfrm>
            <a:off x="456958" y="1187960"/>
            <a:ext cx="9046583" cy="839204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latin typeface="+mn-lt"/>
              </a:rPr>
              <a:t>Current electrolysis technologies generally operate at relatively low temperatures (&lt;100C)</a:t>
            </a:r>
          </a:p>
          <a:p>
            <a:pPr marL="457200" indent="-457200">
              <a:spcBef>
                <a:spcPts val="800"/>
              </a:spcBef>
              <a:buFont typeface="Arial" panose="020B0604020202020204" pitchFamily="34" charset="0"/>
              <a:buChar char="•"/>
            </a:pPr>
            <a:r>
              <a:rPr lang="en-US" sz="2800" dirty="0">
                <a:latin typeface="+mn-lt"/>
              </a:rPr>
              <a:t>Can be used with current nuclear technology by diverting energy to run these processes</a:t>
            </a:r>
          </a:p>
          <a:p>
            <a:r>
              <a:rPr lang="en-US" sz="2800" b="1" dirty="0">
                <a:latin typeface="+mn-lt"/>
              </a:rPr>
              <a:t>High temp electrolysis (700-900C) is currently being researched</a:t>
            </a:r>
          </a:p>
          <a:p>
            <a:pPr marL="457200" indent="-457200">
              <a:spcBef>
                <a:spcPts val="800"/>
              </a:spcBef>
              <a:buFont typeface="Arial" panose="020B0604020202020204" pitchFamily="34" charset="0"/>
              <a:buChar char="•"/>
            </a:pPr>
            <a:r>
              <a:rPr lang="en-US" sz="2800" b="1" dirty="0">
                <a:latin typeface="+mn-lt"/>
              </a:rPr>
              <a:t>Next generation nuclear power plants will be particularly useful for this technology</a:t>
            </a:r>
          </a:p>
          <a:p>
            <a:r>
              <a:rPr lang="en-US" sz="2800" dirty="0">
                <a:latin typeface="+mn-lt"/>
              </a:rPr>
              <a:t>Scalable, versatile, compact, easily integrated into a power plant’s generation cycle</a:t>
            </a:r>
          </a:p>
          <a:p>
            <a:r>
              <a:rPr lang="en-US" sz="2800" b="1" dirty="0">
                <a:latin typeface="+mn-lt"/>
              </a:rPr>
              <a:t>Still under development; high capital costs, durability of system components, and safety concerns still are limitations</a:t>
            </a:r>
          </a:p>
          <a:p>
            <a:r>
              <a:rPr lang="en-US" sz="2800" dirty="0">
                <a:latin typeface="+mn-lt"/>
              </a:rPr>
              <a:t>Can cost more energy to produce than other methods due to the fact that hydrogen is bonded to other elements; low efficiency (20-30%)</a:t>
            </a:r>
          </a:p>
        </p:txBody>
      </p:sp>
      <p:pic>
        <p:nvPicPr>
          <p:cNvPr id="7" name="Picture 6" descr="Timeline&#10;&#10;Description automatically generated with low confidence">
            <a:extLst>
              <a:ext uri="{FF2B5EF4-FFF2-40B4-BE49-F238E27FC236}">
                <a16:creationId xmlns:a16="http://schemas.microsoft.com/office/drawing/2014/main" id="{2CFFA02C-6446-40D2-8E97-D217887349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7602" y="3432996"/>
            <a:ext cx="7573432" cy="5201376"/>
          </a:xfrm>
          <a:prstGeom prst="rect">
            <a:avLst/>
          </a:prstGeom>
        </p:spPr>
      </p:pic>
      <p:sp>
        <p:nvSpPr>
          <p:cNvPr id="8" name="TextBox 7">
            <a:extLst>
              <a:ext uri="{FF2B5EF4-FFF2-40B4-BE49-F238E27FC236}">
                <a16:creationId xmlns:a16="http://schemas.microsoft.com/office/drawing/2014/main" id="{2690B281-C5A8-40FB-AF70-A632104F8109}"/>
              </a:ext>
            </a:extLst>
          </p:cNvPr>
          <p:cNvSpPr txBox="1"/>
          <p:nvPr/>
        </p:nvSpPr>
        <p:spPr>
          <a:xfrm>
            <a:off x="11723271" y="8776910"/>
            <a:ext cx="4284415" cy="4514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lang="en-US" sz="1600" dirty="0">
                <a:solidFill>
                  <a:srgbClr val="333333"/>
                </a:solidFill>
                <a:latin typeface="+mn-lt"/>
              </a:rPr>
              <a:t>https://www.nrel.gov/docs/fy16osti/66073.pdf</a:t>
            </a:r>
          </a:p>
        </p:txBody>
      </p:sp>
      <p:sp>
        <p:nvSpPr>
          <p:cNvPr id="9" name="TextBox 8">
            <a:extLst>
              <a:ext uri="{FF2B5EF4-FFF2-40B4-BE49-F238E27FC236}">
                <a16:creationId xmlns:a16="http://schemas.microsoft.com/office/drawing/2014/main" id="{0DB239D1-4802-4009-BF36-6D8957258C8F}"/>
              </a:ext>
            </a:extLst>
          </p:cNvPr>
          <p:cNvSpPr txBox="1"/>
          <p:nvPr/>
        </p:nvSpPr>
        <p:spPr>
          <a:xfrm>
            <a:off x="9749442" y="1945955"/>
            <a:ext cx="7129752" cy="9438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dirty="0">
                <a:latin typeface="+mn-lt"/>
              </a:rPr>
              <a:t>Can be used to reduce transportation emissions</a:t>
            </a:r>
          </a:p>
        </p:txBody>
      </p:sp>
    </p:spTree>
    <p:extLst>
      <p:ext uri="{BB962C8B-B14F-4D97-AF65-F5344CB8AC3E}">
        <p14:creationId xmlns:p14="http://schemas.microsoft.com/office/powerpoint/2010/main" val="9566417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Chemical Energy Storage Systems</a:t>
            </a:r>
          </a:p>
        </p:txBody>
      </p:sp>
      <p:sp>
        <p:nvSpPr>
          <p:cNvPr id="3" name="TextBox 2">
            <a:extLst>
              <a:ext uri="{FF2B5EF4-FFF2-40B4-BE49-F238E27FC236}">
                <a16:creationId xmlns:a16="http://schemas.microsoft.com/office/drawing/2014/main" id="{0CEE4F28-C335-419D-9535-82F34E15A86F}"/>
              </a:ext>
            </a:extLst>
          </p:cNvPr>
          <p:cNvSpPr txBox="1"/>
          <p:nvPr/>
        </p:nvSpPr>
        <p:spPr>
          <a:xfrm>
            <a:off x="1020219" y="935409"/>
            <a:ext cx="15299824" cy="2400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3200" dirty="0">
                <a:latin typeface="+mn-lt"/>
              </a:rPr>
              <a:t>Hydrogen energy storage is a clean option to reduce carbon emissions in both the energy and transportation sectors</a:t>
            </a:r>
          </a:p>
          <a:p>
            <a:pPr algn="ctr"/>
            <a:r>
              <a:rPr lang="en-US" sz="3200" dirty="0">
                <a:latin typeface="+mn-lt"/>
              </a:rPr>
              <a:t>Some issues still need to be addressed, but this approach could work well with nuclear power </a:t>
            </a:r>
          </a:p>
        </p:txBody>
      </p:sp>
      <p:pic>
        <p:nvPicPr>
          <p:cNvPr id="4" name="Picture 3" descr="Table&#10;&#10;Description automatically generated">
            <a:extLst>
              <a:ext uri="{FF2B5EF4-FFF2-40B4-BE49-F238E27FC236}">
                <a16:creationId xmlns:a16="http://schemas.microsoft.com/office/drawing/2014/main" id="{DD45F724-41F9-43E5-97A0-5B730F4F9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219" y="3556349"/>
            <a:ext cx="15393063" cy="5756092"/>
          </a:xfrm>
          <a:prstGeom prst="rect">
            <a:avLst/>
          </a:prstGeom>
        </p:spPr>
      </p:pic>
      <p:sp>
        <p:nvSpPr>
          <p:cNvPr id="5" name="TextBox 4">
            <a:extLst>
              <a:ext uri="{FF2B5EF4-FFF2-40B4-BE49-F238E27FC236}">
                <a16:creationId xmlns:a16="http://schemas.microsoft.com/office/drawing/2014/main" id="{8552F5A1-F82A-4050-A23D-91DA94729AEA}"/>
              </a:ext>
            </a:extLst>
          </p:cNvPr>
          <p:cNvSpPr txBox="1"/>
          <p:nvPr/>
        </p:nvSpPr>
        <p:spPr>
          <a:xfrm>
            <a:off x="6958766" y="9038703"/>
            <a:ext cx="4284415" cy="4514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lang="en-US" sz="1600" dirty="0">
                <a:solidFill>
                  <a:srgbClr val="333333"/>
                </a:solidFill>
                <a:latin typeface="+mn-lt"/>
              </a:rPr>
              <a:t>https://www.nrel.gov/docs/fy16osti/66073.pdf</a:t>
            </a:r>
          </a:p>
        </p:txBody>
      </p:sp>
    </p:spTree>
    <p:extLst>
      <p:ext uri="{BB962C8B-B14F-4D97-AF65-F5344CB8AC3E}">
        <p14:creationId xmlns:p14="http://schemas.microsoft.com/office/powerpoint/2010/main" val="3772190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Thermal Energy Storage Systems</a:t>
            </a:r>
          </a:p>
        </p:txBody>
      </p:sp>
      <p:sp>
        <p:nvSpPr>
          <p:cNvPr id="3" name="TextBox 2">
            <a:extLst>
              <a:ext uri="{FF2B5EF4-FFF2-40B4-BE49-F238E27FC236}">
                <a16:creationId xmlns:a16="http://schemas.microsoft.com/office/drawing/2014/main" id="{0CEE4F28-C335-419D-9535-82F34E15A86F}"/>
              </a:ext>
            </a:extLst>
          </p:cNvPr>
          <p:cNvSpPr txBox="1"/>
          <p:nvPr/>
        </p:nvSpPr>
        <p:spPr>
          <a:xfrm>
            <a:off x="3073904" y="810980"/>
            <a:ext cx="7369507" cy="82278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latin typeface="+mn-lt"/>
              </a:rPr>
              <a:t>Sensible Thermal Energy Storage</a:t>
            </a:r>
          </a:p>
          <a:p>
            <a:r>
              <a:rPr lang="en-US" sz="3200" dirty="0">
                <a:latin typeface="+mn-lt"/>
              </a:rPr>
              <a:t>	Underground Thermal Energy Storage</a:t>
            </a:r>
          </a:p>
          <a:p>
            <a:r>
              <a:rPr lang="en-US" sz="3200" dirty="0">
                <a:latin typeface="+mn-lt"/>
              </a:rPr>
              <a:t>	Hot and Cold Water Storage</a:t>
            </a:r>
          </a:p>
          <a:p>
            <a:r>
              <a:rPr lang="en-US" sz="3200" dirty="0">
                <a:latin typeface="+mn-lt"/>
              </a:rPr>
              <a:t>	Solid Media Storage</a:t>
            </a:r>
          </a:p>
          <a:p>
            <a:r>
              <a:rPr lang="en-US" sz="3200" dirty="0">
                <a:latin typeface="+mn-lt"/>
              </a:rPr>
              <a:t>Latent Thermal Energy Storage</a:t>
            </a:r>
          </a:p>
          <a:p>
            <a:r>
              <a:rPr lang="en-US" sz="3200" dirty="0">
                <a:latin typeface="+mn-lt"/>
              </a:rPr>
              <a:t>	</a:t>
            </a:r>
            <a:r>
              <a:rPr lang="en-US" sz="3200" dirty="0" err="1">
                <a:latin typeface="+mn-lt"/>
              </a:rPr>
              <a:t>Thermochemicals</a:t>
            </a:r>
            <a:endParaRPr lang="en-US" sz="3200" dirty="0">
              <a:latin typeface="+mn-lt"/>
            </a:endParaRPr>
          </a:p>
          <a:p>
            <a:r>
              <a:rPr lang="en-US" sz="3200" dirty="0">
                <a:latin typeface="+mn-lt"/>
              </a:rPr>
              <a:t>	Molten Salts</a:t>
            </a:r>
          </a:p>
          <a:p>
            <a:r>
              <a:rPr lang="en-US" sz="3200" dirty="0">
                <a:latin typeface="+mn-lt"/>
              </a:rPr>
              <a:t>	Liquid Air</a:t>
            </a:r>
          </a:p>
          <a:p>
            <a:r>
              <a:rPr lang="en-US" sz="3200" dirty="0">
                <a:latin typeface="+mn-lt"/>
              </a:rPr>
              <a:t>	Phase Change Materials</a:t>
            </a:r>
          </a:p>
        </p:txBody>
      </p:sp>
      <p:sp>
        <p:nvSpPr>
          <p:cNvPr id="4" name="Rectangle 3">
            <a:extLst>
              <a:ext uri="{FF2B5EF4-FFF2-40B4-BE49-F238E27FC236}">
                <a16:creationId xmlns:a16="http://schemas.microsoft.com/office/drawing/2014/main" id="{ECDBD4B6-D362-4C6F-8BAA-DC97CDE45048}"/>
              </a:ext>
            </a:extLst>
          </p:cNvPr>
          <p:cNvSpPr/>
          <p:nvPr/>
        </p:nvSpPr>
        <p:spPr>
          <a:xfrm>
            <a:off x="2905461" y="4844716"/>
            <a:ext cx="5227885" cy="2286000"/>
          </a:xfrm>
          <a:prstGeom prst="rect">
            <a:avLst/>
          </a:prstGeom>
          <a:noFill/>
          <a:ln w="28575"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34257516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Thermal energy storage systems are particularly well-suited for use with nuclear energy</a:t>
            </a:r>
          </a:p>
        </p:txBody>
      </p:sp>
      <p:sp>
        <p:nvSpPr>
          <p:cNvPr id="3" name="TextBox 2">
            <a:extLst>
              <a:ext uri="{FF2B5EF4-FFF2-40B4-BE49-F238E27FC236}">
                <a16:creationId xmlns:a16="http://schemas.microsoft.com/office/drawing/2014/main" id="{0CEE4F28-C335-419D-9535-82F34E15A86F}"/>
              </a:ext>
            </a:extLst>
          </p:cNvPr>
          <p:cNvSpPr txBox="1"/>
          <p:nvPr/>
        </p:nvSpPr>
        <p:spPr>
          <a:xfrm>
            <a:off x="499146" y="1476361"/>
            <a:ext cx="14251570" cy="67916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latin typeface="+mn-lt"/>
              </a:rPr>
              <a:t>Thermal energy storage can require fewer energy conversions for storage and discharge to the grid</a:t>
            </a:r>
          </a:p>
          <a:p>
            <a:pPr marL="457200" indent="-457200">
              <a:spcBef>
                <a:spcPts val="800"/>
              </a:spcBef>
              <a:buFont typeface="Arial" panose="020B0604020202020204" pitchFamily="34" charset="0"/>
              <a:buChar char="•"/>
            </a:pPr>
            <a:r>
              <a:rPr lang="en-US" sz="2800" dirty="0">
                <a:latin typeface="+mn-lt"/>
              </a:rPr>
              <a:t>Potential to be more efficient than some of the other energy storage technologies</a:t>
            </a:r>
          </a:p>
          <a:p>
            <a:r>
              <a:rPr lang="en-US" sz="2800" dirty="0">
                <a:latin typeface="+mn-lt"/>
              </a:rPr>
              <a:t>Sensible Thermal Energy Storage attempts to </a:t>
            </a:r>
            <a:r>
              <a:rPr lang="en-US" sz="2800" b="1" dirty="0">
                <a:latin typeface="+mn-lt"/>
              </a:rPr>
              <a:t>prevent a phase change of the storage medium</a:t>
            </a:r>
          </a:p>
          <a:p>
            <a:pPr marL="457200" indent="-457200">
              <a:spcBef>
                <a:spcPts val="800"/>
              </a:spcBef>
              <a:buFont typeface="Arial" panose="020B0604020202020204" pitchFamily="34" charset="0"/>
              <a:buChar char="•"/>
            </a:pPr>
            <a:r>
              <a:rPr lang="en-US" sz="2800" dirty="0">
                <a:latin typeface="+mn-lt"/>
              </a:rPr>
              <a:t>Tend to use water, rocks, concrete; helps minimize environmental impact</a:t>
            </a:r>
          </a:p>
          <a:p>
            <a:pPr marL="457200" indent="-457200">
              <a:spcBef>
                <a:spcPts val="800"/>
              </a:spcBef>
              <a:buFont typeface="Arial" panose="020B0604020202020204" pitchFamily="34" charset="0"/>
              <a:buChar char="•"/>
            </a:pPr>
            <a:r>
              <a:rPr lang="en-US" sz="2800" b="1" dirty="0">
                <a:latin typeface="+mn-lt"/>
              </a:rPr>
              <a:t>Storage mediums typically have somewhat low energy densities</a:t>
            </a:r>
          </a:p>
          <a:p>
            <a:r>
              <a:rPr lang="en-US" sz="2800" dirty="0">
                <a:latin typeface="+mn-lt"/>
              </a:rPr>
              <a:t>Latent Thermal Energy Storage </a:t>
            </a:r>
            <a:r>
              <a:rPr lang="en-US" sz="2800" b="1" dirty="0">
                <a:latin typeface="+mn-lt"/>
              </a:rPr>
              <a:t>incorporates a phase change of the storage medium</a:t>
            </a:r>
          </a:p>
          <a:p>
            <a:pPr marL="457200" indent="-457200">
              <a:spcBef>
                <a:spcPts val="800"/>
              </a:spcBef>
              <a:buFont typeface="Arial" panose="020B0604020202020204" pitchFamily="34" charset="0"/>
              <a:buChar char="•"/>
            </a:pPr>
            <a:r>
              <a:rPr lang="en-US" sz="2800" dirty="0">
                <a:latin typeface="+mn-lt"/>
              </a:rPr>
              <a:t>This allows more energy to be stored per unit mass</a:t>
            </a:r>
          </a:p>
          <a:p>
            <a:pPr marL="457200" indent="-457200">
              <a:spcBef>
                <a:spcPts val="800"/>
              </a:spcBef>
              <a:buFont typeface="Arial" panose="020B0604020202020204" pitchFamily="34" charset="0"/>
              <a:buChar char="•"/>
            </a:pPr>
            <a:r>
              <a:rPr lang="en-US" sz="2800" dirty="0">
                <a:latin typeface="+mn-lt"/>
              </a:rPr>
              <a:t>Energy can be discharged at a consistent temperature</a:t>
            </a:r>
          </a:p>
          <a:p>
            <a:pPr marL="457200" indent="-457200">
              <a:spcBef>
                <a:spcPts val="800"/>
              </a:spcBef>
              <a:buFont typeface="Arial" panose="020B0604020202020204" pitchFamily="34" charset="0"/>
              <a:buChar char="•"/>
            </a:pPr>
            <a:r>
              <a:rPr lang="en-US" sz="2800" dirty="0">
                <a:latin typeface="+mn-lt"/>
              </a:rPr>
              <a:t>These qualities make latent thermal energy storage particularly </a:t>
            </a:r>
            <a:r>
              <a:rPr lang="en-US" sz="2800" b="1" dirty="0">
                <a:latin typeface="+mn-lt"/>
              </a:rPr>
              <a:t>useful for integration with industrial process heat applications</a:t>
            </a:r>
          </a:p>
          <a:p>
            <a:pPr marL="457200" indent="-457200">
              <a:spcBef>
                <a:spcPts val="800"/>
              </a:spcBef>
              <a:buFont typeface="Arial" panose="020B0604020202020204" pitchFamily="34" charset="0"/>
              <a:buChar char="•"/>
            </a:pPr>
            <a:r>
              <a:rPr lang="en-US" sz="2800" b="1" dirty="0">
                <a:latin typeface="+mn-lt"/>
              </a:rPr>
              <a:t>More expensive than sensible thermal energy storage</a:t>
            </a:r>
          </a:p>
        </p:txBody>
      </p:sp>
      <p:sp>
        <p:nvSpPr>
          <p:cNvPr id="5" name="Rectangle 4">
            <a:extLst>
              <a:ext uri="{FF2B5EF4-FFF2-40B4-BE49-F238E27FC236}">
                <a16:creationId xmlns:a16="http://schemas.microsoft.com/office/drawing/2014/main" id="{E06CDB56-25CA-41EF-BE8E-73EEAF002727}"/>
              </a:ext>
            </a:extLst>
          </p:cNvPr>
          <p:cNvSpPr/>
          <p:nvPr/>
        </p:nvSpPr>
        <p:spPr>
          <a:xfrm>
            <a:off x="432897" y="5013885"/>
            <a:ext cx="4475987" cy="731520"/>
          </a:xfrm>
          <a:prstGeom prst="rect">
            <a:avLst/>
          </a:prstGeom>
          <a:noFill/>
          <a:ln w="28575"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6033242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Thermochemical energy storage can be implemented with next generation nuclear reactor designs</a:t>
            </a:r>
          </a:p>
        </p:txBody>
      </p:sp>
      <p:sp>
        <p:nvSpPr>
          <p:cNvPr id="3" name="TextBox 2">
            <a:extLst>
              <a:ext uri="{FF2B5EF4-FFF2-40B4-BE49-F238E27FC236}">
                <a16:creationId xmlns:a16="http://schemas.microsoft.com/office/drawing/2014/main" id="{0CEE4F28-C335-419D-9535-82F34E15A86F}"/>
              </a:ext>
            </a:extLst>
          </p:cNvPr>
          <p:cNvSpPr txBox="1"/>
          <p:nvPr/>
        </p:nvSpPr>
        <p:spPr>
          <a:xfrm>
            <a:off x="432897" y="1401233"/>
            <a:ext cx="9308980" cy="77354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latin typeface="+mn-lt"/>
              </a:rPr>
              <a:t>Can be used with next generation, high temperature gas cooled (HTGR) nuclear power plants</a:t>
            </a:r>
          </a:p>
          <a:p>
            <a:pPr marL="457200" indent="-457200">
              <a:spcBef>
                <a:spcPts val="800"/>
              </a:spcBef>
              <a:buFont typeface="Arial" panose="020B0604020202020204" pitchFamily="34" charset="0"/>
              <a:buChar char="•"/>
            </a:pPr>
            <a:r>
              <a:rPr lang="en-US" sz="2800" dirty="0">
                <a:latin typeface="+mn-lt"/>
              </a:rPr>
              <a:t>Brayton cycle must be used in this case</a:t>
            </a:r>
          </a:p>
          <a:p>
            <a:r>
              <a:rPr lang="en-US" sz="2800" dirty="0">
                <a:latin typeface="+mn-lt"/>
              </a:rPr>
              <a:t>Energy used to drive endothermic reaction, reverse exothermic reaction is initiated to extract the energy </a:t>
            </a:r>
          </a:p>
          <a:p>
            <a:pPr marL="457200" indent="-457200">
              <a:spcBef>
                <a:spcPts val="800"/>
              </a:spcBef>
              <a:buFont typeface="Arial" panose="020B0604020202020204" pitchFamily="34" charset="0"/>
              <a:buChar char="•"/>
            </a:pPr>
            <a:r>
              <a:rPr lang="en-US" sz="2800" dirty="0">
                <a:latin typeface="+mn-lt"/>
              </a:rPr>
              <a:t>Superior energy density</a:t>
            </a:r>
          </a:p>
          <a:p>
            <a:pPr marL="457200" indent="-457200">
              <a:spcBef>
                <a:spcPts val="800"/>
              </a:spcBef>
              <a:buFont typeface="Arial" panose="020B0604020202020204" pitchFamily="34" charset="0"/>
              <a:buChar char="•"/>
            </a:pPr>
            <a:r>
              <a:rPr lang="en-US" sz="2800" dirty="0">
                <a:latin typeface="+mn-lt"/>
              </a:rPr>
              <a:t>Low self-discharge rates</a:t>
            </a:r>
          </a:p>
          <a:p>
            <a:pPr marL="457200" indent="-457200">
              <a:spcBef>
                <a:spcPts val="800"/>
              </a:spcBef>
              <a:buFont typeface="Arial" panose="020B0604020202020204" pitchFamily="34" charset="0"/>
              <a:buChar char="•"/>
            </a:pPr>
            <a:r>
              <a:rPr lang="en-US" sz="2800" b="1" dirty="0">
                <a:latin typeface="+mn-lt"/>
              </a:rPr>
              <a:t>Most useful for high temp applications</a:t>
            </a:r>
          </a:p>
          <a:p>
            <a:r>
              <a:rPr lang="en-US" sz="2800" dirty="0">
                <a:latin typeface="+mn-lt"/>
              </a:rPr>
              <a:t>Very compact, particularly useful for energy transportation</a:t>
            </a:r>
          </a:p>
          <a:p>
            <a:r>
              <a:rPr lang="en-US" sz="2800" dirty="0">
                <a:latin typeface="+mn-lt"/>
              </a:rPr>
              <a:t>More cost effective than many other energy storage options that are compatible with high temp applications</a:t>
            </a:r>
          </a:p>
          <a:p>
            <a:r>
              <a:rPr lang="en-US" sz="2800" dirty="0">
                <a:latin typeface="+mn-lt"/>
              </a:rPr>
              <a:t>Large amount of research currently in this area</a:t>
            </a:r>
          </a:p>
        </p:txBody>
      </p:sp>
      <p:pic>
        <p:nvPicPr>
          <p:cNvPr id="5" name="Picture 4" descr="Diagram&#10;&#10;Description automatically generated">
            <a:extLst>
              <a:ext uri="{FF2B5EF4-FFF2-40B4-BE49-F238E27FC236}">
                <a16:creationId xmlns:a16="http://schemas.microsoft.com/office/drawing/2014/main" id="{18EED95F-1395-47DE-BE67-5A4675E75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0122" y="2070794"/>
            <a:ext cx="7173326" cy="4610743"/>
          </a:xfrm>
          <a:prstGeom prst="rect">
            <a:avLst/>
          </a:prstGeom>
        </p:spPr>
      </p:pic>
      <p:sp>
        <p:nvSpPr>
          <p:cNvPr id="6" name="TextBox 5">
            <a:extLst>
              <a:ext uri="{FF2B5EF4-FFF2-40B4-BE49-F238E27FC236}">
                <a16:creationId xmlns:a16="http://schemas.microsoft.com/office/drawing/2014/main" id="{32A33FC4-E746-428E-99BF-91472C5EE173}"/>
              </a:ext>
            </a:extLst>
          </p:cNvPr>
          <p:cNvSpPr txBox="1"/>
          <p:nvPr/>
        </p:nvSpPr>
        <p:spPr>
          <a:xfrm>
            <a:off x="9997917" y="7076154"/>
            <a:ext cx="7173326" cy="86177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hangingPunct="0">
              <a:spcBef>
                <a:spcPts val="800"/>
              </a:spcBef>
            </a:pPr>
            <a:r>
              <a:rPr kumimoji="0" lang="en-US" sz="1800" u="none" strike="noStrike" cap="none" spc="0" normalizeH="0" baseline="0" dirty="0">
                <a:ln>
                  <a:noFill/>
                </a:ln>
                <a:solidFill>
                  <a:srgbClr val="333333"/>
                </a:solidFill>
                <a:uFillTx/>
                <a:latin typeface="+mn-lt"/>
                <a:ea typeface="+mj-ea"/>
                <a:cs typeface="+mj-cs"/>
                <a:sym typeface="Gill Sans"/>
              </a:rPr>
              <a:t>L.C. Juarez-Martinez, et. </a:t>
            </a:r>
            <a:r>
              <a:rPr lang="en-US" sz="1800" dirty="0">
                <a:solidFill>
                  <a:srgbClr val="333333"/>
                </a:solidFill>
                <a:latin typeface="+mn-lt"/>
              </a:rPr>
              <a:t>a</a:t>
            </a:r>
            <a:r>
              <a:rPr kumimoji="0" lang="en-US" sz="1800" u="none" strike="noStrike" cap="none" spc="0" normalizeH="0" baseline="0" dirty="0">
                <a:ln>
                  <a:noFill/>
                </a:ln>
                <a:solidFill>
                  <a:srgbClr val="333333"/>
                </a:solidFill>
                <a:uFillTx/>
                <a:latin typeface="+mn-lt"/>
                <a:ea typeface="+mj-ea"/>
                <a:cs typeface="+mj-cs"/>
                <a:sym typeface="Gill Sans"/>
              </a:rPr>
              <a:t>l., </a:t>
            </a:r>
            <a:r>
              <a:rPr kumimoji="0" lang="en-US" sz="1800" i="1" u="none" strike="noStrike" cap="none" spc="0" normalizeH="0" baseline="0" dirty="0">
                <a:ln>
                  <a:noFill/>
                </a:ln>
                <a:solidFill>
                  <a:srgbClr val="333333"/>
                </a:solidFill>
                <a:uFillTx/>
                <a:latin typeface="+mn-lt"/>
                <a:ea typeface="+mj-ea"/>
                <a:cs typeface="+mj-cs"/>
                <a:sym typeface="Gill Sans"/>
              </a:rPr>
              <a:t>Nuclear Engineering and Technology (2021? In press)</a:t>
            </a:r>
            <a:endParaRPr kumimoji="0" lang="en-US" sz="1800" b="0" i="1" u="none" strike="noStrike" cap="none" spc="0" normalizeH="0" baseline="0" dirty="0">
              <a:ln>
                <a:noFill/>
              </a:ln>
              <a:solidFill>
                <a:srgbClr val="000000"/>
              </a:solidFill>
              <a:effectLst/>
              <a:uFillTx/>
              <a:latin typeface="+mn-lt"/>
              <a:ea typeface="+mj-ea"/>
              <a:cs typeface="+mj-cs"/>
              <a:sym typeface="Gill Sans"/>
            </a:endParaRPr>
          </a:p>
          <a:p>
            <a:pPr algn="l" rtl="0" hangingPunct="0">
              <a:spcBef>
                <a:spcPts val="800"/>
              </a:spcBef>
            </a:pPr>
            <a:endParaRPr kumimoji="0" lang="en-US" sz="1800" b="0" i="0" u="none" strike="noStrike" cap="none" spc="0" normalizeH="0" baseline="0" dirty="0">
              <a:ln>
                <a:noFill/>
              </a:ln>
              <a:solidFill>
                <a:srgbClr val="000000"/>
              </a:solidFill>
              <a:effectLst/>
              <a:uFillTx/>
              <a:latin typeface="+mn-lt"/>
              <a:ea typeface="+mj-ea"/>
              <a:cs typeface="+mj-cs"/>
              <a:sym typeface="Gill Sans"/>
            </a:endParaRPr>
          </a:p>
        </p:txBody>
      </p:sp>
    </p:spTree>
    <p:extLst>
      <p:ext uri="{BB962C8B-B14F-4D97-AF65-F5344CB8AC3E}">
        <p14:creationId xmlns:p14="http://schemas.microsoft.com/office/powerpoint/2010/main" val="16184829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a:xfrm>
            <a:off x="432897" y="254000"/>
            <a:ext cx="8081047" cy="2016766"/>
          </a:xfrm>
        </p:spPr>
        <p:txBody>
          <a:bodyPr/>
          <a:lstStyle/>
          <a:p>
            <a:r>
              <a:rPr lang="en-US" dirty="0"/>
              <a:t>Nuclear energy will be essential to reduce emissions and achieve a carbon free economy</a:t>
            </a:r>
            <a:br>
              <a:rPr lang="en-US" dirty="0"/>
            </a:br>
            <a:endParaRPr lang="en-US" dirty="0"/>
          </a:p>
        </p:txBody>
      </p:sp>
      <p:sp>
        <p:nvSpPr>
          <p:cNvPr id="3" name="TextBox 2">
            <a:extLst>
              <a:ext uri="{FF2B5EF4-FFF2-40B4-BE49-F238E27FC236}">
                <a16:creationId xmlns:a16="http://schemas.microsoft.com/office/drawing/2014/main" id="{0CEE4F28-C335-419D-9535-82F34E15A86F}"/>
              </a:ext>
            </a:extLst>
          </p:cNvPr>
          <p:cNvSpPr txBox="1"/>
          <p:nvPr/>
        </p:nvSpPr>
        <p:spPr>
          <a:xfrm>
            <a:off x="9929354" y="5109401"/>
            <a:ext cx="7136600" cy="43704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hangingPunct="0">
              <a:lnSpc>
                <a:spcPct val="100000"/>
              </a:lnSpc>
              <a:spcBef>
                <a:spcPts val="3200"/>
              </a:spcBef>
              <a:spcAft>
                <a:spcPts val="0"/>
              </a:spcAft>
              <a:buClrTx/>
              <a:buSzTx/>
              <a:buFontTx/>
              <a:buNone/>
              <a:tabLst/>
            </a:pPr>
            <a:r>
              <a:rPr kumimoji="0" lang="en-US" sz="2800" b="0" i="0" u="none" strike="noStrike" cap="none" spc="0" normalizeH="0" baseline="0" dirty="0">
                <a:ln>
                  <a:noFill/>
                </a:ln>
                <a:solidFill>
                  <a:schemeClr val="tx1"/>
                </a:solidFill>
                <a:effectLst/>
                <a:uFillTx/>
                <a:latin typeface="+mn-lt"/>
                <a:ea typeface="+mj-ea"/>
                <a:cs typeface="+mj-cs"/>
                <a:sym typeface="Gill Sans"/>
              </a:rPr>
              <a:t>Current issues with implementing nuclear power on a larger scale include high capital costs that are complicated by:</a:t>
            </a:r>
          </a:p>
          <a:p>
            <a:pPr marL="571500" marR="0" indent="-571500" algn="l" defTabSz="584200" rtl="0" fontAlgn="auto" hangingPunct="0">
              <a:lnSpc>
                <a:spcPct val="100000"/>
              </a:lnSpc>
              <a:spcBef>
                <a:spcPts val="800"/>
              </a:spcBef>
              <a:spcAft>
                <a:spcPts val="0"/>
              </a:spcAft>
              <a:buClrTx/>
              <a:buSzTx/>
              <a:buFont typeface="Arial" panose="020B0604020202020204" pitchFamily="34" charset="0"/>
              <a:buChar char="•"/>
              <a:tabLst/>
            </a:pPr>
            <a:r>
              <a:rPr lang="en-US" sz="2800" dirty="0">
                <a:solidFill>
                  <a:schemeClr val="tx1"/>
                </a:solidFill>
                <a:latin typeface="+mn-lt"/>
              </a:rPr>
              <a:t>Cheap natural gas; no carbon tax</a:t>
            </a:r>
          </a:p>
          <a:p>
            <a:pPr marL="571500" marR="0" indent="-571500" algn="l" defTabSz="584200" rtl="0" fontAlgn="auto" hangingPunct="0">
              <a:lnSpc>
                <a:spcPct val="100000"/>
              </a:lnSpc>
              <a:spcBef>
                <a:spcPts val="80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chemeClr val="tx1"/>
                </a:solidFill>
                <a:effectLst/>
                <a:uFillTx/>
                <a:latin typeface="+mn-lt"/>
                <a:ea typeface="+mj-ea"/>
                <a:cs typeface="+mj-cs"/>
                <a:sym typeface="Gill Sans"/>
              </a:rPr>
              <a:t>Market liberalization</a:t>
            </a:r>
          </a:p>
          <a:p>
            <a:pPr marL="571500" marR="0" indent="-571500" algn="l" defTabSz="584200" rtl="0" fontAlgn="auto" hangingPunct="0">
              <a:lnSpc>
                <a:spcPct val="100000"/>
              </a:lnSpc>
              <a:spcBef>
                <a:spcPts val="800"/>
              </a:spcBef>
              <a:spcAft>
                <a:spcPts val="0"/>
              </a:spcAft>
              <a:buClrTx/>
              <a:buSzTx/>
              <a:buFont typeface="Arial" panose="020B0604020202020204" pitchFamily="34" charset="0"/>
              <a:buChar char="•"/>
              <a:tabLst/>
            </a:pPr>
            <a:r>
              <a:rPr lang="en-US" sz="2800" dirty="0">
                <a:solidFill>
                  <a:schemeClr val="tx1"/>
                </a:solidFill>
                <a:latin typeface="+mn-lt"/>
              </a:rPr>
              <a:t>Over-subsidy of renewable sources (without offering these subsidies to nuclear)</a:t>
            </a:r>
          </a:p>
          <a:p>
            <a:pPr marL="571500" marR="0" indent="-571500" algn="l" defTabSz="584200" rtl="0" fontAlgn="auto" hangingPunct="0">
              <a:lnSpc>
                <a:spcPct val="100000"/>
              </a:lnSpc>
              <a:spcBef>
                <a:spcPts val="80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chemeClr val="tx1"/>
                </a:solidFill>
                <a:effectLst/>
                <a:uFillTx/>
                <a:latin typeface="+mn-lt"/>
                <a:ea typeface="+mj-ea"/>
                <a:cs typeface="+mj-cs"/>
                <a:sym typeface="Gill Sans"/>
              </a:rPr>
              <a:t>Political campaigning</a:t>
            </a:r>
          </a:p>
        </p:txBody>
      </p:sp>
      <p:sp>
        <p:nvSpPr>
          <p:cNvPr id="7" name="TextBox 6">
            <a:extLst>
              <a:ext uri="{FF2B5EF4-FFF2-40B4-BE49-F238E27FC236}">
                <a16:creationId xmlns:a16="http://schemas.microsoft.com/office/drawing/2014/main" id="{7A74426C-09CC-4A47-A30B-076B303DFA51}"/>
              </a:ext>
            </a:extLst>
          </p:cNvPr>
          <p:cNvSpPr txBox="1"/>
          <p:nvPr/>
        </p:nvSpPr>
        <p:spPr>
          <a:xfrm>
            <a:off x="379400" y="1920554"/>
            <a:ext cx="7931163" cy="75713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hangingPunct="0"/>
            <a:r>
              <a:rPr lang="en-US" sz="2800" dirty="0">
                <a:solidFill>
                  <a:schemeClr val="tx1"/>
                </a:solidFill>
                <a:latin typeface="+mn-lt"/>
              </a:rPr>
              <a:t>Nuclear power is a clean source of energy and is a great compliment to renewables </a:t>
            </a:r>
          </a:p>
          <a:p>
            <a:pPr marL="571500" indent="-571500" algn="l" rtl="0" hangingPunct="0">
              <a:spcBef>
                <a:spcPts val="800"/>
              </a:spcBef>
              <a:buFont typeface="Arial" panose="020B0604020202020204" pitchFamily="34" charset="0"/>
              <a:buChar char="•"/>
            </a:pPr>
            <a:r>
              <a:rPr lang="en-US" sz="2800" dirty="0">
                <a:solidFill>
                  <a:schemeClr val="tx1"/>
                </a:solidFill>
                <a:latin typeface="+mn-lt"/>
              </a:rPr>
              <a:t>Consistent and reliable source of energy (current capacity factors of 90% and greater)</a:t>
            </a:r>
          </a:p>
          <a:p>
            <a:pPr marL="571500" indent="-571500" algn="l" rtl="0" hangingPunct="0">
              <a:spcBef>
                <a:spcPts val="800"/>
              </a:spcBef>
              <a:buFont typeface="Arial" panose="020B0604020202020204" pitchFamily="34" charset="0"/>
              <a:buChar char="•"/>
            </a:pPr>
            <a:r>
              <a:rPr lang="en-US" sz="2800" dirty="0">
                <a:solidFill>
                  <a:schemeClr val="tx1"/>
                </a:solidFill>
                <a:latin typeface="+mn-lt"/>
              </a:rPr>
              <a:t>Used for base-load energy supply</a:t>
            </a:r>
          </a:p>
          <a:p>
            <a:pPr marL="571500" indent="-571500" algn="l" rtl="0" hangingPunct="0">
              <a:spcBef>
                <a:spcPts val="800"/>
              </a:spcBef>
              <a:buFont typeface="Arial" panose="020B0604020202020204" pitchFamily="34" charset="0"/>
              <a:buChar char="•"/>
            </a:pPr>
            <a:r>
              <a:rPr lang="en-US" sz="2800" dirty="0">
                <a:solidFill>
                  <a:schemeClr val="tx1"/>
                </a:solidFill>
                <a:latin typeface="+mn-lt"/>
              </a:rPr>
              <a:t>Can be effectively integrated with renewable energy systems</a:t>
            </a:r>
          </a:p>
          <a:p>
            <a:pPr algn="l" rtl="0" hangingPunct="0"/>
            <a:r>
              <a:rPr lang="en-US" sz="2800" b="0" i="0" dirty="0">
                <a:solidFill>
                  <a:schemeClr val="tx1"/>
                </a:solidFill>
                <a:effectLst/>
                <a:latin typeface="+mn-lt"/>
              </a:rPr>
              <a:t>Nuclear technology applications extend beyond low-carbon energy production</a:t>
            </a:r>
            <a:endParaRPr lang="en-US" sz="2800" dirty="0">
              <a:solidFill>
                <a:schemeClr val="tx1"/>
              </a:solidFill>
              <a:latin typeface="+mn-lt"/>
            </a:endParaRPr>
          </a:p>
          <a:p>
            <a:pPr marL="571500" indent="-571500" algn="l" rtl="0" hangingPunct="0">
              <a:spcBef>
                <a:spcPts val="800"/>
              </a:spcBef>
              <a:buFont typeface="Arial" panose="020B0604020202020204" pitchFamily="34" charset="0"/>
              <a:buChar char="•"/>
            </a:pPr>
            <a:r>
              <a:rPr lang="en-US" sz="2800" dirty="0">
                <a:solidFill>
                  <a:schemeClr val="tx1"/>
                </a:solidFill>
                <a:latin typeface="+mn-lt"/>
              </a:rPr>
              <a:t>Helps control spread of disease (detection, imaging, prevention, vaccine development)</a:t>
            </a:r>
          </a:p>
          <a:p>
            <a:pPr marL="571500" indent="-571500" algn="l" rtl="0" hangingPunct="0">
              <a:spcBef>
                <a:spcPts val="800"/>
              </a:spcBef>
              <a:buFont typeface="Arial" panose="020B0604020202020204" pitchFamily="34" charset="0"/>
              <a:buChar char="•"/>
            </a:pPr>
            <a:r>
              <a:rPr lang="en-US" sz="2800" b="0" i="0" dirty="0">
                <a:solidFill>
                  <a:schemeClr val="tx1"/>
                </a:solidFill>
                <a:effectLst/>
                <a:latin typeface="+mn-lt"/>
              </a:rPr>
              <a:t>Assists doctors in diagnosis and treatment of patients</a:t>
            </a:r>
          </a:p>
          <a:p>
            <a:pPr marL="571500" indent="-571500" algn="l" rtl="0" hangingPunct="0">
              <a:spcBef>
                <a:spcPts val="800"/>
              </a:spcBef>
              <a:buFont typeface="Arial" panose="020B0604020202020204" pitchFamily="34" charset="0"/>
              <a:buChar char="•"/>
            </a:pPr>
            <a:r>
              <a:rPr lang="en-US" sz="2800" dirty="0">
                <a:solidFill>
                  <a:schemeClr val="tx1"/>
                </a:solidFill>
                <a:latin typeface="+mn-lt"/>
              </a:rPr>
              <a:t>Powers difficult missions and space exploration</a:t>
            </a:r>
          </a:p>
        </p:txBody>
      </p:sp>
      <p:pic>
        <p:nvPicPr>
          <p:cNvPr id="9" name="Picture 8" descr="Chart, line chart&#10;&#10;Description automatically generated">
            <a:extLst>
              <a:ext uri="{FF2B5EF4-FFF2-40B4-BE49-F238E27FC236}">
                <a16:creationId xmlns:a16="http://schemas.microsoft.com/office/drawing/2014/main" id="{D62D3EEB-9EB0-4BD7-946E-C06A796A38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53450" y="273772"/>
            <a:ext cx="8081046" cy="5252680"/>
          </a:xfrm>
          <a:prstGeom prst="rect">
            <a:avLst/>
          </a:prstGeom>
        </p:spPr>
      </p:pic>
      <p:sp>
        <p:nvSpPr>
          <p:cNvPr id="10" name="TextBox 9">
            <a:extLst>
              <a:ext uri="{FF2B5EF4-FFF2-40B4-BE49-F238E27FC236}">
                <a16:creationId xmlns:a16="http://schemas.microsoft.com/office/drawing/2014/main" id="{2CE67127-FD9D-4EC8-9AD5-766F5417877B}"/>
              </a:ext>
            </a:extLst>
          </p:cNvPr>
          <p:cNvSpPr txBox="1"/>
          <p:nvPr/>
        </p:nvSpPr>
        <p:spPr>
          <a:xfrm rot="16200000">
            <a:off x="14639782" y="2301059"/>
            <a:ext cx="4370428" cy="6360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kumimoji="0" lang="en-US" sz="1400" b="0" i="0" u="none" strike="noStrike" cap="none" spc="0" normalizeH="0" baseline="0" dirty="0">
                <a:ln>
                  <a:noFill/>
                </a:ln>
                <a:solidFill>
                  <a:srgbClr val="000000"/>
                </a:solidFill>
                <a:effectLst/>
                <a:uFillTx/>
                <a:latin typeface="+mn-lt"/>
                <a:ea typeface="+mj-ea"/>
                <a:cs typeface="+mj-cs"/>
                <a:sym typeface="Gill Sans"/>
                <a:hlinkClick r:id="rId4"/>
              </a:rPr>
              <a:t>https://www.eia.gov/energyexplained/electricity/electricity-in-the-us.php</a:t>
            </a:r>
            <a:endParaRPr lang="en-US" sz="1400" dirty="0">
              <a:solidFill>
                <a:srgbClr val="333333"/>
              </a:solidFill>
              <a:latin typeface="+mn-lt"/>
            </a:endParaRPr>
          </a:p>
        </p:txBody>
      </p:sp>
    </p:spTree>
    <p:extLst>
      <p:ext uri="{BB962C8B-B14F-4D97-AF65-F5344CB8AC3E}">
        <p14:creationId xmlns:p14="http://schemas.microsoft.com/office/powerpoint/2010/main" val="39424438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Molten salt thermal energy storage is very compatible with next gen reactors</a:t>
            </a:r>
          </a:p>
        </p:txBody>
      </p:sp>
      <p:sp>
        <p:nvSpPr>
          <p:cNvPr id="3" name="TextBox 2">
            <a:extLst>
              <a:ext uri="{FF2B5EF4-FFF2-40B4-BE49-F238E27FC236}">
                <a16:creationId xmlns:a16="http://schemas.microsoft.com/office/drawing/2014/main" id="{0CEE4F28-C335-419D-9535-82F34E15A86F}"/>
              </a:ext>
            </a:extLst>
          </p:cNvPr>
          <p:cNvSpPr txBox="1"/>
          <p:nvPr/>
        </p:nvSpPr>
        <p:spPr>
          <a:xfrm>
            <a:off x="417883" y="607708"/>
            <a:ext cx="15728591" cy="45345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8"/>
            <a:r>
              <a:rPr lang="en-US" sz="2800" dirty="0">
                <a:latin typeface="+mn-lt"/>
              </a:rPr>
              <a:t>			Can be used with next gen, high temp nuclear power plants</a:t>
            </a:r>
          </a:p>
          <a:p>
            <a:pPr marL="4067175" lvl="8" indent="-457200">
              <a:spcBef>
                <a:spcPts val="800"/>
              </a:spcBef>
              <a:buFont typeface="Arial" panose="020B0604020202020204" pitchFamily="34" charset="0"/>
              <a:buChar char="•"/>
            </a:pPr>
            <a:r>
              <a:rPr lang="en-US" sz="2800" dirty="0">
                <a:latin typeface="+mn-lt"/>
              </a:rPr>
              <a:t>Particularly useful for MSR designs</a:t>
            </a:r>
          </a:p>
          <a:p>
            <a:r>
              <a:rPr lang="en-US" sz="2800" dirty="0">
                <a:latin typeface="+mn-lt"/>
              </a:rPr>
              <a:t>Work on concentrated solar energy thermal storage systems can be used as a building block for this technology</a:t>
            </a:r>
          </a:p>
          <a:p>
            <a:pPr marL="457200" indent="-457200">
              <a:spcBef>
                <a:spcPts val="800"/>
              </a:spcBef>
              <a:buFont typeface="Arial" panose="020B0604020202020204" pitchFamily="34" charset="0"/>
              <a:buChar char="•"/>
            </a:pPr>
            <a:r>
              <a:rPr lang="en-US" sz="2800" b="1" dirty="0">
                <a:latin typeface="+mn-lt"/>
              </a:rPr>
              <a:t>One of the most developed thermal energy storage approaches</a:t>
            </a:r>
          </a:p>
          <a:p>
            <a:r>
              <a:rPr lang="en-US" sz="2800" dirty="0">
                <a:latin typeface="+mn-lt"/>
              </a:rPr>
              <a:t>Excess heat is diverted to the storage molten salt (typically 60% sodium nitrate and 40% potassium nitrate)</a:t>
            </a:r>
          </a:p>
          <a:p>
            <a:endParaRPr lang="en-US" sz="2800" dirty="0">
              <a:latin typeface="+mn-lt"/>
            </a:endParaRPr>
          </a:p>
        </p:txBody>
      </p:sp>
      <p:pic>
        <p:nvPicPr>
          <p:cNvPr id="6" name="Picture 5" descr="Diagram&#10;&#10;Description automatically generated">
            <a:extLst>
              <a:ext uri="{FF2B5EF4-FFF2-40B4-BE49-F238E27FC236}">
                <a16:creationId xmlns:a16="http://schemas.microsoft.com/office/drawing/2014/main" id="{199F3B63-77EB-4D36-8332-0CBEC7B2F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536" y="4346625"/>
            <a:ext cx="11359624" cy="5044509"/>
          </a:xfrm>
          <a:prstGeom prst="rect">
            <a:avLst/>
          </a:prstGeom>
        </p:spPr>
      </p:pic>
      <p:sp>
        <p:nvSpPr>
          <p:cNvPr id="7" name="TextBox 6">
            <a:extLst>
              <a:ext uri="{FF2B5EF4-FFF2-40B4-BE49-F238E27FC236}">
                <a16:creationId xmlns:a16="http://schemas.microsoft.com/office/drawing/2014/main" id="{E5F3414F-DE7E-4A5C-815A-7D45A3F8ACEC}"/>
              </a:ext>
            </a:extLst>
          </p:cNvPr>
          <p:cNvSpPr txBox="1"/>
          <p:nvPr/>
        </p:nvSpPr>
        <p:spPr>
          <a:xfrm>
            <a:off x="417882" y="4191243"/>
            <a:ext cx="5967903" cy="51911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latin typeface="+mn-lt"/>
              </a:rPr>
              <a:t>Excellent for energy storage due to high boiling points</a:t>
            </a:r>
          </a:p>
          <a:p>
            <a:r>
              <a:rPr lang="en-US" sz="2800" dirty="0">
                <a:latin typeface="+mn-lt"/>
              </a:rPr>
              <a:t>Efficient and low-cost</a:t>
            </a:r>
          </a:p>
          <a:p>
            <a:r>
              <a:rPr lang="en-US" sz="2800" b="1" dirty="0">
                <a:latin typeface="+mn-lt"/>
              </a:rPr>
              <a:t>Compatible with current high-temperature, high-pressure steam turbines</a:t>
            </a:r>
          </a:p>
          <a:p>
            <a:r>
              <a:rPr lang="en-US" sz="2800" dirty="0">
                <a:latin typeface="+mn-lt"/>
              </a:rPr>
              <a:t>Some molten salts are non-flammable and non-toxic</a:t>
            </a:r>
          </a:p>
        </p:txBody>
      </p:sp>
      <p:sp>
        <p:nvSpPr>
          <p:cNvPr id="4" name="TextBox 3">
            <a:extLst>
              <a:ext uri="{FF2B5EF4-FFF2-40B4-BE49-F238E27FC236}">
                <a16:creationId xmlns:a16="http://schemas.microsoft.com/office/drawing/2014/main" id="{6749B547-DA23-4831-A5D8-E787867FB568}"/>
              </a:ext>
            </a:extLst>
          </p:cNvPr>
          <p:cNvSpPr txBox="1"/>
          <p:nvPr/>
        </p:nvSpPr>
        <p:spPr>
          <a:xfrm>
            <a:off x="7231990" y="9068713"/>
            <a:ext cx="9019991" cy="86177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hangingPunct="0">
              <a:spcBef>
                <a:spcPts val="800"/>
              </a:spcBef>
            </a:pPr>
            <a:r>
              <a:rPr kumimoji="0" lang="en-US" sz="1800" u="none" strike="noStrike" cap="none" spc="0" normalizeH="0" baseline="0" dirty="0">
                <a:ln>
                  <a:noFill/>
                </a:ln>
                <a:solidFill>
                  <a:srgbClr val="333333"/>
                </a:solidFill>
                <a:uFillTx/>
                <a:latin typeface="+mn-lt"/>
                <a:ea typeface="+mj-ea"/>
                <a:cs typeface="+mj-cs"/>
                <a:sym typeface="Gill Sans"/>
              </a:rPr>
              <a:t>S. Alameri, J. King, </a:t>
            </a:r>
            <a:r>
              <a:rPr kumimoji="0" lang="en-US" sz="1800" i="1" u="none" strike="noStrike" cap="none" spc="0" normalizeH="0" baseline="0" dirty="0">
                <a:ln>
                  <a:noFill/>
                </a:ln>
                <a:solidFill>
                  <a:srgbClr val="333333"/>
                </a:solidFill>
                <a:uFillTx/>
                <a:latin typeface="+mn-lt"/>
                <a:ea typeface="+mj-ea"/>
                <a:cs typeface="+mj-cs"/>
                <a:sym typeface="Gill Sans"/>
              </a:rPr>
              <a:t>2013 International Nuclear Atlantic Conference - INAC 2013</a:t>
            </a:r>
            <a:r>
              <a:rPr lang="en-US" sz="1800" i="1" dirty="0">
                <a:solidFill>
                  <a:srgbClr val="333333"/>
                </a:solidFill>
                <a:latin typeface="+mn-lt"/>
              </a:rPr>
              <a:t>.</a:t>
            </a:r>
            <a:endParaRPr kumimoji="0" lang="en-US" sz="1800" b="0" i="1" u="none" strike="noStrike" cap="none" spc="0" normalizeH="0" baseline="0" dirty="0">
              <a:ln>
                <a:noFill/>
              </a:ln>
              <a:solidFill>
                <a:srgbClr val="000000"/>
              </a:solidFill>
              <a:effectLst/>
              <a:uFillTx/>
              <a:latin typeface="+mn-lt"/>
              <a:ea typeface="+mj-ea"/>
              <a:cs typeface="+mj-cs"/>
              <a:sym typeface="Gill Sans"/>
            </a:endParaRPr>
          </a:p>
          <a:p>
            <a:pPr algn="l" rtl="0" hangingPunct="0">
              <a:spcBef>
                <a:spcPts val="800"/>
              </a:spcBef>
            </a:pPr>
            <a:endParaRPr kumimoji="0" lang="en-US" sz="1800" b="0" i="0" u="none" strike="noStrike" cap="none" spc="0" normalizeH="0" baseline="0" dirty="0">
              <a:ln>
                <a:noFill/>
              </a:ln>
              <a:solidFill>
                <a:srgbClr val="000000"/>
              </a:solidFill>
              <a:effectLst/>
              <a:uFillTx/>
              <a:latin typeface="+mn-lt"/>
              <a:ea typeface="+mj-ea"/>
              <a:cs typeface="+mj-cs"/>
              <a:sym typeface="Gill Sans"/>
            </a:endParaRPr>
          </a:p>
        </p:txBody>
      </p:sp>
    </p:spTree>
    <p:extLst>
      <p:ext uri="{BB962C8B-B14F-4D97-AF65-F5344CB8AC3E}">
        <p14:creationId xmlns:p14="http://schemas.microsoft.com/office/powerpoint/2010/main" val="218300445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a:xfrm>
            <a:off x="432897" y="254000"/>
            <a:ext cx="16907366" cy="2016766"/>
          </a:xfrm>
        </p:spPr>
        <p:txBody>
          <a:bodyPr/>
          <a:lstStyle/>
          <a:p>
            <a:r>
              <a:rPr lang="en-US" dirty="0"/>
              <a:t>Additional thermal energy storage systems are available, but have issues</a:t>
            </a:r>
          </a:p>
        </p:txBody>
      </p:sp>
      <p:sp>
        <p:nvSpPr>
          <p:cNvPr id="3" name="TextBox 2">
            <a:extLst>
              <a:ext uri="{FF2B5EF4-FFF2-40B4-BE49-F238E27FC236}">
                <a16:creationId xmlns:a16="http://schemas.microsoft.com/office/drawing/2014/main" id="{0CEE4F28-C335-419D-9535-82F34E15A86F}"/>
              </a:ext>
            </a:extLst>
          </p:cNvPr>
          <p:cNvSpPr txBox="1"/>
          <p:nvPr/>
        </p:nvSpPr>
        <p:spPr>
          <a:xfrm>
            <a:off x="515561" y="964402"/>
            <a:ext cx="14266359" cy="80842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u="sng" dirty="0">
                <a:latin typeface="+mn-lt"/>
              </a:rPr>
              <a:t>Liquid Air Energy Storage</a:t>
            </a:r>
            <a:r>
              <a:rPr lang="en-US" sz="2800" dirty="0">
                <a:latin typeface="+mn-lt"/>
              </a:rPr>
              <a:t>: similar to CAES except liquid air is stored in above ground, insulated tank</a:t>
            </a:r>
          </a:p>
          <a:p>
            <a:pPr marL="457200" indent="-457200">
              <a:spcBef>
                <a:spcPts val="800"/>
              </a:spcBef>
              <a:buFont typeface="Arial" panose="020B0604020202020204" pitchFamily="34" charset="0"/>
              <a:buChar char="•"/>
            </a:pPr>
            <a:r>
              <a:rPr lang="en-US" sz="2800" dirty="0">
                <a:latin typeface="+mn-lt"/>
              </a:rPr>
              <a:t>Has same issue as CAES, </a:t>
            </a:r>
            <a:r>
              <a:rPr lang="en-US" sz="2800" b="1" dirty="0">
                <a:latin typeface="+mn-lt"/>
              </a:rPr>
              <a:t>utilizes natural gas for energy extraction</a:t>
            </a:r>
          </a:p>
          <a:p>
            <a:r>
              <a:rPr lang="en-US" sz="2800" dirty="0">
                <a:latin typeface="+mn-lt"/>
              </a:rPr>
              <a:t>Has potential to use waste heat or cold to prevent need for natural gas</a:t>
            </a:r>
          </a:p>
          <a:p>
            <a:pPr marL="457200" indent="-457200">
              <a:spcBef>
                <a:spcPts val="800"/>
              </a:spcBef>
              <a:buFont typeface="Arial" panose="020B0604020202020204" pitchFamily="34" charset="0"/>
              <a:buChar char="•"/>
            </a:pPr>
            <a:r>
              <a:rPr lang="en-US" sz="2800" dirty="0">
                <a:latin typeface="+mn-lt"/>
              </a:rPr>
              <a:t>Currently the biggest setback/research issue for this approach</a:t>
            </a:r>
          </a:p>
          <a:p>
            <a:pPr marL="457200" indent="-457200">
              <a:spcBef>
                <a:spcPts val="800"/>
              </a:spcBef>
              <a:buFont typeface="Arial" panose="020B0604020202020204" pitchFamily="34" charset="0"/>
              <a:buChar char="•"/>
            </a:pPr>
            <a:endParaRPr lang="en-US" sz="2800" dirty="0">
              <a:latin typeface="+mn-lt"/>
            </a:endParaRPr>
          </a:p>
          <a:p>
            <a:pPr marL="457200" indent="-457200">
              <a:spcBef>
                <a:spcPts val="800"/>
              </a:spcBef>
              <a:buFont typeface="Arial" panose="020B0604020202020204" pitchFamily="34" charset="0"/>
              <a:buChar char="•"/>
            </a:pPr>
            <a:endParaRPr lang="en-US" sz="2800" dirty="0">
              <a:latin typeface="+mn-lt"/>
            </a:endParaRPr>
          </a:p>
          <a:p>
            <a:pPr>
              <a:spcBef>
                <a:spcPts val="0"/>
              </a:spcBef>
            </a:pPr>
            <a:r>
              <a:rPr lang="en-US" sz="2800" b="1" u="sng" dirty="0">
                <a:latin typeface="+mn-lt"/>
              </a:rPr>
              <a:t>Phase Change Materials</a:t>
            </a:r>
            <a:r>
              <a:rPr lang="en-US" sz="2800" dirty="0">
                <a:latin typeface="+mn-lt"/>
              </a:rPr>
              <a:t>: (molten salts and liquid air are specific forms of this approach that are more advanced than other phase change materials)</a:t>
            </a:r>
          </a:p>
          <a:p>
            <a:r>
              <a:rPr lang="en-US" sz="2800" b="1" dirty="0">
                <a:latin typeface="+mn-lt"/>
              </a:rPr>
              <a:t>Still under development </a:t>
            </a:r>
            <a:r>
              <a:rPr lang="en-US" sz="2800" dirty="0">
                <a:latin typeface="+mn-lt"/>
              </a:rPr>
              <a:t>and research is being done to identify different phase change materials to be used for specific applications</a:t>
            </a:r>
          </a:p>
          <a:p>
            <a:pPr marL="457200" indent="-457200">
              <a:spcBef>
                <a:spcPts val="800"/>
              </a:spcBef>
              <a:buFont typeface="Arial" panose="020B0604020202020204" pitchFamily="34" charset="0"/>
              <a:buChar char="•"/>
            </a:pPr>
            <a:r>
              <a:rPr lang="en-US" sz="2800" dirty="0">
                <a:latin typeface="+mn-lt"/>
              </a:rPr>
              <a:t>Some materials currently used can be quite expensive</a:t>
            </a:r>
          </a:p>
          <a:p>
            <a:pPr marL="457200" indent="-457200">
              <a:spcBef>
                <a:spcPts val="800"/>
              </a:spcBef>
              <a:buFont typeface="Arial" panose="020B0604020202020204" pitchFamily="34" charset="0"/>
              <a:buChar char="•"/>
            </a:pPr>
            <a:r>
              <a:rPr lang="en-US" sz="2800" dirty="0">
                <a:latin typeface="+mn-lt"/>
              </a:rPr>
              <a:t>The phase-transition temperatures of some materials are not useful for the various applications of interest</a:t>
            </a:r>
          </a:p>
          <a:p>
            <a:pPr marL="457200" indent="-457200">
              <a:spcBef>
                <a:spcPts val="800"/>
              </a:spcBef>
              <a:buFont typeface="Arial" panose="020B0604020202020204" pitchFamily="34" charset="0"/>
              <a:buChar char="•"/>
            </a:pPr>
            <a:r>
              <a:rPr lang="en-US" sz="2800" dirty="0">
                <a:latin typeface="+mn-lt"/>
              </a:rPr>
              <a:t>Currently requires advanced equipment that is pricey</a:t>
            </a:r>
          </a:p>
        </p:txBody>
      </p:sp>
    </p:spTree>
    <p:extLst>
      <p:ext uri="{BB962C8B-B14F-4D97-AF65-F5344CB8AC3E}">
        <p14:creationId xmlns:p14="http://schemas.microsoft.com/office/powerpoint/2010/main" val="41392706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Thermal Energy Storage Systems</a:t>
            </a:r>
          </a:p>
        </p:txBody>
      </p:sp>
      <p:sp>
        <p:nvSpPr>
          <p:cNvPr id="3" name="TextBox 2">
            <a:extLst>
              <a:ext uri="{FF2B5EF4-FFF2-40B4-BE49-F238E27FC236}">
                <a16:creationId xmlns:a16="http://schemas.microsoft.com/office/drawing/2014/main" id="{0CEE4F28-C335-419D-9535-82F34E15A86F}"/>
              </a:ext>
            </a:extLst>
          </p:cNvPr>
          <p:cNvSpPr txBox="1"/>
          <p:nvPr/>
        </p:nvSpPr>
        <p:spPr>
          <a:xfrm>
            <a:off x="432897" y="1262383"/>
            <a:ext cx="5120135" cy="53553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latin typeface="+mn-lt"/>
              </a:rPr>
              <a:t>Latent thermal energy storage systems are more compatible with nuclear power</a:t>
            </a:r>
          </a:p>
          <a:p>
            <a:r>
              <a:rPr lang="en-US" sz="3200" dirty="0">
                <a:latin typeface="+mn-lt"/>
              </a:rPr>
              <a:t>Of the designs discussed, molten salt and thermochemical energy storage are applicable to nuclear energy, especially next gen reactors</a:t>
            </a:r>
          </a:p>
        </p:txBody>
      </p:sp>
      <p:pic>
        <p:nvPicPr>
          <p:cNvPr id="5" name="Picture 4" descr="Table&#10;&#10;Description automatically generated">
            <a:extLst>
              <a:ext uri="{FF2B5EF4-FFF2-40B4-BE49-F238E27FC236}">
                <a16:creationId xmlns:a16="http://schemas.microsoft.com/office/drawing/2014/main" id="{1A07B0D7-2E02-4841-B0BE-82091BC0A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2167" y="2372744"/>
            <a:ext cx="11315199" cy="3601985"/>
          </a:xfrm>
          <a:prstGeom prst="rect">
            <a:avLst/>
          </a:prstGeom>
        </p:spPr>
      </p:pic>
      <p:pic>
        <p:nvPicPr>
          <p:cNvPr id="7" name="Picture 6" descr="Table&#10;&#10;Description automatically generated">
            <a:extLst>
              <a:ext uri="{FF2B5EF4-FFF2-40B4-BE49-F238E27FC236}">
                <a16:creationId xmlns:a16="http://schemas.microsoft.com/office/drawing/2014/main" id="{0A67F790-6293-48F3-A8FB-6F9A91AE9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334" y="6132583"/>
            <a:ext cx="11733784" cy="3357743"/>
          </a:xfrm>
          <a:prstGeom prst="rect">
            <a:avLst/>
          </a:prstGeom>
        </p:spPr>
      </p:pic>
      <p:sp>
        <p:nvSpPr>
          <p:cNvPr id="8" name="Rectangle 7">
            <a:extLst>
              <a:ext uri="{FF2B5EF4-FFF2-40B4-BE49-F238E27FC236}">
                <a16:creationId xmlns:a16="http://schemas.microsoft.com/office/drawing/2014/main" id="{90654A72-4DDB-4754-9659-C4916FF7B8D9}"/>
              </a:ext>
            </a:extLst>
          </p:cNvPr>
          <p:cNvSpPr/>
          <p:nvPr/>
        </p:nvSpPr>
        <p:spPr>
          <a:xfrm>
            <a:off x="10528420" y="530863"/>
            <a:ext cx="3789159" cy="1463040"/>
          </a:xfrm>
          <a:prstGeom prst="rect">
            <a:avLst/>
          </a:prstGeom>
          <a:noFill/>
          <a:ln w="28575"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9" name="TextBox 8">
            <a:extLst>
              <a:ext uri="{FF2B5EF4-FFF2-40B4-BE49-F238E27FC236}">
                <a16:creationId xmlns:a16="http://schemas.microsoft.com/office/drawing/2014/main" id="{4C7DFFC1-6D53-4C78-8048-C14474406AC2}"/>
              </a:ext>
            </a:extLst>
          </p:cNvPr>
          <p:cNvSpPr txBox="1"/>
          <p:nvPr/>
        </p:nvSpPr>
        <p:spPr>
          <a:xfrm>
            <a:off x="10971133" y="373009"/>
            <a:ext cx="3346446" cy="149784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hangingPunct="0">
              <a:lnSpc>
                <a:spcPct val="100000"/>
              </a:lnSpc>
              <a:spcBef>
                <a:spcPts val="320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j-lt"/>
                <a:ea typeface="+mj-ea"/>
                <a:cs typeface="+mj-cs"/>
                <a:sym typeface="Gill Sans"/>
              </a:rPr>
              <a:t>Thermochemical</a:t>
            </a:r>
            <a:r>
              <a:rPr kumimoji="0" lang="en-US" sz="3200" b="0" i="0" u="none" strike="noStrike" cap="none" spc="0" normalizeH="0" dirty="0">
                <a:ln>
                  <a:noFill/>
                </a:ln>
                <a:solidFill>
                  <a:srgbClr val="000000"/>
                </a:solidFill>
                <a:effectLst/>
                <a:uFillTx/>
                <a:latin typeface="+mj-lt"/>
                <a:ea typeface="+mj-ea"/>
                <a:cs typeface="+mj-cs"/>
                <a:sym typeface="Gill Sans"/>
              </a:rPr>
              <a:t> and molten salt</a:t>
            </a:r>
            <a:r>
              <a:rPr kumimoji="0" lang="en-US" sz="3200" b="0" i="0" u="none" strike="noStrike" cap="none" spc="0" normalizeH="0" baseline="0" dirty="0">
                <a:ln>
                  <a:noFill/>
                </a:ln>
                <a:solidFill>
                  <a:srgbClr val="000000"/>
                </a:solidFill>
                <a:effectLst/>
                <a:uFillTx/>
                <a:latin typeface="+mj-lt"/>
                <a:ea typeface="+mj-ea"/>
                <a:cs typeface="+mj-cs"/>
                <a:sym typeface="Gill Sans"/>
              </a:rPr>
              <a:t> </a:t>
            </a:r>
          </a:p>
        </p:txBody>
      </p:sp>
    </p:spTree>
    <p:extLst>
      <p:ext uri="{BB962C8B-B14F-4D97-AF65-F5344CB8AC3E}">
        <p14:creationId xmlns:p14="http://schemas.microsoft.com/office/powerpoint/2010/main" val="28927168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Electrical Energy Storage Systems</a:t>
            </a:r>
          </a:p>
        </p:txBody>
      </p:sp>
      <p:sp>
        <p:nvSpPr>
          <p:cNvPr id="3" name="TextBox 2">
            <a:extLst>
              <a:ext uri="{FF2B5EF4-FFF2-40B4-BE49-F238E27FC236}">
                <a16:creationId xmlns:a16="http://schemas.microsoft.com/office/drawing/2014/main" id="{0CEE4F28-C335-419D-9535-82F34E15A86F}"/>
              </a:ext>
            </a:extLst>
          </p:cNvPr>
          <p:cNvSpPr txBox="1"/>
          <p:nvPr/>
        </p:nvSpPr>
        <p:spPr>
          <a:xfrm>
            <a:off x="3266409" y="3629298"/>
            <a:ext cx="13259384" cy="190821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latin typeface="+mn-lt"/>
              </a:rPr>
              <a:t>Supercapacitors</a:t>
            </a:r>
          </a:p>
          <a:p>
            <a:r>
              <a:rPr lang="en-US" sz="3200" dirty="0">
                <a:latin typeface="+mn-lt"/>
              </a:rPr>
              <a:t>Superconducting Magnetic Energy Storage</a:t>
            </a:r>
          </a:p>
        </p:txBody>
      </p:sp>
    </p:spTree>
    <p:extLst>
      <p:ext uri="{BB962C8B-B14F-4D97-AF65-F5344CB8AC3E}">
        <p14:creationId xmlns:p14="http://schemas.microsoft.com/office/powerpoint/2010/main" val="313405606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a:xfrm>
            <a:off x="432897" y="254000"/>
            <a:ext cx="15448787" cy="2016766"/>
          </a:xfrm>
        </p:spPr>
        <p:txBody>
          <a:bodyPr/>
          <a:lstStyle/>
          <a:p>
            <a:r>
              <a:rPr lang="en-US" dirty="0"/>
              <a:t>Electrical energy storage systems could be useful in hybrid systems</a:t>
            </a:r>
          </a:p>
        </p:txBody>
      </p:sp>
      <p:sp>
        <p:nvSpPr>
          <p:cNvPr id="3" name="TextBox 2">
            <a:extLst>
              <a:ext uri="{FF2B5EF4-FFF2-40B4-BE49-F238E27FC236}">
                <a16:creationId xmlns:a16="http://schemas.microsoft.com/office/drawing/2014/main" id="{0CEE4F28-C335-419D-9535-82F34E15A86F}"/>
              </a:ext>
            </a:extLst>
          </p:cNvPr>
          <p:cNvSpPr txBox="1"/>
          <p:nvPr/>
        </p:nvSpPr>
        <p:spPr>
          <a:xfrm>
            <a:off x="431605" y="761958"/>
            <a:ext cx="6257954" cy="34060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u="sng" dirty="0">
                <a:latin typeface="+mn-lt"/>
              </a:rPr>
              <a:t>Supercapacitors</a:t>
            </a:r>
          </a:p>
          <a:p>
            <a:pPr marL="457200" indent="-457200">
              <a:spcBef>
                <a:spcPts val="800"/>
              </a:spcBef>
              <a:buFont typeface="Arial" panose="020B0604020202020204" pitchFamily="34" charset="0"/>
              <a:buChar char="•"/>
            </a:pPr>
            <a:r>
              <a:rPr lang="en-US" sz="2800" dirty="0">
                <a:latin typeface="+mn-lt"/>
              </a:rPr>
              <a:t>Fast charging and discharging; can be cycled more times than batteries</a:t>
            </a:r>
          </a:p>
          <a:p>
            <a:pPr marL="457200" indent="-457200">
              <a:spcBef>
                <a:spcPts val="800"/>
              </a:spcBef>
              <a:buFont typeface="Arial" panose="020B0604020202020204" pitchFamily="34" charset="0"/>
              <a:buChar char="•"/>
            </a:pPr>
            <a:r>
              <a:rPr lang="en-US" sz="2800" dirty="0">
                <a:latin typeface="+mn-lt"/>
              </a:rPr>
              <a:t>Best for high power applications</a:t>
            </a:r>
          </a:p>
          <a:p>
            <a:pPr marL="457200" indent="-457200">
              <a:spcBef>
                <a:spcPts val="800"/>
              </a:spcBef>
              <a:buFont typeface="Arial" panose="020B0604020202020204" pitchFamily="34" charset="0"/>
              <a:buChar char="•"/>
            </a:pPr>
            <a:r>
              <a:rPr lang="en-US" sz="2800" dirty="0">
                <a:latin typeface="+mn-lt"/>
              </a:rPr>
              <a:t>Lower environmental impact than batteries; largely available materials</a:t>
            </a:r>
          </a:p>
        </p:txBody>
      </p:sp>
      <p:pic>
        <p:nvPicPr>
          <p:cNvPr id="5" name="Picture 4" descr="Diagram&#10;&#10;Description automatically generated">
            <a:extLst>
              <a:ext uri="{FF2B5EF4-FFF2-40B4-BE49-F238E27FC236}">
                <a16:creationId xmlns:a16="http://schemas.microsoft.com/office/drawing/2014/main" id="{30E9BD3E-ECB2-433A-9A25-510F1B372E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3459" y="4313976"/>
            <a:ext cx="4646373" cy="5018082"/>
          </a:xfrm>
          <a:prstGeom prst="rect">
            <a:avLst/>
          </a:prstGeom>
        </p:spPr>
      </p:pic>
      <p:pic>
        <p:nvPicPr>
          <p:cNvPr id="7" name="Picture 6" descr="Diagram&#10;&#10;Description automatically generated">
            <a:extLst>
              <a:ext uri="{FF2B5EF4-FFF2-40B4-BE49-F238E27FC236}">
                <a16:creationId xmlns:a16="http://schemas.microsoft.com/office/drawing/2014/main" id="{63221D76-2E5E-4B7F-83A1-1B5B9F1D2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3047" y="4178867"/>
            <a:ext cx="8485220" cy="5320733"/>
          </a:xfrm>
          <a:prstGeom prst="rect">
            <a:avLst/>
          </a:prstGeom>
        </p:spPr>
      </p:pic>
      <p:sp>
        <p:nvSpPr>
          <p:cNvPr id="8" name="TextBox 7">
            <a:extLst>
              <a:ext uri="{FF2B5EF4-FFF2-40B4-BE49-F238E27FC236}">
                <a16:creationId xmlns:a16="http://schemas.microsoft.com/office/drawing/2014/main" id="{0854DAA5-2008-4199-BFBD-2F6C28600AC7}"/>
              </a:ext>
            </a:extLst>
          </p:cNvPr>
          <p:cNvSpPr txBox="1"/>
          <p:nvPr/>
        </p:nvSpPr>
        <p:spPr>
          <a:xfrm>
            <a:off x="6454097" y="711970"/>
            <a:ext cx="10549521" cy="34060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u="sng" dirty="0">
                <a:latin typeface="+mn-lt"/>
              </a:rPr>
              <a:t>Superconducting Magnetic Energy Storage</a:t>
            </a:r>
            <a:r>
              <a:rPr lang="en-US" sz="2800" dirty="0">
                <a:latin typeface="+mn-lt"/>
              </a:rPr>
              <a:t>: energy stored in a magnetic field generated by DC current travelling through a superconducting coil</a:t>
            </a:r>
          </a:p>
          <a:p>
            <a:pPr marL="457200" indent="-457200">
              <a:spcBef>
                <a:spcPts val="800"/>
              </a:spcBef>
              <a:buFont typeface="Arial" panose="020B0604020202020204" pitchFamily="34" charset="0"/>
              <a:buChar char="•"/>
            </a:pPr>
            <a:r>
              <a:rPr lang="en-US" sz="2800" dirty="0">
                <a:latin typeface="+mn-lt"/>
              </a:rPr>
              <a:t>Superconducting coil has low resistance and allows the system to store energy for a longer period of time</a:t>
            </a:r>
          </a:p>
          <a:p>
            <a:pPr marL="457200" indent="-457200">
              <a:spcBef>
                <a:spcPts val="800"/>
              </a:spcBef>
              <a:buFont typeface="Arial" panose="020B0604020202020204" pitchFamily="34" charset="0"/>
              <a:buChar char="•"/>
            </a:pPr>
            <a:r>
              <a:rPr lang="en-US" sz="2800" dirty="0">
                <a:latin typeface="+mn-lt"/>
              </a:rPr>
              <a:t>Very efficient energy storage option</a:t>
            </a:r>
          </a:p>
          <a:p>
            <a:pPr marL="457200" indent="-457200">
              <a:spcBef>
                <a:spcPts val="800"/>
              </a:spcBef>
              <a:buFont typeface="Arial" panose="020B0604020202020204" pitchFamily="34" charset="0"/>
              <a:buChar char="•"/>
            </a:pPr>
            <a:r>
              <a:rPr lang="en-US" sz="2800" dirty="0">
                <a:latin typeface="+mn-lt"/>
              </a:rPr>
              <a:t>Magnetic fields affect health of human and animals in immediate vicinity</a:t>
            </a:r>
          </a:p>
        </p:txBody>
      </p:sp>
      <p:sp>
        <p:nvSpPr>
          <p:cNvPr id="9" name="TextBox 8">
            <a:extLst>
              <a:ext uri="{FF2B5EF4-FFF2-40B4-BE49-F238E27FC236}">
                <a16:creationId xmlns:a16="http://schemas.microsoft.com/office/drawing/2014/main" id="{4DBF497C-484C-4407-9EE1-C1C2B3BF57CC}"/>
              </a:ext>
            </a:extLst>
          </p:cNvPr>
          <p:cNvSpPr txBox="1"/>
          <p:nvPr/>
        </p:nvSpPr>
        <p:spPr>
          <a:xfrm>
            <a:off x="5751096" y="4096687"/>
            <a:ext cx="3465093" cy="307776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hangingPunct="0"/>
            <a:r>
              <a:rPr lang="en-US" sz="2800" b="1" dirty="0">
                <a:latin typeface="+mn-lt"/>
              </a:rPr>
              <a:t>Both have fast response times and high power density, but low energy density</a:t>
            </a:r>
          </a:p>
          <a:p>
            <a:pPr marL="0" marR="0" indent="0" algn="l" defTabSz="584200" rtl="0" fontAlgn="auto" hangingPunct="0">
              <a:lnSpc>
                <a:spcPct val="100000"/>
              </a:lnSpc>
              <a:spcBef>
                <a:spcPts val="320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mj-lt"/>
              <a:ea typeface="+mj-ea"/>
              <a:cs typeface="+mj-cs"/>
              <a:sym typeface="Gill Sans"/>
            </a:endParaRPr>
          </a:p>
        </p:txBody>
      </p:sp>
      <p:sp>
        <p:nvSpPr>
          <p:cNvPr id="10" name="TextBox 9">
            <a:extLst>
              <a:ext uri="{FF2B5EF4-FFF2-40B4-BE49-F238E27FC236}">
                <a16:creationId xmlns:a16="http://schemas.microsoft.com/office/drawing/2014/main" id="{6A649C26-01FB-4490-9884-E4A4AC0A9DF0}"/>
              </a:ext>
            </a:extLst>
          </p:cNvPr>
          <p:cNvSpPr txBox="1"/>
          <p:nvPr/>
        </p:nvSpPr>
        <p:spPr>
          <a:xfrm>
            <a:off x="5518867" y="8904565"/>
            <a:ext cx="4284415"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latin typeface="+mn-lt"/>
              </a:rPr>
              <a:t>P. Nikolaidis, A. Poullikkas, </a:t>
            </a:r>
            <a:r>
              <a:rPr lang="nl-NL" sz="1600" i="1" dirty="0">
                <a:latin typeface="+mn-lt"/>
              </a:rPr>
              <a:t>Journal of Power Technologies 97 (3)</a:t>
            </a:r>
            <a:r>
              <a:rPr lang="nl-NL" sz="1600" dirty="0">
                <a:latin typeface="+mn-lt"/>
              </a:rPr>
              <a:t>, 2017, pgs. 220-245.</a:t>
            </a:r>
          </a:p>
        </p:txBody>
      </p:sp>
    </p:spTree>
    <p:extLst>
      <p:ext uri="{BB962C8B-B14F-4D97-AF65-F5344CB8AC3E}">
        <p14:creationId xmlns:p14="http://schemas.microsoft.com/office/powerpoint/2010/main" val="27590520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Electrical Energy Storage Systems</a:t>
            </a:r>
          </a:p>
        </p:txBody>
      </p:sp>
      <p:sp>
        <p:nvSpPr>
          <p:cNvPr id="3" name="TextBox 2">
            <a:extLst>
              <a:ext uri="{FF2B5EF4-FFF2-40B4-BE49-F238E27FC236}">
                <a16:creationId xmlns:a16="http://schemas.microsoft.com/office/drawing/2014/main" id="{0CEE4F28-C335-419D-9535-82F34E15A86F}"/>
              </a:ext>
            </a:extLst>
          </p:cNvPr>
          <p:cNvSpPr txBox="1"/>
          <p:nvPr/>
        </p:nvSpPr>
        <p:spPr>
          <a:xfrm>
            <a:off x="1020219" y="1534294"/>
            <a:ext cx="15299824" cy="2400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3200" dirty="0">
                <a:latin typeface="+mn-lt"/>
              </a:rPr>
              <a:t>Not as well developed as some of the other energy storage systems</a:t>
            </a:r>
          </a:p>
          <a:p>
            <a:pPr algn="ctr"/>
            <a:r>
              <a:rPr lang="en-US" sz="3200" dirty="0">
                <a:latin typeface="+mn-lt"/>
              </a:rPr>
              <a:t>Tend to have high power density but low energy density, best for use in conjunction with other approaches</a:t>
            </a:r>
          </a:p>
        </p:txBody>
      </p:sp>
      <p:pic>
        <p:nvPicPr>
          <p:cNvPr id="5" name="Picture 4" descr="Table&#10;&#10;Description automatically generated">
            <a:extLst>
              <a:ext uri="{FF2B5EF4-FFF2-40B4-BE49-F238E27FC236}">
                <a16:creationId xmlns:a16="http://schemas.microsoft.com/office/drawing/2014/main" id="{8111D7F0-9DA8-4197-8BBA-98BE27C3A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928" y="4518095"/>
            <a:ext cx="15436405" cy="4090978"/>
          </a:xfrm>
          <a:prstGeom prst="rect">
            <a:avLst/>
          </a:prstGeom>
        </p:spPr>
      </p:pic>
      <p:sp>
        <p:nvSpPr>
          <p:cNvPr id="6" name="TextBox 5">
            <a:extLst>
              <a:ext uri="{FF2B5EF4-FFF2-40B4-BE49-F238E27FC236}">
                <a16:creationId xmlns:a16="http://schemas.microsoft.com/office/drawing/2014/main" id="{CE73C397-C804-4EF4-8D03-00D9787EB912}"/>
              </a:ext>
            </a:extLst>
          </p:cNvPr>
          <p:cNvSpPr txBox="1"/>
          <p:nvPr/>
        </p:nvSpPr>
        <p:spPr>
          <a:xfrm>
            <a:off x="6958766" y="8966514"/>
            <a:ext cx="4284415" cy="4514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lang="en-US" sz="1600" dirty="0">
                <a:solidFill>
                  <a:srgbClr val="333333"/>
                </a:solidFill>
                <a:latin typeface="+mn-lt"/>
              </a:rPr>
              <a:t>https://www.nrel.gov/docs/fy16osti/66073.pdf</a:t>
            </a:r>
          </a:p>
        </p:txBody>
      </p:sp>
    </p:spTree>
    <p:extLst>
      <p:ext uri="{BB962C8B-B14F-4D97-AF65-F5344CB8AC3E}">
        <p14:creationId xmlns:p14="http://schemas.microsoft.com/office/powerpoint/2010/main" val="201533486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Electrochemical Energy Storage Systems</a:t>
            </a:r>
          </a:p>
        </p:txBody>
      </p:sp>
      <p:sp>
        <p:nvSpPr>
          <p:cNvPr id="3" name="TextBox 2">
            <a:extLst>
              <a:ext uri="{FF2B5EF4-FFF2-40B4-BE49-F238E27FC236}">
                <a16:creationId xmlns:a16="http://schemas.microsoft.com/office/drawing/2014/main" id="{0CEE4F28-C335-419D-9535-82F34E15A86F}"/>
              </a:ext>
            </a:extLst>
          </p:cNvPr>
          <p:cNvSpPr txBox="1"/>
          <p:nvPr/>
        </p:nvSpPr>
        <p:spPr>
          <a:xfrm>
            <a:off x="3194219" y="1149486"/>
            <a:ext cx="13259384" cy="73250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latin typeface="+mn-lt"/>
              </a:rPr>
              <a:t>Conventional Batteries</a:t>
            </a:r>
          </a:p>
          <a:p>
            <a:r>
              <a:rPr lang="en-US" sz="3200" dirty="0">
                <a:latin typeface="+mn-lt"/>
              </a:rPr>
              <a:t>	Lithium-Ion Batteries</a:t>
            </a:r>
          </a:p>
          <a:p>
            <a:r>
              <a:rPr lang="en-US" sz="3200" dirty="0">
                <a:latin typeface="+mn-lt"/>
              </a:rPr>
              <a:t>	Sodium-Sulfur Batteries</a:t>
            </a:r>
          </a:p>
          <a:p>
            <a:r>
              <a:rPr lang="en-US" sz="3200" dirty="0">
                <a:latin typeface="+mn-lt"/>
              </a:rPr>
              <a:t>	Lead-Acid Batteries</a:t>
            </a:r>
          </a:p>
          <a:p>
            <a:r>
              <a:rPr lang="en-US" sz="3200" dirty="0">
                <a:latin typeface="+mn-lt"/>
              </a:rPr>
              <a:t>	Nickel-Cadmium Batteries</a:t>
            </a:r>
          </a:p>
          <a:p>
            <a:r>
              <a:rPr lang="en-US" sz="3200" dirty="0">
                <a:latin typeface="+mn-lt"/>
              </a:rPr>
              <a:t>Flow Batteries</a:t>
            </a:r>
          </a:p>
          <a:p>
            <a:r>
              <a:rPr lang="en-US" sz="3200" dirty="0">
                <a:latin typeface="+mn-lt"/>
              </a:rPr>
              <a:t>	Zinc-Bromine Flow Battery</a:t>
            </a:r>
          </a:p>
          <a:p>
            <a:r>
              <a:rPr lang="en-US" sz="3200" dirty="0">
                <a:latin typeface="+mn-lt"/>
              </a:rPr>
              <a:t>	Vanadium Redox</a:t>
            </a:r>
          </a:p>
        </p:txBody>
      </p:sp>
    </p:spTree>
    <p:extLst>
      <p:ext uri="{BB962C8B-B14F-4D97-AF65-F5344CB8AC3E}">
        <p14:creationId xmlns:p14="http://schemas.microsoft.com/office/powerpoint/2010/main" val="349513330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Electrochemical energy storage systems are a well-developed technology but have short lifetimes compared to other options</a:t>
            </a:r>
          </a:p>
        </p:txBody>
      </p:sp>
      <p:sp>
        <p:nvSpPr>
          <p:cNvPr id="3" name="TextBox 2">
            <a:extLst>
              <a:ext uri="{FF2B5EF4-FFF2-40B4-BE49-F238E27FC236}">
                <a16:creationId xmlns:a16="http://schemas.microsoft.com/office/drawing/2014/main" id="{0CEE4F28-C335-419D-9535-82F34E15A86F}"/>
              </a:ext>
            </a:extLst>
          </p:cNvPr>
          <p:cNvSpPr txBox="1"/>
          <p:nvPr/>
        </p:nvSpPr>
        <p:spPr>
          <a:xfrm>
            <a:off x="481022" y="1423769"/>
            <a:ext cx="16104433" cy="77149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b="1" u="sng" dirty="0">
                <a:latin typeface="+mn-lt"/>
              </a:rPr>
              <a:t>Conventional Batteries </a:t>
            </a:r>
            <a:r>
              <a:rPr lang="en-US" sz="2800" dirty="0">
                <a:latin typeface="+mn-lt"/>
              </a:rPr>
              <a:t>store charge in solid electrodes</a:t>
            </a:r>
          </a:p>
          <a:p>
            <a:pPr marL="457200" indent="-457200">
              <a:spcBef>
                <a:spcPts val="800"/>
              </a:spcBef>
              <a:buFont typeface="Arial" panose="020B0604020202020204" pitchFamily="34" charset="0"/>
              <a:buChar char="•"/>
            </a:pPr>
            <a:r>
              <a:rPr lang="en-US" sz="2800" dirty="0">
                <a:latin typeface="+mn-lt"/>
              </a:rPr>
              <a:t>Lithium-Ion, Sodium-Sulfur, Lead-Acid, Nickel-Cadmium</a:t>
            </a:r>
          </a:p>
          <a:p>
            <a:pPr marL="457200" indent="-457200">
              <a:spcBef>
                <a:spcPts val="800"/>
              </a:spcBef>
              <a:buFont typeface="Arial" panose="020B0604020202020204" pitchFamily="34" charset="0"/>
              <a:buChar char="•"/>
            </a:pPr>
            <a:r>
              <a:rPr lang="en-US" sz="2800" dirty="0">
                <a:latin typeface="+mn-lt"/>
              </a:rPr>
              <a:t>Lithium-ion tends to be a primary option for energy storage technology</a:t>
            </a:r>
          </a:p>
          <a:p>
            <a:r>
              <a:rPr lang="en-US" sz="2800" b="1" u="sng" dirty="0">
                <a:latin typeface="+mn-lt"/>
              </a:rPr>
              <a:t>Flow batteries </a:t>
            </a:r>
            <a:r>
              <a:rPr lang="en-US" sz="2800" dirty="0">
                <a:latin typeface="+mn-lt"/>
              </a:rPr>
              <a:t>depend on storing charge in at least one liquid; store energy in the electrolyte instead of the electrodes, modular</a:t>
            </a:r>
          </a:p>
          <a:p>
            <a:pPr marL="457200" indent="-457200">
              <a:spcBef>
                <a:spcPts val="800"/>
              </a:spcBef>
              <a:buFont typeface="Arial" panose="020B0604020202020204" pitchFamily="34" charset="0"/>
              <a:buChar char="•"/>
            </a:pPr>
            <a:r>
              <a:rPr lang="en-US" sz="2800" dirty="0">
                <a:latin typeface="+mn-lt"/>
              </a:rPr>
              <a:t>Zinc-Bromine, Vanadium Redox</a:t>
            </a:r>
          </a:p>
          <a:p>
            <a:pPr marL="457200" indent="-457200">
              <a:spcBef>
                <a:spcPts val="800"/>
              </a:spcBef>
              <a:buFont typeface="Arial" panose="020B0604020202020204" pitchFamily="34" charset="0"/>
              <a:buChar char="•"/>
            </a:pPr>
            <a:r>
              <a:rPr lang="en-US" sz="2800" dirty="0">
                <a:latin typeface="+mn-lt"/>
              </a:rPr>
              <a:t>Tend to be more complex and expensive than conventional batteries</a:t>
            </a:r>
          </a:p>
          <a:p>
            <a:endParaRPr lang="en-US" sz="2800" dirty="0">
              <a:latin typeface="+mn-lt"/>
            </a:endParaRPr>
          </a:p>
          <a:p>
            <a:r>
              <a:rPr lang="en-US" sz="2800" dirty="0">
                <a:latin typeface="+mn-lt"/>
              </a:rPr>
              <a:t>Battery technology is fairly well developed which is why they are a common energy storage option</a:t>
            </a:r>
          </a:p>
          <a:p>
            <a:r>
              <a:rPr lang="en-US" sz="2800" b="1" dirty="0">
                <a:latin typeface="+mn-lt"/>
              </a:rPr>
              <a:t>Battery lifetimes and cost </a:t>
            </a:r>
            <a:r>
              <a:rPr lang="en-US" sz="2800" dirty="0">
                <a:latin typeface="+mn-lt"/>
              </a:rPr>
              <a:t>compared with other energy storage options </a:t>
            </a:r>
            <a:r>
              <a:rPr lang="en-US" sz="2800" b="1" dirty="0">
                <a:latin typeface="+mn-lt"/>
              </a:rPr>
              <a:t>tend to reduce favorability </a:t>
            </a:r>
            <a:r>
              <a:rPr lang="en-US" sz="2800" dirty="0">
                <a:latin typeface="+mn-lt"/>
              </a:rPr>
              <a:t>of this approach</a:t>
            </a:r>
          </a:p>
          <a:p>
            <a:r>
              <a:rPr lang="en-US" sz="2800" dirty="0">
                <a:latin typeface="+mn-lt"/>
              </a:rPr>
              <a:t>Environmental impact, safety concerns, and </a:t>
            </a:r>
            <a:r>
              <a:rPr lang="en-US" sz="2800" b="1" dirty="0">
                <a:latin typeface="+mn-lt"/>
              </a:rPr>
              <a:t>resource depletion </a:t>
            </a:r>
            <a:r>
              <a:rPr lang="en-US" sz="2800" dirty="0">
                <a:latin typeface="+mn-lt"/>
              </a:rPr>
              <a:t>are an issue</a:t>
            </a:r>
          </a:p>
        </p:txBody>
      </p:sp>
    </p:spTree>
    <p:extLst>
      <p:ext uri="{BB962C8B-B14F-4D97-AF65-F5344CB8AC3E}">
        <p14:creationId xmlns:p14="http://schemas.microsoft.com/office/powerpoint/2010/main" val="14608577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Electrochemical Energy Storage Systems</a:t>
            </a:r>
          </a:p>
        </p:txBody>
      </p:sp>
      <p:sp>
        <p:nvSpPr>
          <p:cNvPr id="3" name="TextBox 2">
            <a:extLst>
              <a:ext uri="{FF2B5EF4-FFF2-40B4-BE49-F238E27FC236}">
                <a16:creationId xmlns:a16="http://schemas.microsoft.com/office/drawing/2014/main" id="{0CEE4F28-C335-419D-9535-82F34E15A86F}"/>
              </a:ext>
            </a:extLst>
          </p:cNvPr>
          <p:cNvSpPr txBox="1"/>
          <p:nvPr/>
        </p:nvSpPr>
        <p:spPr>
          <a:xfrm>
            <a:off x="475083" y="1702593"/>
            <a:ext cx="3495440" cy="69352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latin typeface="+mn-lt"/>
              </a:rPr>
              <a:t>Battery technology is well developed, allowing for immediate use as desired</a:t>
            </a:r>
          </a:p>
          <a:p>
            <a:r>
              <a:rPr lang="en-US" sz="2800" dirty="0">
                <a:latin typeface="+mn-lt"/>
              </a:rPr>
              <a:t>Lifetime and cost tends to reduce largescale use, particularly for electrical energy storage</a:t>
            </a:r>
          </a:p>
          <a:p>
            <a:r>
              <a:rPr lang="en-US" sz="2800" dirty="0">
                <a:latin typeface="+mn-lt"/>
              </a:rPr>
              <a:t>Environmental impacts, safety concerns, and depleting resources are also issues for this technology</a:t>
            </a:r>
          </a:p>
        </p:txBody>
      </p:sp>
      <p:pic>
        <p:nvPicPr>
          <p:cNvPr id="5" name="Picture 4" descr="Table&#10;&#10;Description automatically generated">
            <a:extLst>
              <a:ext uri="{FF2B5EF4-FFF2-40B4-BE49-F238E27FC236}">
                <a16:creationId xmlns:a16="http://schemas.microsoft.com/office/drawing/2014/main" id="{913334D7-2530-4334-8BD7-08F57EA51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523" y="1524042"/>
            <a:ext cx="13084914" cy="4535178"/>
          </a:xfrm>
          <a:prstGeom prst="rect">
            <a:avLst/>
          </a:prstGeom>
        </p:spPr>
      </p:pic>
      <p:pic>
        <p:nvPicPr>
          <p:cNvPr id="7" name="Picture 6" descr="Table&#10;&#10;Description automatically generated">
            <a:extLst>
              <a:ext uri="{FF2B5EF4-FFF2-40B4-BE49-F238E27FC236}">
                <a16:creationId xmlns:a16="http://schemas.microsoft.com/office/drawing/2014/main" id="{BAD56CDE-9C37-4C20-A8D1-F2FE47505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522" y="6059219"/>
            <a:ext cx="13084915" cy="3440381"/>
          </a:xfrm>
          <a:prstGeom prst="rect">
            <a:avLst/>
          </a:prstGeom>
        </p:spPr>
      </p:pic>
      <p:sp>
        <p:nvSpPr>
          <p:cNvPr id="8" name="TextBox 7">
            <a:extLst>
              <a:ext uri="{FF2B5EF4-FFF2-40B4-BE49-F238E27FC236}">
                <a16:creationId xmlns:a16="http://schemas.microsoft.com/office/drawing/2014/main" id="{099D65F6-66E5-407C-8B69-843B1DE61262}"/>
              </a:ext>
            </a:extLst>
          </p:cNvPr>
          <p:cNvSpPr txBox="1"/>
          <p:nvPr/>
        </p:nvSpPr>
        <p:spPr>
          <a:xfrm>
            <a:off x="6958766" y="9183081"/>
            <a:ext cx="4284415" cy="4514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lang="en-US" sz="1600" dirty="0">
                <a:solidFill>
                  <a:srgbClr val="333333"/>
                </a:solidFill>
                <a:latin typeface="+mn-lt"/>
              </a:rPr>
              <a:t>https://www.nrel.gov/docs/fy16osti/66073.pdf</a:t>
            </a:r>
          </a:p>
        </p:txBody>
      </p:sp>
    </p:spTree>
    <p:extLst>
      <p:ext uri="{BB962C8B-B14F-4D97-AF65-F5344CB8AC3E}">
        <p14:creationId xmlns:p14="http://schemas.microsoft.com/office/powerpoint/2010/main" val="276176018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Current next gen reactor designs under development</a:t>
            </a:r>
          </a:p>
        </p:txBody>
      </p:sp>
      <p:sp>
        <p:nvSpPr>
          <p:cNvPr id="3" name="TextBox 2">
            <a:extLst>
              <a:ext uri="{FF2B5EF4-FFF2-40B4-BE49-F238E27FC236}">
                <a16:creationId xmlns:a16="http://schemas.microsoft.com/office/drawing/2014/main" id="{0CEE4F28-C335-419D-9535-82F34E15A86F}"/>
              </a:ext>
            </a:extLst>
          </p:cNvPr>
          <p:cNvSpPr txBox="1"/>
          <p:nvPr/>
        </p:nvSpPr>
        <p:spPr>
          <a:xfrm>
            <a:off x="432896" y="588844"/>
            <a:ext cx="16474469" cy="839204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err="1">
                <a:latin typeface="+mn-lt"/>
              </a:rPr>
              <a:t>NuScale</a:t>
            </a:r>
            <a:r>
              <a:rPr lang="en-US" sz="2800" dirty="0">
                <a:latin typeface="+mn-lt"/>
              </a:rPr>
              <a:t> Power is developing a load-following small modular reactor, light-water</a:t>
            </a:r>
          </a:p>
          <a:p>
            <a:pPr marL="457200" indent="-457200">
              <a:spcBef>
                <a:spcPts val="800"/>
              </a:spcBef>
              <a:buFont typeface="Arial" panose="020B0604020202020204" pitchFamily="34" charset="0"/>
              <a:buChar char="•"/>
            </a:pPr>
            <a:r>
              <a:rPr lang="en-US" sz="2800" dirty="0">
                <a:latin typeface="+mn-lt"/>
              </a:rPr>
              <a:t>Currently, doesn’t make much economic sense to ramp down a light-water reactor due to the low operating temps</a:t>
            </a:r>
          </a:p>
          <a:p>
            <a:pPr marL="457200" indent="-457200">
              <a:spcBef>
                <a:spcPts val="800"/>
              </a:spcBef>
              <a:buFont typeface="Arial" panose="020B0604020202020204" pitchFamily="34" charset="0"/>
              <a:buChar char="•"/>
            </a:pPr>
            <a:r>
              <a:rPr lang="en-US" sz="2800" dirty="0">
                <a:latin typeface="+mn-lt"/>
              </a:rPr>
              <a:t>Results in operational inefficiencies and reduced revenue which makes covering capital costs even more difficult</a:t>
            </a:r>
          </a:p>
          <a:p>
            <a:r>
              <a:rPr lang="en-US" sz="2800" dirty="0" err="1">
                <a:latin typeface="+mn-lt"/>
              </a:rPr>
              <a:t>Moltex’s</a:t>
            </a:r>
            <a:r>
              <a:rPr lang="en-US" sz="2800" dirty="0">
                <a:latin typeface="+mn-lt"/>
              </a:rPr>
              <a:t> stable salt reactor includes molten salt tanks to store thermal heat – prevents having to ramp down the reactor</a:t>
            </a:r>
          </a:p>
          <a:p>
            <a:pPr marL="457200" indent="-457200">
              <a:spcBef>
                <a:spcPts val="800"/>
              </a:spcBef>
              <a:buFont typeface="Arial" panose="020B0604020202020204" pitchFamily="34" charset="0"/>
              <a:buChar char="•"/>
            </a:pPr>
            <a:r>
              <a:rPr lang="en-US" sz="2800" dirty="0">
                <a:latin typeface="+mn-lt"/>
              </a:rPr>
              <a:t>Could store energy for around 8 hours but up to 24 hours (much longer than the 4-hour duration period of Li-ion batteries)</a:t>
            </a:r>
          </a:p>
          <a:p>
            <a:r>
              <a:rPr lang="en-US" sz="2800" dirty="0" err="1">
                <a:latin typeface="+mn-lt"/>
              </a:rPr>
              <a:t>TerraPower’s</a:t>
            </a:r>
            <a:r>
              <a:rPr lang="en-US" sz="2800" dirty="0">
                <a:latin typeface="+mn-lt"/>
              </a:rPr>
              <a:t> Molten Chloride Fast Reactor – design intended to create heat for industrial uses and thermal energy storage, as well as electricity</a:t>
            </a:r>
          </a:p>
          <a:p>
            <a:r>
              <a:rPr lang="en-US" sz="2800" dirty="0">
                <a:latin typeface="+mn-lt"/>
              </a:rPr>
              <a:t>Terrestrial Energy’s Integral Molten Salt Reactor (IMSR) – transports thermal energy to sites up to 5 miles away </a:t>
            </a:r>
          </a:p>
          <a:p>
            <a:pPr marL="457200" indent="-457200">
              <a:spcBef>
                <a:spcPts val="800"/>
              </a:spcBef>
              <a:buFont typeface="Arial" panose="020B0604020202020204" pitchFamily="34" charset="0"/>
              <a:buChar char="•"/>
            </a:pPr>
            <a:r>
              <a:rPr lang="en-US" sz="2800" dirty="0">
                <a:latin typeface="+mn-lt"/>
              </a:rPr>
              <a:t>Designed to be used for black start capability or renewable load-following</a:t>
            </a:r>
          </a:p>
          <a:p>
            <a:pPr marL="457200" indent="-457200">
              <a:spcBef>
                <a:spcPts val="800"/>
              </a:spcBef>
              <a:buFont typeface="Arial" panose="020B0604020202020204" pitchFamily="34" charset="0"/>
              <a:buChar char="•"/>
            </a:pPr>
            <a:r>
              <a:rPr lang="en-US" sz="2800" dirty="0">
                <a:latin typeface="+mn-lt"/>
              </a:rPr>
              <a:t>Can also be used for chemical production</a:t>
            </a:r>
          </a:p>
          <a:p>
            <a:pPr marL="457200" indent="-457200">
              <a:spcBef>
                <a:spcPts val="800"/>
              </a:spcBef>
              <a:buFont typeface="Arial" panose="020B0604020202020204" pitchFamily="34" charset="0"/>
              <a:buChar char="•"/>
            </a:pPr>
            <a:r>
              <a:rPr lang="en-US" sz="2800" dirty="0">
                <a:latin typeface="+mn-lt"/>
              </a:rPr>
              <a:t>Studying prospects of using heat to produce hydrogen more cleanly and efficiently</a:t>
            </a:r>
          </a:p>
        </p:txBody>
      </p:sp>
    </p:spTree>
    <p:extLst>
      <p:ext uri="{BB962C8B-B14F-4D97-AF65-F5344CB8AC3E}">
        <p14:creationId xmlns:p14="http://schemas.microsoft.com/office/powerpoint/2010/main" val="25584686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EE4F28-C335-419D-9535-82F34E15A86F}"/>
              </a:ext>
            </a:extLst>
          </p:cNvPr>
          <p:cNvSpPr txBox="1"/>
          <p:nvPr/>
        </p:nvSpPr>
        <p:spPr>
          <a:xfrm>
            <a:off x="432898" y="2034420"/>
            <a:ext cx="6411447" cy="54168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latin typeface="+mn-lt"/>
              </a:rPr>
              <a:t>A consistent amount of our energy has come from nuclear over the past several decades</a:t>
            </a:r>
          </a:p>
          <a:p>
            <a:r>
              <a:rPr lang="en-US" sz="2800" dirty="0">
                <a:latin typeface="+mn-lt"/>
              </a:rPr>
              <a:t>There are few reactors being built in the US and many more are being retired early </a:t>
            </a:r>
          </a:p>
          <a:p>
            <a:pPr marL="457200" indent="-457200">
              <a:spcBef>
                <a:spcPts val="800"/>
              </a:spcBef>
              <a:buFont typeface="Arial" panose="020B0604020202020204" pitchFamily="34" charset="0"/>
              <a:buChar char="•"/>
            </a:pPr>
            <a:r>
              <a:rPr lang="en-US" sz="2800" dirty="0">
                <a:latin typeface="+mn-lt"/>
              </a:rPr>
              <a:t>Including four reactors in our state (Byron and Dresden)</a:t>
            </a:r>
          </a:p>
          <a:p>
            <a:pPr marL="457200" indent="-457200">
              <a:spcBef>
                <a:spcPts val="800"/>
              </a:spcBef>
              <a:buFont typeface="Arial" panose="020B0604020202020204" pitchFamily="34" charset="0"/>
              <a:buChar char="•"/>
            </a:pPr>
            <a:r>
              <a:rPr lang="en-US" sz="2800" dirty="0">
                <a:latin typeface="+mn-lt"/>
              </a:rPr>
              <a:t>Result of cheap natural gas and declining energy prices</a:t>
            </a:r>
          </a:p>
          <a:p>
            <a:pPr marL="0" marR="0" indent="0" algn="l" defTabSz="584200" rtl="0" fontAlgn="auto" latinLnBrk="1" hangingPunct="0">
              <a:lnSpc>
                <a:spcPct val="100000"/>
              </a:lnSpc>
              <a:spcBef>
                <a:spcPts val="320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mn-lt"/>
              <a:ea typeface="+mj-ea"/>
              <a:cs typeface="+mj-cs"/>
              <a:sym typeface="Gill Sans"/>
            </a:endParaRPr>
          </a:p>
        </p:txBody>
      </p:sp>
      <p:pic>
        <p:nvPicPr>
          <p:cNvPr id="7" name="Picture 6" descr="Chart, bar chart, histogram&#10;&#10;Description automatically generated">
            <a:extLst>
              <a:ext uri="{FF2B5EF4-FFF2-40B4-BE49-F238E27FC236}">
                <a16:creationId xmlns:a16="http://schemas.microsoft.com/office/drawing/2014/main" id="{20547B99-755E-49F6-B7A5-5A97EEA63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8091" y="6256068"/>
            <a:ext cx="8059275" cy="3200847"/>
          </a:xfrm>
          <a:prstGeom prst="rect">
            <a:avLst/>
          </a:prstGeom>
        </p:spPr>
      </p:pic>
      <p:pic>
        <p:nvPicPr>
          <p:cNvPr id="9" name="Picture 8" descr="Diagram&#10;&#10;Description automatically generated">
            <a:extLst>
              <a:ext uri="{FF2B5EF4-FFF2-40B4-BE49-F238E27FC236}">
                <a16:creationId xmlns:a16="http://schemas.microsoft.com/office/drawing/2014/main" id="{2E05D334-649A-4CCF-AAC8-9684FAA87C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1164" y="254000"/>
            <a:ext cx="10063022" cy="5957842"/>
          </a:xfrm>
          <a:prstGeom prst="rect">
            <a:avLst/>
          </a:prstGeom>
        </p:spPr>
      </p:pic>
      <p:sp>
        <p:nvSpPr>
          <p:cNvPr id="11" name="TextBox 10">
            <a:extLst>
              <a:ext uri="{FF2B5EF4-FFF2-40B4-BE49-F238E27FC236}">
                <a16:creationId xmlns:a16="http://schemas.microsoft.com/office/drawing/2014/main" id="{5CCA83CB-BAFE-4814-99EF-B5E8CE140EB3}"/>
              </a:ext>
            </a:extLst>
          </p:cNvPr>
          <p:cNvSpPr txBox="1"/>
          <p:nvPr/>
        </p:nvSpPr>
        <p:spPr>
          <a:xfrm>
            <a:off x="219286" y="9034089"/>
            <a:ext cx="9605197" cy="86177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lang="en-US" sz="1800" b="0" i="0" dirty="0">
                <a:solidFill>
                  <a:srgbClr val="333333"/>
                </a:solidFill>
                <a:effectLst/>
                <a:latin typeface="+mn-lt"/>
                <a:hlinkClick r:id="rId5"/>
              </a:rPr>
              <a:t>https://www.world-nuclear.org/information-library/country-profiles/countries-t-z/usa-nuclear-power.aspx</a:t>
            </a:r>
            <a:endParaRPr lang="en-US" sz="1800" b="0" i="0" dirty="0">
              <a:solidFill>
                <a:srgbClr val="333333"/>
              </a:solidFill>
              <a:effectLst/>
              <a:latin typeface="+mn-lt"/>
            </a:endParaRPr>
          </a:p>
          <a:p>
            <a:pPr algn="l" rtl="0" latinLnBrk="1" hangingPunct="0">
              <a:spcBef>
                <a:spcPts val="800"/>
              </a:spcBef>
            </a:pPr>
            <a:endParaRPr kumimoji="0" lang="en-US" sz="1800" b="0" i="0" u="none" strike="noStrike" cap="none" spc="0" normalizeH="0" baseline="0" dirty="0">
              <a:ln>
                <a:noFill/>
              </a:ln>
              <a:solidFill>
                <a:srgbClr val="000000"/>
              </a:solidFill>
              <a:effectLst/>
              <a:uFillTx/>
              <a:latin typeface="+mn-lt"/>
              <a:ea typeface="+mj-ea"/>
              <a:cs typeface="+mj-cs"/>
              <a:sym typeface="Gill Sans"/>
            </a:endParaRPr>
          </a:p>
        </p:txBody>
      </p:sp>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a:xfrm>
            <a:off x="432898" y="254000"/>
            <a:ext cx="6582694" cy="2016766"/>
          </a:xfrm>
        </p:spPr>
        <p:txBody>
          <a:bodyPr/>
          <a:lstStyle/>
          <a:p>
            <a:r>
              <a:rPr lang="en-US" dirty="0"/>
              <a:t>New reactor designs and energy storage will help overcome capital costs </a:t>
            </a:r>
          </a:p>
        </p:txBody>
      </p:sp>
      <p:pic>
        <p:nvPicPr>
          <p:cNvPr id="5" name="Picture 4" descr="Diagram&#10;&#10;Description automatically generated">
            <a:extLst>
              <a:ext uri="{FF2B5EF4-FFF2-40B4-BE49-F238E27FC236}">
                <a16:creationId xmlns:a16="http://schemas.microsoft.com/office/drawing/2014/main" id="{FA5E64C4-35C5-48D4-BEDF-9A84A8E3AD24}"/>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3329"/>
          <a:stretch/>
        </p:blipFill>
        <p:spPr>
          <a:xfrm>
            <a:off x="3969252" y="6893700"/>
            <a:ext cx="4878839" cy="2096163"/>
          </a:xfrm>
          <a:prstGeom prst="rect">
            <a:avLst/>
          </a:prstGeom>
        </p:spPr>
      </p:pic>
      <p:sp>
        <p:nvSpPr>
          <p:cNvPr id="12" name="TextBox 11">
            <a:extLst>
              <a:ext uri="{FF2B5EF4-FFF2-40B4-BE49-F238E27FC236}">
                <a16:creationId xmlns:a16="http://schemas.microsoft.com/office/drawing/2014/main" id="{B9B083B7-AE77-4DEA-94A8-A5A14BE75895}"/>
              </a:ext>
            </a:extLst>
          </p:cNvPr>
          <p:cNvSpPr txBox="1"/>
          <p:nvPr/>
        </p:nvSpPr>
        <p:spPr>
          <a:xfrm>
            <a:off x="427404" y="6533052"/>
            <a:ext cx="3506643" cy="26468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hangingPunct="0"/>
            <a:r>
              <a:rPr lang="en-US" sz="2800" dirty="0">
                <a:latin typeface="+mn-lt"/>
              </a:rPr>
              <a:t>Energy storage and new reactor designs will help us break this trend</a:t>
            </a:r>
          </a:p>
          <a:p>
            <a:pPr marL="0" marR="0" indent="0" algn="l" defTabSz="584200" rtl="0" fontAlgn="auto" hangingPunct="0">
              <a:lnSpc>
                <a:spcPct val="100000"/>
              </a:lnSpc>
              <a:spcBef>
                <a:spcPts val="320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mj-lt"/>
              <a:ea typeface="+mj-ea"/>
              <a:cs typeface="+mj-cs"/>
              <a:sym typeface="Gill Sans"/>
            </a:endParaRPr>
          </a:p>
        </p:txBody>
      </p:sp>
    </p:spTree>
    <p:extLst>
      <p:ext uri="{BB962C8B-B14F-4D97-AF65-F5344CB8AC3E}">
        <p14:creationId xmlns:p14="http://schemas.microsoft.com/office/powerpoint/2010/main" val="19770478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Issues and Future Outlook </a:t>
            </a:r>
          </a:p>
        </p:txBody>
      </p:sp>
      <p:sp>
        <p:nvSpPr>
          <p:cNvPr id="3" name="TextBox 2">
            <a:extLst>
              <a:ext uri="{FF2B5EF4-FFF2-40B4-BE49-F238E27FC236}">
                <a16:creationId xmlns:a16="http://schemas.microsoft.com/office/drawing/2014/main" id="{0CEE4F28-C335-419D-9535-82F34E15A86F}"/>
              </a:ext>
            </a:extLst>
          </p:cNvPr>
          <p:cNvSpPr txBox="1"/>
          <p:nvPr/>
        </p:nvSpPr>
        <p:spPr>
          <a:xfrm>
            <a:off x="384769" y="1902188"/>
            <a:ext cx="16218809" cy="66684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latin typeface="+mn-lt"/>
              </a:rPr>
              <a:t>Next gen reactors are a developing technology, any reactor designs using </a:t>
            </a:r>
            <a:r>
              <a:rPr lang="en-US" sz="3200" b="1" dirty="0">
                <a:latin typeface="+mn-lt"/>
              </a:rPr>
              <a:t>non-water coolant likely won’t be implemented until at least 2050</a:t>
            </a:r>
          </a:p>
          <a:p>
            <a:pPr marL="571500" indent="-571500">
              <a:spcBef>
                <a:spcPts val="800"/>
              </a:spcBef>
              <a:buFont typeface="Arial" panose="020B0604020202020204" pitchFamily="34" charset="0"/>
              <a:buChar char="•"/>
            </a:pPr>
            <a:r>
              <a:rPr lang="en-US" sz="3200" dirty="0">
                <a:latin typeface="+mn-lt"/>
              </a:rPr>
              <a:t>Those based on LWR technology (</a:t>
            </a:r>
            <a:r>
              <a:rPr lang="en-US" sz="3200" dirty="0" err="1">
                <a:latin typeface="+mn-lt"/>
              </a:rPr>
              <a:t>NuScale</a:t>
            </a:r>
            <a:r>
              <a:rPr lang="en-US" sz="3200" dirty="0">
                <a:latin typeface="+mn-lt"/>
              </a:rPr>
              <a:t> Power) will be ready for commercialization within the decade</a:t>
            </a:r>
          </a:p>
          <a:p>
            <a:r>
              <a:rPr lang="en-US" sz="3200" dirty="0">
                <a:latin typeface="+mn-lt"/>
              </a:rPr>
              <a:t>Costs can be an issue; next gen designs are attempting to address these issues several ways</a:t>
            </a:r>
          </a:p>
          <a:p>
            <a:pPr marL="571500" indent="-571500">
              <a:spcBef>
                <a:spcPts val="800"/>
              </a:spcBef>
              <a:buFont typeface="Arial" panose="020B0604020202020204" pitchFamily="34" charset="0"/>
              <a:buChar char="•"/>
            </a:pPr>
            <a:r>
              <a:rPr lang="en-US" sz="3200" dirty="0" err="1">
                <a:latin typeface="+mn-lt"/>
              </a:rPr>
              <a:t>Moltex</a:t>
            </a:r>
            <a:r>
              <a:rPr lang="en-US" sz="3200" dirty="0">
                <a:latin typeface="+mn-lt"/>
              </a:rPr>
              <a:t> believes their design could have capital costs of under $1,000 per kW</a:t>
            </a:r>
          </a:p>
          <a:p>
            <a:pPr marL="571500" indent="-571500">
              <a:spcBef>
                <a:spcPts val="800"/>
              </a:spcBef>
              <a:buFont typeface="Arial" panose="020B0604020202020204" pitchFamily="34" charset="0"/>
              <a:buChar char="•"/>
            </a:pPr>
            <a:r>
              <a:rPr lang="en-US" sz="3200" dirty="0">
                <a:latin typeface="+mn-lt"/>
              </a:rPr>
              <a:t>Reactors currently being built in Georgia cost more than $11,000 per kW</a:t>
            </a:r>
          </a:p>
          <a:p>
            <a:pPr marL="571500" indent="-571500">
              <a:spcBef>
                <a:spcPts val="800"/>
              </a:spcBef>
              <a:buFont typeface="Arial" panose="020B0604020202020204" pitchFamily="34" charset="0"/>
              <a:buChar char="•"/>
            </a:pPr>
            <a:r>
              <a:rPr lang="en-US" sz="3200" b="1" dirty="0">
                <a:latin typeface="+mn-lt"/>
              </a:rPr>
              <a:t>Energy storage, use of heat in industrial processes, and load following all help improve the competitiveness of nuclear energy</a:t>
            </a:r>
          </a:p>
          <a:p>
            <a:endParaRPr lang="en-US" sz="3200" dirty="0">
              <a:latin typeface="+mn-lt"/>
            </a:endParaRPr>
          </a:p>
        </p:txBody>
      </p:sp>
    </p:spTree>
    <p:extLst>
      <p:ext uri="{BB962C8B-B14F-4D97-AF65-F5344CB8AC3E}">
        <p14:creationId xmlns:p14="http://schemas.microsoft.com/office/powerpoint/2010/main" val="41696400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Summary and Conclusions</a:t>
            </a:r>
          </a:p>
        </p:txBody>
      </p:sp>
      <p:sp>
        <p:nvSpPr>
          <p:cNvPr id="3" name="TextBox 2">
            <a:extLst>
              <a:ext uri="{FF2B5EF4-FFF2-40B4-BE49-F238E27FC236}">
                <a16:creationId xmlns:a16="http://schemas.microsoft.com/office/drawing/2014/main" id="{0CEE4F28-C335-419D-9535-82F34E15A86F}"/>
              </a:ext>
            </a:extLst>
          </p:cNvPr>
          <p:cNvSpPr txBox="1"/>
          <p:nvPr/>
        </p:nvSpPr>
        <p:spPr>
          <a:xfrm>
            <a:off x="432896" y="672040"/>
            <a:ext cx="15955965" cy="86587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latin typeface="+mn-lt"/>
              </a:rPr>
              <a:t>As new reactors are developed and built, we will need to change our energy storage approaches and develop new approaches</a:t>
            </a:r>
          </a:p>
          <a:p>
            <a:r>
              <a:rPr lang="en-US" sz="3200" dirty="0">
                <a:latin typeface="+mn-lt"/>
              </a:rPr>
              <a:t>The best energy storage options for a specific project are highly </a:t>
            </a:r>
            <a:r>
              <a:rPr lang="en-US" sz="3200" b="1" dirty="0">
                <a:latin typeface="+mn-lt"/>
              </a:rPr>
              <a:t>dependent on the reactor type and where it is being built</a:t>
            </a:r>
            <a:r>
              <a:rPr lang="en-US" sz="3200" dirty="0">
                <a:latin typeface="+mn-lt"/>
              </a:rPr>
              <a:t> (availability of certain geological formations)</a:t>
            </a:r>
          </a:p>
          <a:p>
            <a:pPr marL="457200" indent="-457200">
              <a:buFont typeface="Arial" panose="020B0604020202020204" pitchFamily="34" charset="0"/>
              <a:buChar char="•"/>
            </a:pPr>
            <a:r>
              <a:rPr lang="en-US" sz="3200" dirty="0">
                <a:latin typeface="+mn-lt"/>
              </a:rPr>
              <a:t>Several energy storage options should be considered to ensure flexibility of the grid and to determine the most useful approach for the situation</a:t>
            </a:r>
          </a:p>
          <a:p>
            <a:pPr marL="457200" indent="-457200">
              <a:buFont typeface="Arial" panose="020B0604020202020204" pitchFamily="34" charset="0"/>
              <a:buChar char="•"/>
            </a:pPr>
            <a:r>
              <a:rPr lang="en-US" sz="3200" b="1" dirty="0">
                <a:latin typeface="+mn-lt"/>
              </a:rPr>
              <a:t>Flywheels, pumped storage hydropower, hydrogen production, thermochemical processes, and molten salt thermal energy storage are the most applicable </a:t>
            </a:r>
            <a:r>
              <a:rPr lang="en-US" sz="3200" dirty="0">
                <a:latin typeface="+mn-lt"/>
              </a:rPr>
              <a:t>to current and future nuclear power designs</a:t>
            </a:r>
          </a:p>
          <a:p>
            <a:r>
              <a:rPr lang="en-US" sz="3200" dirty="0">
                <a:latin typeface="+mn-lt"/>
              </a:rPr>
              <a:t>Energy storage and nuclear energy are essential to achieve a carbon-free economy; we need to implement all carbon-free production and storage options</a:t>
            </a:r>
          </a:p>
          <a:p>
            <a:r>
              <a:rPr lang="en-US" sz="3200" dirty="0">
                <a:latin typeface="+mn-lt"/>
              </a:rPr>
              <a:t>Energy storage can help nuclear energy reach its full capabilities in the US</a:t>
            </a:r>
          </a:p>
        </p:txBody>
      </p:sp>
    </p:spTree>
    <p:extLst>
      <p:ext uri="{BB962C8B-B14F-4D97-AF65-F5344CB8AC3E}">
        <p14:creationId xmlns:p14="http://schemas.microsoft.com/office/powerpoint/2010/main" val="395134291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a:xfrm>
            <a:off x="432897" y="3069389"/>
            <a:ext cx="16474469" cy="2016766"/>
          </a:xfrm>
        </p:spPr>
        <p:txBody>
          <a:bodyPr/>
          <a:lstStyle/>
          <a:p>
            <a:pPr algn="ctr"/>
            <a:r>
              <a:rPr lang="en-US" sz="9600" dirty="0"/>
              <a:t>Questions?</a:t>
            </a:r>
          </a:p>
        </p:txBody>
      </p:sp>
    </p:spTree>
    <p:extLst>
      <p:ext uri="{BB962C8B-B14F-4D97-AF65-F5344CB8AC3E}">
        <p14:creationId xmlns:p14="http://schemas.microsoft.com/office/powerpoint/2010/main" val="246832888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References</a:t>
            </a:r>
          </a:p>
        </p:txBody>
      </p:sp>
      <p:sp>
        <p:nvSpPr>
          <p:cNvPr id="3" name="TextBox 2">
            <a:extLst>
              <a:ext uri="{FF2B5EF4-FFF2-40B4-BE49-F238E27FC236}">
                <a16:creationId xmlns:a16="http://schemas.microsoft.com/office/drawing/2014/main" id="{0CEE4F28-C335-419D-9535-82F34E15A86F}"/>
              </a:ext>
            </a:extLst>
          </p:cNvPr>
          <p:cNvSpPr txBox="1"/>
          <p:nvPr/>
        </p:nvSpPr>
        <p:spPr>
          <a:xfrm>
            <a:off x="432896" y="978888"/>
            <a:ext cx="15955965" cy="80842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Bef>
                <a:spcPts val="800"/>
              </a:spcBef>
            </a:pPr>
            <a:r>
              <a:rPr lang="en-US" sz="2400" b="0" i="0" dirty="0">
                <a:solidFill>
                  <a:srgbClr val="333333"/>
                </a:solidFill>
                <a:effectLst/>
                <a:latin typeface="+mn-lt"/>
                <a:hlinkClick r:id="rId2"/>
              </a:rPr>
              <a:t>https://www.iaea.org/bulletin/infectious-diseases/infectious-diseases-and-how-nuclear-science-can-help</a:t>
            </a:r>
          </a:p>
          <a:p>
            <a:pPr>
              <a:spcBef>
                <a:spcPts val="800"/>
              </a:spcBef>
            </a:pPr>
            <a:r>
              <a:rPr lang="en-US" sz="2400" b="0" i="0" dirty="0">
                <a:solidFill>
                  <a:srgbClr val="333333"/>
                </a:solidFill>
                <a:effectLst/>
                <a:latin typeface="+mn-lt"/>
                <a:hlinkClick r:id="rId2"/>
              </a:rPr>
              <a:t>https://www.world-nuclear.org/information-library/current-and-future-generation/nuclear-power-in-the-world-today.aspx</a:t>
            </a:r>
            <a:endParaRPr lang="en-US" sz="2400" b="0" i="0" dirty="0">
              <a:solidFill>
                <a:srgbClr val="333333"/>
              </a:solidFill>
              <a:effectLst/>
              <a:latin typeface="+mn-lt"/>
            </a:endParaRPr>
          </a:p>
          <a:p>
            <a:pPr>
              <a:spcBef>
                <a:spcPts val="800"/>
              </a:spcBef>
            </a:pPr>
            <a:r>
              <a:rPr lang="en-US" sz="2400" b="0" i="0" dirty="0">
                <a:solidFill>
                  <a:srgbClr val="333333"/>
                </a:solidFill>
                <a:effectLst/>
                <a:latin typeface="+mn-lt"/>
                <a:hlinkClick r:id="rId3"/>
              </a:rPr>
              <a:t>https://www.world-nuclear.org/information-library/country-profiles/countries-t-z/usa-nuclear-power.aspx</a:t>
            </a:r>
            <a:endParaRPr lang="en-US" sz="2400" b="0" i="0" dirty="0">
              <a:solidFill>
                <a:srgbClr val="333333"/>
              </a:solidFill>
              <a:effectLst/>
              <a:latin typeface="+mn-lt"/>
            </a:endParaRPr>
          </a:p>
          <a:p>
            <a:pPr>
              <a:spcBef>
                <a:spcPts val="800"/>
              </a:spcBef>
            </a:pPr>
            <a:r>
              <a:rPr lang="en-US" sz="2400" dirty="0">
                <a:latin typeface="+mn-lt"/>
                <a:hlinkClick r:id="rId4"/>
              </a:rPr>
              <a:t>https://www.utilitydive.com/news/nuclear-energy-storage-advanced-reactor-developers-trying-to-expand-nuclea/573570/</a:t>
            </a:r>
            <a:endParaRPr lang="en-US" sz="2400" dirty="0">
              <a:latin typeface="+mn-lt"/>
            </a:endParaRPr>
          </a:p>
          <a:p>
            <a:pPr>
              <a:spcBef>
                <a:spcPts val="800"/>
              </a:spcBef>
            </a:pPr>
            <a:r>
              <a:rPr lang="en-US" sz="2400" dirty="0">
                <a:latin typeface="+mn-lt"/>
                <a:hlinkClick r:id="rId5"/>
              </a:rPr>
              <a:t>https://www.eia.gov/energyexplained/electricity/electricity-in-the-us.php</a:t>
            </a:r>
            <a:endParaRPr lang="en-US" sz="2400" dirty="0">
              <a:latin typeface="+mn-lt"/>
            </a:endParaRPr>
          </a:p>
          <a:p>
            <a:pPr>
              <a:spcBef>
                <a:spcPts val="800"/>
              </a:spcBef>
            </a:pPr>
            <a:r>
              <a:rPr lang="en-US" sz="2400" dirty="0">
                <a:latin typeface="+mn-lt"/>
                <a:hlinkClick r:id="rId6"/>
              </a:rPr>
              <a:t>https://www.eia.gov/energyexplained/us-energy-facts/</a:t>
            </a:r>
            <a:endParaRPr lang="en-US" sz="2400" dirty="0">
              <a:latin typeface="+mn-lt"/>
            </a:endParaRPr>
          </a:p>
          <a:p>
            <a:pPr algn="l" rtl="0">
              <a:spcBef>
                <a:spcPts val="800"/>
              </a:spcBef>
            </a:pPr>
            <a:r>
              <a:rPr lang="en-US" sz="2400" dirty="0">
                <a:latin typeface="+mn-lt"/>
                <a:hlinkClick r:id="rId7"/>
              </a:rPr>
              <a:t>https://commons.wikimedia.org/wiki/File:GenIVRoadmap-en.svg</a:t>
            </a:r>
            <a:endParaRPr lang="en-US" sz="2400" dirty="0">
              <a:latin typeface="+mn-lt"/>
            </a:endParaRPr>
          </a:p>
          <a:p>
            <a:pPr algn="l" rtl="0">
              <a:spcBef>
                <a:spcPts val="800"/>
              </a:spcBef>
            </a:pPr>
            <a:r>
              <a:rPr lang="en-US" sz="2400" dirty="0">
                <a:latin typeface="+mn-lt"/>
              </a:rPr>
              <a:t>M. Ruth,, et. al., The Economic Potential of Two Nuclear-Renewable Hybrid Energy Systems, </a:t>
            </a:r>
            <a:r>
              <a:rPr lang="en-US" sz="2400" i="1" dirty="0">
                <a:latin typeface="+mn-lt"/>
              </a:rPr>
              <a:t>NREL Technical Report NREP/TP-6A50-66073, </a:t>
            </a:r>
            <a:r>
              <a:rPr lang="en-US" sz="2400" dirty="0">
                <a:latin typeface="+mn-lt"/>
              </a:rPr>
              <a:t>2016, https://www.nrel.gov/docs/fy16osti/66073.pdf</a:t>
            </a:r>
          </a:p>
          <a:p>
            <a:pPr>
              <a:spcBef>
                <a:spcPts val="800"/>
              </a:spcBef>
            </a:pPr>
            <a:r>
              <a:rPr lang="nl-NL" sz="2400" dirty="0">
                <a:latin typeface="+mn-lt"/>
              </a:rPr>
              <a:t>G. Was et. al., Materials for Future Nuclear Energy Systems, </a:t>
            </a:r>
            <a:r>
              <a:rPr lang="nl-NL" sz="2400" i="1" dirty="0">
                <a:latin typeface="+mn-lt"/>
              </a:rPr>
              <a:t>Journal of Nuclear Materials (527),</a:t>
            </a:r>
            <a:r>
              <a:rPr lang="nl-NL" sz="2400" dirty="0">
                <a:latin typeface="+mn-lt"/>
              </a:rPr>
              <a:t> 2019.x</a:t>
            </a:r>
          </a:p>
          <a:p>
            <a:pPr>
              <a:spcBef>
                <a:spcPts val="800"/>
              </a:spcBef>
            </a:pPr>
            <a:r>
              <a:rPr lang="en-US" sz="2400" dirty="0">
                <a:latin typeface="+mn-lt"/>
              </a:rPr>
              <a:t>L.C. Juarez-Martinez, et. al., Energy Optimization of a Sulfur-Iodine Thermochemical Nuclear Hydrogen Production Cycle, </a:t>
            </a:r>
            <a:r>
              <a:rPr lang="en-US" sz="2400" i="1" dirty="0">
                <a:latin typeface="+mn-lt"/>
              </a:rPr>
              <a:t>Nuclear Engineering and Technology, </a:t>
            </a:r>
            <a:r>
              <a:rPr lang="en-US" sz="2400" dirty="0">
                <a:latin typeface="+mn-lt"/>
              </a:rPr>
              <a:t>2021? (in press).</a:t>
            </a:r>
          </a:p>
          <a:p>
            <a:pPr>
              <a:spcBef>
                <a:spcPts val="800"/>
              </a:spcBef>
            </a:pPr>
            <a:r>
              <a:rPr lang="nl-NL" sz="2400" dirty="0">
                <a:latin typeface="+mn-lt"/>
              </a:rPr>
              <a:t>P. Nikolaidis, A. Poullikkas, A Comparitive Review of Electrical Energy Storage Systems for Better Sustainability, </a:t>
            </a:r>
            <a:r>
              <a:rPr lang="nl-NL" sz="2400" i="1" dirty="0">
                <a:latin typeface="+mn-lt"/>
              </a:rPr>
              <a:t>Journal of Power Technologies 97 (3)</a:t>
            </a:r>
            <a:r>
              <a:rPr lang="nl-NL" sz="2400" dirty="0">
                <a:latin typeface="+mn-lt"/>
              </a:rPr>
              <a:t>, 2017, pgs. 220-245.</a:t>
            </a:r>
          </a:p>
          <a:p>
            <a:pPr algn="l" rtl="0">
              <a:spcBef>
                <a:spcPts val="800"/>
              </a:spcBef>
            </a:pPr>
            <a:r>
              <a:rPr kumimoji="0" lang="en-US" sz="2400" u="none" strike="noStrike" cap="none" spc="0" normalizeH="0" baseline="0" dirty="0">
                <a:ln>
                  <a:noFill/>
                </a:ln>
                <a:solidFill>
                  <a:srgbClr val="333333"/>
                </a:solidFill>
                <a:uFillTx/>
                <a:latin typeface="+mn-lt"/>
                <a:ea typeface="+mj-ea"/>
                <a:cs typeface="+mj-cs"/>
                <a:sym typeface="Gill Sans"/>
              </a:rPr>
              <a:t>S. Alameri, J. King, A Coupled Nuclear Reactor Thermal Energy Storage System for Enhanced Load Following Operation, </a:t>
            </a:r>
            <a:r>
              <a:rPr kumimoji="0" lang="en-US" sz="2400" i="1" u="none" strike="noStrike" cap="none" spc="0" normalizeH="0" baseline="0" dirty="0">
                <a:ln>
                  <a:noFill/>
                </a:ln>
                <a:solidFill>
                  <a:srgbClr val="333333"/>
                </a:solidFill>
                <a:uFillTx/>
                <a:latin typeface="+mn-lt"/>
                <a:ea typeface="+mj-ea"/>
                <a:cs typeface="+mj-cs"/>
                <a:sym typeface="Gill Sans"/>
              </a:rPr>
              <a:t>2013 International Nuclear Atlantic Conference - INAC 2013, </a:t>
            </a:r>
            <a:r>
              <a:rPr kumimoji="0" lang="en-US" sz="2400" u="none" strike="noStrike" cap="none" spc="0" normalizeH="0" baseline="0" dirty="0">
                <a:ln>
                  <a:noFill/>
                </a:ln>
                <a:solidFill>
                  <a:srgbClr val="333333"/>
                </a:solidFill>
                <a:uFillTx/>
                <a:latin typeface="+mn-lt"/>
                <a:ea typeface="+mj-ea"/>
                <a:cs typeface="+mj-cs"/>
                <a:sym typeface="Gill Sans"/>
              </a:rPr>
              <a:t>2013.</a:t>
            </a:r>
            <a:endParaRPr lang="nl-NL" sz="2400" dirty="0">
              <a:latin typeface="+mn-lt"/>
            </a:endParaRPr>
          </a:p>
          <a:p>
            <a:pPr>
              <a:spcBef>
                <a:spcPts val="800"/>
              </a:spcBef>
            </a:pPr>
            <a:r>
              <a:rPr lang="nl-NL" sz="2400" dirty="0">
                <a:latin typeface="+mn-lt"/>
              </a:rPr>
              <a:t>J. </a:t>
            </a:r>
            <a:r>
              <a:rPr lang="en-US" sz="2400" dirty="0">
                <a:latin typeface="+mn-lt"/>
              </a:rPr>
              <a:t>Coleman, S. Bragg-Sitton, and E. </a:t>
            </a:r>
            <a:r>
              <a:rPr lang="en-US" sz="2400" dirty="0" err="1">
                <a:latin typeface="+mn-lt"/>
              </a:rPr>
              <a:t>Dufek</a:t>
            </a:r>
            <a:r>
              <a:rPr lang="en-US" sz="2400" dirty="0">
                <a:latin typeface="+mn-lt"/>
              </a:rPr>
              <a:t>, :</a:t>
            </a:r>
            <a:r>
              <a:rPr lang="en-US" sz="2400" i="1" dirty="0">
                <a:latin typeface="+mn-lt"/>
              </a:rPr>
              <a:t>An Evaluation of Energy Storage Options for Nuclear Power. United States,</a:t>
            </a:r>
            <a:r>
              <a:rPr lang="en-US" sz="2400" dirty="0">
                <a:latin typeface="+mn-lt"/>
              </a:rPr>
              <a:t> 2017, Web. doi:10.2172/1372488., </a:t>
            </a:r>
            <a:r>
              <a:rPr lang="nl-NL" sz="2400" dirty="0">
                <a:latin typeface="+mn-lt"/>
              </a:rPr>
              <a:t>https://www.osti.gov/servlets/purl/1372488</a:t>
            </a:r>
          </a:p>
        </p:txBody>
      </p:sp>
    </p:spTree>
    <p:extLst>
      <p:ext uri="{BB962C8B-B14F-4D97-AF65-F5344CB8AC3E}">
        <p14:creationId xmlns:p14="http://schemas.microsoft.com/office/powerpoint/2010/main" val="211108533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a:xfrm>
            <a:off x="432897" y="3069389"/>
            <a:ext cx="16474469" cy="2016766"/>
          </a:xfrm>
        </p:spPr>
        <p:txBody>
          <a:bodyPr/>
          <a:lstStyle/>
          <a:p>
            <a:pPr algn="ctr"/>
            <a:r>
              <a:rPr lang="en-US" sz="9600" dirty="0"/>
              <a:t>Back up slides</a:t>
            </a:r>
          </a:p>
        </p:txBody>
      </p:sp>
    </p:spTree>
    <p:extLst>
      <p:ext uri="{BB962C8B-B14F-4D97-AF65-F5344CB8AC3E}">
        <p14:creationId xmlns:p14="http://schemas.microsoft.com/office/powerpoint/2010/main" val="310309522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a:xfrm>
            <a:off x="432897" y="254000"/>
            <a:ext cx="6242781" cy="2016766"/>
          </a:xfrm>
        </p:spPr>
        <p:txBody>
          <a:bodyPr/>
          <a:lstStyle/>
          <a:p>
            <a:r>
              <a:rPr lang="en-US" dirty="0"/>
              <a:t>US lags many other countries in use of nuclear energy</a:t>
            </a:r>
          </a:p>
        </p:txBody>
      </p:sp>
      <p:pic>
        <p:nvPicPr>
          <p:cNvPr id="5" name="Picture 4" descr="Chart&#10;&#10;Description automatically generated">
            <a:extLst>
              <a:ext uri="{FF2B5EF4-FFF2-40B4-BE49-F238E27FC236}">
                <a16:creationId xmlns:a16="http://schemas.microsoft.com/office/drawing/2014/main" id="{BF49D65F-0175-4C8A-AA3A-BC47F56F5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678" y="254000"/>
            <a:ext cx="6486120" cy="4466856"/>
          </a:xfrm>
          <a:prstGeom prst="rect">
            <a:avLst/>
          </a:prstGeom>
        </p:spPr>
      </p:pic>
      <p:pic>
        <p:nvPicPr>
          <p:cNvPr id="7" name="Picture 6" descr="Diagram&#10;&#10;Description automatically generated">
            <a:extLst>
              <a:ext uri="{FF2B5EF4-FFF2-40B4-BE49-F238E27FC236}">
                <a16:creationId xmlns:a16="http://schemas.microsoft.com/office/drawing/2014/main" id="{512315B6-F759-4A49-8561-2CFBB553229C}"/>
              </a:ext>
            </a:extLst>
          </p:cNvPr>
          <p:cNvPicPr>
            <a:picLocks noChangeAspect="1"/>
          </p:cNvPicPr>
          <p:nvPr/>
        </p:nvPicPr>
        <p:blipFill rotWithShape="1">
          <a:blip r:embed="rId3">
            <a:extLst>
              <a:ext uri="{28A0092B-C50C-407E-A947-70E740481C1C}">
                <a14:useLocalDpi xmlns:a14="http://schemas.microsoft.com/office/drawing/2010/main" val="0"/>
              </a:ext>
            </a:extLst>
          </a:blip>
          <a:srcRect b="11967"/>
          <a:stretch/>
        </p:blipFill>
        <p:spPr>
          <a:xfrm>
            <a:off x="6968167" y="4701408"/>
            <a:ext cx="6088911" cy="4466856"/>
          </a:xfrm>
          <a:prstGeom prst="rect">
            <a:avLst/>
          </a:prstGeom>
        </p:spPr>
      </p:pic>
      <p:graphicFrame>
        <p:nvGraphicFramePr>
          <p:cNvPr id="6" name="Table 8">
            <a:extLst>
              <a:ext uri="{FF2B5EF4-FFF2-40B4-BE49-F238E27FC236}">
                <a16:creationId xmlns:a16="http://schemas.microsoft.com/office/drawing/2014/main" id="{DD40AD5A-CE1D-4A37-9D10-4DCFC2E2F336}"/>
              </a:ext>
            </a:extLst>
          </p:cNvPr>
          <p:cNvGraphicFramePr>
            <a:graphicFrameLocks noGrp="1"/>
          </p:cNvGraphicFramePr>
          <p:nvPr>
            <p:extLst>
              <p:ext uri="{D42A27DB-BD31-4B8C-83A1-F6EECF244321}">
                <p14:modId xmlns:p14="http://schemas.microsoft.com/office/powerpoint/2010/main" val="653064351"/>
              </p:ext>
            </p:extLst>
          </p:nvPr>
        </p:nvGraphicFramePr>
        <p:xfrm>
          <a:off x="12981873" y="102093"/>
          <a:ext cx="4263177" cy="9464040"/>
        </p:xfrm>
        <a:graphic>
          <a:graphicData uri="http://schemas.openxmlformats.org/drawingml/2006/table">
            <a:tbl>
              <a:tblPr firstRow="1" bandRow="1">
                <a:tableStyleId>{5C22544A-7EE6-4342-B048-85BDC9FD1C3A}</a:tableStyleId>
              </a:tblPr>
              <a:tblGrid>
                <a:gridCol w="1393346">
                  <a:extLst>
                    <a:ext uri="{9D8B030D-6E8A-4147-A177-3AD203B41FA5}">
                      <a16:colId xmlns:a16="http://schemas.microsoft.com/office/drawing/2014/main" val="3959216785"/>
                    </a:ext>
                  </a:extLst>
                </a:gridCol>
                <a:gridCol w="2869831">
                  <a:extLst>
                    <a:ext uri="{9D8B030D-6E8A-4147-A177-3AD203B41FA5}">
                      <a16:colId xmlns:a16="http://schemas.microsoft.com/office/drawing/2014/main" val="2090839257"/>
                    </a:ext>
                  </a:extLst>
                </a:gridCol>
              </a:tblGrid>
              <a:tr h="316981">
                <a:tc>
                  <a:txBody>
                    <a:bodyPr/>
                    <a:lstStyle/>
                    <a:p>
                      <a:r>
                        <a:rPr lang="en-US" sz="1700" dirty="0"/>
                        <a:t>Country</a:t>
                      </a:r>
                    </a:p>
                  </a:txBody>
                  <a:tcPr/>
                </a:tc>
                <a:tc>
                  <a:txBody>
                    <a:bodyPr/>
                    <a:lstStyle/>
                    <a:p>
                      <a:r>
                        <a:rPr lang="en-US" sz="1700" dirty="0"/>
                        <a:t>% of Electricity from Nuclear</a:t>
                      </a:r>
                    </a:p>
                  </a:txBody>
                  <a:tcPr/>
                </a:tc>
                <a:extLst>
                  <a:ext uri="{0D108BD9-81ED-4DB2-BD59-A6C34878D82A}">
                    <a16:rowId xmlns:a16="http://schemas.microsoft.com/office/drawing/2014/main" val="3312620357"/>
                  </a:ext>
                </a:extLst>
              </a:tr>
              <a:tr h="316981">
                <a:tc>
                  <a:txBody>
                    <a:bodyPr/>
                    <a:lstStyle/>
                    <a:p>
                      <a:r>
                        <a:rPr lang="en-US" sz="1700" dirty="0"/>
                        <a:t>France</a:t>
                      </a:r>
                    </a:p>
                  </a:txBody>
                  <a:tcPr/>
                </a:tc>
                <a:tc>
                  <a:txBody>
                    <a:bodyPr/>
                    <a:lstStyle/>
                    <a:p>
                      <a:r>
                        <a:rPr lang="en-US" sz="1700" dirty="0">
                          <a:solidFill>
                            <a:srgbClr val="FF0000"/>
                          </a:solidFill>
                        </a:rPr>
                        <a:t>71%</a:t>
                      </a:r>
                    </a:p>
                  </a:txBody>
                  <a:tcPr/>
                </a:tc>
                <a:extLst>
                  <a:ext uri="{0D108BD9-81ED-4DB2-BD59-A6C34878D82A}">
                    <a16:rowId xmlns:a16="http://schemas.microsoft.com/office/drawing/2014/main" val="596831485"/>
                  </a:ext>
                </a:extLst>
              </a:tr>
              <a:tr h="316981">
                <a:tc>
                  <a:txBody>
                    <a:bodyPr/>
                    <a:lstStyle/>
                    <a:p>
                      <a:r>
                        <a:rPr lang="en-US" sz="1700" dirty="0"/>
                        <a:t>Slovakia</a:t>
                      </a:r>
                    </a:p>
                  </a:txBody>
                  <a:tcPr/>
                </a:tc>
                <a:tc>
                  <a:txBody>
                    <a:bodyPr/>
                    <a:lstStyle/>
                    <a:p>
                      <a:r>
                        <a:rPr lang="en-US" sz="1700" dirty="0"/>
                        <a:t>54%</a:t>
                      </a:r>
                    </a:p>
                  </a:txBody>
                  <a:tcPr/>
                </a:tc>
                <a:extLst>
                  <a:ext uri="{0D108BD9-81ED-4DB2-BD59-A6C34878D82A}">
                    <a16:rowId xmlns:a16="http://schemas.microsoft.com/office/drawing/2014/main" val="2262655684"/>
                  </a:ext>
                </a:extLst>
              </a:tr>
              <a:tr h="316981">
                <a:tc>
                  <a:txBody>
                    <a:bodyPr/>
                    <a:lstStyle/>
                    <a:p>
                      <a:r>
                        <a:rPr lang="en-US" sz="1700" dirty="0"/>
                        <a:t>Ukraine</a:t>
                      </a:r>
                    </a:p>
                  </a:txBody>
                  <a:tcPr/>
                </a:tc>
                <a:tc>
                  <a:txBody>
                    <a:bodyPr/>
                    <a:lstStyle/>
                    <a:p>
                      <a:r>
                        <a:rPr lang="en-US" sz="1700" dirty="0"/>
                        <a:t>54%</a:t>
                      </a:r>
                    </a:p>
                  </a:txBody>
                  <a:tcPr/>
                </a:tc>
                <a:extLst>
                  <a:ext uri="{0D108BD9-81ED-4DB2-BD59-A6C34878D82A}">
                    <a16:rowId xmlns:a16="http://schemas.microsoft.com/office/drawing/2014/main" val="4113293393"/>
                  </a:ext>
                </a:extLst>
              </a:tr>
              <a:tr h="316981">
                <a:tc>
                  <a:txBody>
                    <a:bodyPr/>
                    <a:lstStyle/>
                    <a:p>
                      <a:r>
                        <a:rPr lang="en-US" sz="1700" dirty="0"/>
                        <a:t>Hungary</a:t>
                      </a:r>
                    </a:p>
                  </a:txBody>
                  <a:tcPr/>
                </a:tc>
                <a:tc>
                  <a:txBody>
                    <a:bodyPr/>
                    <a:lstStyle/>
                    <a:p>
                      <a:r>
                        <a:rPr lang="en-US" sz="1700" dirty="0"/>
                        <a:t>49%</a:t>
                      </a:r>
                    </a:p>
                  </a:txBody>
                  <a:tcPr/>
                </a:tc>
                <a:extLst>
                  <a:ext uri="{0D108BD9-81ED-4DB2-BD59-A6C34878D82A}">
                    <a16:rowId xmlns:a16="http://schemas.microsoft.com/office/drawing/2014/main" val="2953635414"/>
                  </a:ext>
                </a:extLst>
              </a:tr>
              <a:tr h="316981">
                <a:tc>
                  <a:txBody>
                    <a:bodyPr/>
                    <a:lstStyle/>
                    <a:p>
                      <a:r>
                        <a:rPr lang="en-US" sz="1700" dirty="0"/>
                        <a:t>Belgium</a:t>
                      </a:r>
                    </a:p>
                  </a:txBody>
                  <a:tcPr/>
                </a:tc>
                <a:tc>
                  <a:txBody>
                    <a:bodyPr/>
                    <a:lstStyle/>
                    <a:p>
                      <a:r>
                        <a:rPr lang="en-US" sz="1700" dirty="0"/>
                        <a:t>48%</a:t>
                      </a:r>
                    </a:p>
                  </a:txBody>
                  <a:tcPr/>
                </a:tc>
                <a:extLst>
                  <a:ext uri="{0D108BD9-81ED-4DB2-BD59-A6C34878D82A}">
                    <a16:rowId xmlns:a16="http://schemas.microsoft.com/office/drawing/2014/main" val="264342470"/>
                  </a:ext>
                </a:extLst>
              </a:tr>
              <a:tr h="316981">
                <a:tc>
                  <a:txBody>
                    <a:bodyPr/>
                    <a:lstStyle/>
                    <a:p>
                      <a:r>
                        <a:rPr lang="en-US" sz="1700" dirty="0"/>
                        <a:t>Bulgaria</a:t>
                      </a:r>
                    </a:p>
                  </a:txBody>
                  <a:tcPr/>
                </a:tc>
                <a:tc>
                  <a:txBody>
                    <a:bodyPr/>
                    <a:lstStyle/>
                    <a:p>
                      <a:r>
                        <a:rPr lang="en-US" sz="1700" dirty="0"/>
                        <a:t>38%</a:t>
                      </a:r>
                    </a:p>
                  </a:txBody>
                  <a:tcPr/>
                </a:tc>
                <a:extLst>
                  <a:ext uri="{0D108BD9-81ED-4DB2-BD59-A6C34878D82A}">
                    <a16:rowId xmlns:a16="http://schemas.microsoft.com/office/drawing/2014/main" val="791883269"/>
                  </a:ext>
                </a:extLst>
              </a:tr>
              <a:tr h="316981">
                <a:tc>
                  <a:txBody>
                    <a:bodyPr/>
                    <a:lstStyle/>
                    <a:p>
                      <a:r>
                        <a:rPr lang="en-US" sz="1700" dirty="0"/>
                        <a:t>Slovenia</a:t>
                      </a:r>
                    </a:p>
                  </a:txBody>
                  <a:tcPr/>
                </a:tc>
                <a:tc>
                  <a:txBody>
                    <a:bodyPr/>
                    <a:lstStyle/>
                    <a:p>
                      <a:r>
                        <a:rPr lang="en-US" sz="1700" dirty="0"/>
                        <a:t>37%</a:t>
                      </a:r>
                    </a:p>
                  </a:txBody>
                  <a:tcPr/>
                </a:tc>
                <a:extLst>
                  <a:ext uri="{0D108BD9-81ED-4DB2-BD59-A6C34878D82A}">
                    <a16:rowId xmlns:a16="http://schemas.microsoft.com/office/drawing/2014/main" val="3197773093"/>
                  </a:ext>
                </a:extLst>
              </a:tr>
              <a:tr h="316981">
                <a:tc>
                  <a:txBody>
                    <a:bodyPr/>
                    <a:lstStyle/>
                    <a:p>
                      <a:r>
                        <a:rPr lang="en-US" sz="1700" dirty="0"/>
                        <a:t>Finland</a:t>
                      </a:r>
                    </a:p>
                  </a:txBody>
                  <a:tcPr/>
                </a:tc>
                <a:tc>
                  <a:txBody>
                    <a:bodyPr/>
                    <a:lstStyle/>
                    <a:p>
                      <a:r>
                        <a:rPr lang="en-US" sz="1700" dirty="0"/>
                        <a:t>35%</a:t>
                      </a:r>
                    </a:p>
                  </a:txBody>
                  <a:tcPr/>
                </a:tc>
                <a:extLst>
                  <a:ext uri="{0D108BD9-81ED-4DB2-BD59-A6C34878D82A}">
                    <a16:rowId xmlns:a16="http://schemas.microsoft.com/office/drawing/2014/main" val="925789925"/>
                  </a:ext>
                </a:extLst>
              </a:tr>
              <a:tr h="316981">
                <a:tc>
                  <a:txBody>
                    <a:bodyPr/>
                    <a:lstStyle/>
                    <a:p>
                      <a:r>
                        <a:rPr lang="en-US" sz="1700" dirty="0"/>
                        <a:t>Czech Republic</a:t>
                      </a:r>
                    </a:p>
                  </a:txBody>
                  <a:tcPr/>
                </a:tc>
                <a:tc>
                  <a:txBody>
                    <a:bodyPr/>
                    <a:lstStyle/>
                    <a:p>
                      <a:r>
                        <a:rPr lang="en-US" sz="1700" dirty="0"/>
                        <a:t>35%</a:t>
                      </a:r>
                    </a:p>
                  </a:txBody>
                  <a:tcPr/>
                </a:tc>
                <a:extLst>
                  <a:ext uri="{0D108BD9-81ED-4DB2-BD59-A6C34878D82A}">
                    <a16:rowId xmlns:a16="http://schemas.microsoft.com/office/drawing/2014/main" val="383164696"/>
                  </a:ext>
                </a:extLst>
              </a:tr>
              <a:tr h="316981">
                <a:tc>
                  <a:txBody>
                    <a:bodyPr/>
                    <a:lstStyle/>
                    <a:p>
                      <a:r>
                        <a:rPr lang="en-US" sz="1700" dirty="0"/>
                        <a:t>Sweden</a:t>
                      </a:r>
                    </a:p>
                  </a:txBody>
                  <a:tcPr/>
                </a:tc>
                <a:tc>
                  <a:txBody>
                    <a:bodyPr/>
                    <a:lstStyle/>
                    <a:p>
                      <a:r>
                        <a:rPr lang="en-US" sz="1700" dirty="0"/>
                        <a:t>34%</a:t>
                      </a:r>
                    </a:p>
                  </a:txBody>
                  <a:tcPr/>
                </a:tc>
                <a:extLst>
                  <a:ext uri="{0D108BD9-81ED-4DB2-BD59-A6C34878D82A}">
                    <a16:rowId xmlns:a16="http://schemas.microsoft.com/office/drawing/2014/main" val="959517053"/>
                  </a:ext>
                </a:extLst>
              </a:tr>
              <a:tr h="316981">
                <a:tc>
                  <a:txBody>
                    <a:bodyPr/>
                    <a:lstStyle/>
                    <a:p>
                      <a:r>
                        <a:rPr lang="en-US" sz="1700" dirty="0"/>
                        <a:t>Armenia</a:t>
                      </a:r>
                    </a:p>
                  </a:txBody>
                  <a:tcPr/>
                </a:tc>
                <a:tc>
                  <a:txBody>
                    <a:bodyPr/>
                    <a:lstStyle/>
                    <a:p>
                      <a:r>
                        <a:rPr lang="en-US" sz="1700" dirty="0"/>
                        <a:t>28%</a:t>
                      </a:r>
                    </a:p>
                  </a:txBody>
                  <a:tcPr/>
                </a:tc>
                <a:extLst>
                  <a:ext uri="{0D108BD9-81ED-4DB2-BD59-A6C34878D82A}">
                    <a16:rowId xmlns:a16="http://schemas.microsoft.com/office/drawing/2014/main" val="458590462"/>
                  </a:ext>
                </a:extLst>
              </a:tr>
              <a:tr h="316981">
                <a:tc>
                  <a:txBody>
                    <a:bodyPr/>
                    <a:lstStyle/>
                    <a:p>
                      <a:r>
                        <a:rPr lang="en-US" sz="1700" dirty="0"/>
                        <a:t>South Korea</a:t>
                      </a:r>
                    </a:p>
                  </a:txBody>
                  <a:tcPr/>
                </a:tc>
                <a:tc>
                  <a:txBody>
                    <a:bodyPr/>
                    <a:lstStyle/>
                    <a:p>
                      <a:r>
                        <a:rPr lang="en-US" sz="1700" dirty="0"/>
                        <a:t>26%</a:t>
                      </a:r>
                    </a:p>
                  </a:txBody>
                  <a:tcPr/>
                </a:tc>
                <a:extLst>
                  <a:ext uri="{0D108BD9-81ED-4DB2-BD59-A6C34878D82A}">
                    <a16:rowId xmlns:a16="http://schemas.microsoft.com/office/drawing/2014/main" val="3008600001"/>
                  </a:ext>
                </a:extLst>
              </a:tr>
              <a:tr h="316981">
                <a:tc>
                  <a:txBody>
                    <a:bodyPr/>
                    <a:lstStyle/>
                    <a:p>
                      <a:r>
                        <a:rPr lang="en-US" sz="1700" dirty="0"/>
                        <a:t>Switzerland</a:t>
                      </a:r>
                    </a:p>
                  </a:txBody>
                  <a:tcPr/>
                </a:tc>
                <a:tc>
                  <a:txBody>
                    <a:bodyPr/>
                    <a:lstStyle/>
                    <a:p>
                      <a:r>
                        <a:rPr lang="en-US" sz="1700" dirty="0"/>
                        <a:t>24%</a:t>
                      </a:r>
                    </a:p>
                  </a:txBody>
                  <a:tcPr/>
                </a:tc>
                <a:extLst>
                  <a:ext uri="{0D108BD9-81ED-4DB2-BD59-A6C34878D82A}">
                    <a16:rowId xmlns:a16="http://schemas.microsoft.com/office/drawing/2014/main" val="1828459183"/>
                  </a:ext>
                </a:extLst>
              </a:tr>
              <a:tr h="316981">
                <a:tc>
                  <a:txBody>
                    <a:bodyPr/>
                    <a:lstStyle/>
                    <a:p>
                      <a:r>
                        <a:rPr lang="en-US" sz="1700" dirty="0"/>
                        <a:t>Spain</a:t>
                      </a:r>
                    </a:p>
                  </a:txBody>
                  <a:tcPr/>
                </a:tc>
                <a:tc>
                  <a:txBody>
                    <a:bodyPr/>
                    <a:lstStyle/>
                    <a:p>
                      <a:r>
                        <a:rPr lang="en-US" sz="1700" dirty="0"/>
                        <a:t>21%</a:t>
                      </a:r>
                    </a:p>
                  </a:txBody>
                  <a:tcPr/>
                </a:tc>
                <a:extLst>
                  <a:ext uri="{0D108BD9-81ED-4DB2-BD59-A6C34878D82A}">
                    <a16:rowId xmlns:a16="http://schemas.microsoft.com/office/drawing/2014/main" val="2531262005"/>
                  </a:ext>
                </a:extLst>
              </a:tr>
              <a:tr h="316981">
                <a:tc>
                  <a:txBody>
                    <a:bodyPr/>
                    <a:lstStyle/>
                    <a:p>
                      <a:r>
                        <a:rPr lang="en-US" sz="1700" dirty="0">
                          <a:solidFill>
                            <a:srgbClr val="FF0000"/>
                          </a:solidFill>
                        </a:rPr>
                        <a:t>USA</a:t>
                      </a:r>
                    </a:p>
                  </a:txBody>
                  <a:tcPr/>
                </a:tc>
                <a:tc>
                  <a:txBody>
                    <a:bodyPr/>
                    <a:lstStyle/>
                    <a:p>
                      <a:r>
                        <a:rPr lang="en-US" sz="1700" dirty="0">
                          <a:solidFill>
                            <a:srgbClr val="FF0000"/>
                          </a:solidFill>
                        </a:rPr>
                        <a:t>20%</a:t>
                      </a:r>
                    </a:p>
                  </a:txBody>
                  <a:tcPr/>
                </a:tc>
                <a:extLst>
                  <a:ext uri="{0D108BD9-81ED-4DB2-BD59-A6C34878D82A}">
                    <a16:rowId xmlns:a16="http://schemas.microsoft.com/office/drawing/2014/main" val="4161805886"/>
                  </a:ext>
                </a:extLst>
              </a:tr>
              <a:tr h="316981">
                <a:tc>
                  <a:txBody>
                    <a:bodyPr/>
                    <a:lstStyle/>
                    <a:p>
                      <a:r>
                        <a:rPr lang="en-US" sz="1700" dirty="0"/>
                        <a:t>Russia</a:t>
                      </a:r>
                    </a:p>
                  </a:txBody>
                  <a:tcPr/>
                </a:tc>
                <a:tc>
                  <a:txBody>
                    <a:bodyPr/>
                    <a:lstStyle/>
                    <a:p>
                      <a:r>
                        <a:rPr lang="en-US" sz="1700" dirty="0"/>
                        <a:t>20%</a:t>
                      </a:r>
                    </a:p>
                  </a:txBody>
                  <a:tcPr/>
                </a:tc>
                <a:extLst>
                  <a:ext uri="{0D108BD9-81ED-4DB2-BD59-A6C34878D82A}">
                    <a16:rowId xmlns:a16="http://schemas.microsoft.com/office/drawing/2014/main" val="4251546668"/>
                  </a:ext>
                </a:extLst>
              </a:tr>
              <a:tr h="316981">
                <a:tc>
                  <a:txBody>
                    <a:bodyPr/>
                    <a:lstStyle/>
                    <a:p>
                      <a:r>
                        <a:rPr lang="en-US" sz="1700" dirty="0"/>
                        <a:t>Romania</a:t>
                      </a:r>
                    </a:p>
                  </a:txBody>
                  <a:tcPr/>
                </a:tc>
                <a:tc>
                  <a:txBody>
                    <a:bodyPr/>
                    <a:lstStyle/>
                    <a:p>
                      <a:r>
                        <a:rPr lang="en-US" sz="1700" dirty="0"/>
                        <a:t>19%</a:t>
                      </a:r>
                    </a:p>
                  </a:txBody>
                  <a:tcPr/>
                </a:tc>
                <a:extLst>
                  <a:ext uri="{0D108BD9-81ED-4DB2-BD59-A6C34878D82A}">
                    <a16:rowId xmlns:a16="http://schemas.microsoft.com/office/drawing/2014/main" val="2188282141"/>
                  </a:ext>
                </a:extLst>
              </a:tr>
              <a:tr h="316981">
                <a:tc>
                  <a:txBody>
                    <a:bodyPr/>
                    <a:lstStyle/>
                    <a:p>
                      <a:r>
                        <a:rPr lang="en-US" sz="1700" dirty="0"/>
                        <a:t>UK</a:t>
                      </a:r>
                    </a:p>
                  </a:txBody>
                  <a:tcPr/>
                </a:tc>
                <a:tc>
                  <a:txBody>
                    <a:bodyPr/>
                    <a:lstStyle/>
                    <a:p>
                      <a:r>
                        <a:rPr lang="en-US" sz="1700" dirty="0"/>
                        <a:t>16%</a:t>
                      </a:r>
                    </a:p>
                  </a:txBody>
                  <a:tcPr/>
                </a:tc>
                <a:extLst>
                  <a:ext uri="{0D108BD9-81ED-4DB2-BD59-A6C34878D82A}">
                    <a16:rowId xmlns:a16="http://schemas.microsoft.com/office/drawing/2014/main" val="2750180343"/>
                  </a:ext>
                </a:extLst>
              </a:tr>
              <a:tr h="316981">
                <a:tc>
                  <a:txBody>
                    <a:bodyPr/>
                    <a:lstStyle/>
                    <a:p>
                      <a:r>
                        <a:rPr lang="en-US" sz="1700" dirty="0"/>
                        <a:t>Canada</a:t>
                      </a:r>
                    </a:p>
                  </a:txBody>
                  <a:tcPr/>
                </a:tc>
                <a:tc>
                  <a:txBody>
                    <a:bodyPr/>
                    <a:lstStyle/>
                    <a:p>
                      <a:r>
                        <a:rPr lang="en-US" sz="1700" dirty="0"/>
                        <a:t>15%</a:t>
                      </a:r>
                    </a:p>
                  </a:txBody>
                  <a:tcPr/>
                </a:tc>
                <a:extLst>
                  <a:ext uri="{0D108BD9-81ED-4DB2-BD59-A6C34878D82A}">
                    <a16:rowId xmlns:a16="http://schemas.microsoft.com/office/drawing/2014/main" val="1689160918"/>
                  </a:ext>
                </a:extLst>
              </a:tr>
              <a:tr h="316981">
                <a:tc>
                  <a:txBody>
                    <a:bodyPr/>
                    <a:lstStyle/>
                    <a:p>
                      <a:r>
                        <a:rPr lang="en-US" sz="1700" dirty="0"/>
                        <a:t>Germany</a:t>
                      </a:r>
                    </a:p>
                  </a:txBody>
                  <a:tcPr/>
                </a:tc>
                <a:tc>
                  <a:txBody>
                    <a:bodyPr/>
                    <a:lstStyle/>
                    <a:p>
                      <a:r>
                        <a:rPr lang="en-US" sz="1700" dirty="0"/>
                        <a:t>12.5%</a:t>
                      </a:r>
                    </a:p>
                  </a:txBody>
                  <a:tcPr/>
                </a:tc>
                <a:extLst>
                  <a:ext uri="{0D108BD9-81ED-4DB2-BD59-A6C34878D82A}">
                    <a16:rowId xmlns:a16="http://schemas.microsoft.com/office/drawing/2014/main" val="3471391837"/>
                  </a:ext>
                </a:extLst>
              </a:tr>
              <a:tr h="316981">
                <a:tc>
                  <a:txBody>
                    <a:bodyPr/>
                    <a:lstStyle/>
                    <a:p>
                      <a:r>
                        <a:rPr lang="en-US" sz="1700" dirty="0"/>
                        <a:t>Japan</a:t>
                      </a:r>
                    </a:p>
                  </a:txBody>
                  <a:tcPr/>
                </a:tc>
                <a:tc>
                  <a:txBody>
                    <a:bodyPr/>
                    <a:lstStyle/>
                    <a:p>
                      <a:r>
                        <a:rPr lang="en-US" sz="1700" dirty="0"/>
                        <a:t>8% (30% before Fukushima)</a:t>
                      </a:r>
                    </a:p>
                  </a:txBody>
                  <a:tcPr/>
                </a:tc>
                <a:extLst>
                  <a:ext uri="{0D108BD9-81ED-4DB2-BD59-A6C34878D82A}">
                    <a16:rowId xmlns:a16="http://schemas.microsoft.com/office/drawing/2014/main" val="1858886166"/>
                  </a:ext>
                </a:extLst>
              </a:tr>
              <a:tr h="333002">
                <a:tc>
                  <a:txBody>
                    <a:bodyPr/>
                    <a:lstStyle/>
                    <a:p>
                      <a:r>
                        <a:rPr lang="en-US" sz="1700" dirty="0"/>
                        <a:t>Pakistan</a:t>
                      </a:r>
                    </a:p>
                  </a:txBody>
                  <a:tcPr/>
                </a:tc>
                <a:tc>
                  <a:txBody>
                    <a:bodyPr/>
                    <a:lstStyle/>
                    <a:p>
                      <a:r>
                        <a:rPr lang="en-US" sz="1700" dirty="0"/>
                        <a:t>7%</a:t>
                      </a:r>
                    </a:p>
                  </a:txBody>
                  <a:tcPr/>
                </a:tc>
                <a:extLst>
                  <a:ext uri="{0D108BD9-81ED-4DB2-BD59-A6C34878D82A}">
                    <a16:rowId xmlns:a16="http://schemas.microsoft.com/office/drawing/2014/main" val="2934836003"/>
                  </a:ext>
                </a:extLst>
              </a:tr>
              <a:tr h="316981">
                <a:tc>
                  <a:txBody>
                    <a:bodyPr/>
                    <a:lstStyle/>
                    <a:p>
                      <a:r>
                        <a:rPr lang="en-US" sz="1700" dirty="0"/>
                        <a:t>South Africa</a:t>
                      </a:r>
                    </a:p>
                  </a:txBody>
                  <a:tcPr/>
                </a:tc>
                <a:tc>
                  <a:txBody>
                    <a:bodyPr/>
                    <a:lstStyle/>
                    <a:p>
                      <a:r>
                        <a:rPr lang="en-US" sz="1700" dirty="0"/>
                        <a:t>7%</a:t>
                      </a:r>
                    </a:p>
                  </a:txBody>
                  <a:tcPr/>
                </a:tc>
                <a:extLst>
                  <a:ext uri="{0D108BD9-81ED-4DB2-BD59-A6C34878D82A}">
                    <a16:rowId xmlns:a16="http://schemas.microsoft.com/office/drawing/2014/main" val="3553803055"/>
                  </a:ext>
                </a:extLst>
              </a:tr>
              <a:tr h="316981">
                <a:tc>
                  <a:txBody>
                    <a:bodyPr/>
                    <a:lstStyle/>
                    <a:p>
                      <a:r>
                        <a:rPr lang="en-US" sz="1700" dirty="0"/>
                        <a:t>China</a:t>
                      </a:r>
                    </a:p>
                  </a:txBody>
                  <a:tcPr/>
                </a:tc>
                <a:tc>
                  <a:txBody>
                    <a:bodyPr/>
                    <a:lstStyle/>
                    <a:p>
                      <a:r>
                        <a:rPr lang="en-US" sz="1700" dirty="0"/>
                        <a:t>5%</a:t>
                      </a:r>
                    </a:p>
                  </a:txBody>
                  <a:tcPr/>
                </a:tc>
                <a:extLst>
                  <a:ext uri="{0D108BD9-81ED-4DB2-BD59-A6C34878D82A}">
                    <a16:rowId xmlns:a16="http://schemas.microsoft.com/office/drawing/2014/main" val="3200379096"/>
                  </a:ext>
                </a:extLst>
              </a:tr>
              <a:tr h="316981">
                <a:tc>
                  <a:txBody>
                    <a:bodyPr/>
                    <a:lstStyle/>
                    <a:p>
                      <a:r>
                        <a:rPr lang="en-US" sz="1700" dirty="0"/>
                        <a:t>Mexico</a:t>
                      </a:r>
                    </a:p>
                  </a:txBody>
                  <a:tcPr/>
                </a:tc>
                <a:tc>
                  <a:txBody>
                    <a:bodyPr/>
                    <a:lstStyle/>
                    <a:p>
                      <a:r>
                        <a:rPr lang="en-US" sz="1700" dirty="0"/>
                        <a:t>4.5%</a:t>
                      </a:r>
                    </a:p>
                  </a:txBody>
                  <a:tcPr/>
                </a:tc>
                <a:extLst>
                  <a:ext uri="{0D108BD9-81ED-4DB2-BD59-A6C34878D82A}">
                    <a16:rowId xmlns:a16="http://schemas.microsoft.com/office/drawing/2014/main" val="1804063302"/>
                  </a:ext>
                </a:extLst>
              </a:tr>
              <a:tr h="316981">
                <a:tc>
                  <a:txBody>
                    <a:bodyPr/>
                    <a:lstStyle/>
                    <a:p>
                      <a:r>
                        <a:rPr lang="en-US" sz="1700" dirty="0"/>
                        <a:t>India</a:t>
                      </a:r>
                    </a:p>
                  </a:txBody>
                  <a:tcPr/>
                </a:tc>
                <a:tc>
                  <a:txBody>
                    <a:bodyPr/>
                    <a:lstStyle/>
                    <a:p>
                      <a:r>
                        <a:rPr lang="en-US" sz="1700" dirty="0"/>
                        <a:t>3%</a:t>
                      </a:r>
                    </a:p>
                  </a:txBody>
                  <a:tcPr/>
                </a:tc>
                <a:extLst>
                  <a:ext uri="{0D108BD9-81ED-4DB2-BD59-A6C34878D82A}">
                    <a16:rowId xmlns:a16="http://schemas.microsoft.com/office/drawing/2014/main" val="2985991287"/>
                  </a:ext>
                </a:extLst>
              </a:tr>
            </a:tbl>
          </a:graphicData>
        </a:graphic>
      </p:graphicFrame>
      <p:sp>
        <p:nvSpPr>
          <p:cNvPr id="3" name="TextBox 2">
            <a:extLst>
              <a:ext uri="{FF2B5EF4-FFF2-40B4-BE49-F238E27FC236}">
                <a16:creationId xmlns:a16="http://schemas.microsoft.com/office/drawing/2014/main" id="{0CEE4F28-C335-419D-9535-82F34E15A86F}"/>
              </a:ext>
            </a:extLst>
          </p:cNvPr>
          <p:cNvSpPr txBox="1"/>
          <p:nvPr/>
        </p:nvSpPr>
        <p:spPr>
          <a:xfrm>
            <a:off x="241512" y="2214648"/>
            <a:ext cx="6684125" cy="718145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rtl="0" hangingPunct="0">
              <a:spcBef>
                <a:spcPts val="800"/>
              </a:spcBef>
              <a:buFont typeface="Arial" panose="020B0604020202020204" pitchFamily="34" charset="0"/>
              <a:buChar char="•"/>
            </a:pPr>
            <a:r>
              <a:rPr lang="en-US" sz="2800" dirty="0">
                <a:solidFill>
                  <a:srgbClr val="333333"/>
                </a:solidFill>
                <a:latin typeface="+mn-lt"/>
              </a:rPr>
              <a:t>I</a:t>
            </a:r>
            <a:r>
              <a:rPr lang="en-US" sz="2800" b="0" i="0" dirty="0">
                <a:solidFill>
                  <a:srgbClr val="333333"/>
                </a:solidFill>
                <a:effectLst/>
                <a:latin typeface="+mn-lt"/>
              </a:rPr>
              <a:t>n 2019, 12 countries produced at least 1/4 of their electricity from nuclear</a:t>
            </a:r>
            <a:endParaRPr lang="en-US" sz="2800" dirty="0">
              <a:solidFill>
                <a:srgbClr val="333333"/>
              </a:solidFill>
              <a:latin typeface="+mn-lt"/>
            </a:endParaRPr>
          </a:p>
          <a:p>
            <a:pPr marL="457200" indent="-457200" algn="l" rtl="0" hangingPunct="0">
              <a:spcBef>
                <a:spcPts val="800"/>
              </a:spcBef>
              <a:buFont typeface="Arial" panose="020B0604020202020204" pitchFamily="34" charset="0"/>
              <a:buChar char="•"/>
            </a:pPr>
            <a:r>
              <a:rPr lang="en-US" sz="2800" b="0" i="0" dirty="0">
                <a:solidFill>
                  <a:srgbClr val="333333"/>
                </a:solidFill>
                <a:effectLst/>
                <a:latin typeface="+mn-lt"/>
              </a:rPr>
              <a:t>Japan relied on nuclear power for 30% of its electricity before the Fukushima accident</a:t>
            </a:r>
          </a:p>
          <a:p>
            <a:pPr marL="457200" indent="-457200" algn="l" rtl="0" hangingPunct="0">
              <a:spcBef>
                <a:spcPts val="800"/>
              </a:spcBef>
              <a:buFont typeface="Arial" panose="020B0604020202020204" pitchFamily="34" charset="0"/>
              <a:buChar char="•"/>
            </a:pPr>
            <a:r>
              <a:rPr lang="en-US" sz="2800" dirty="0">
                <a:solidFill>
                  <a:srgbClr val="333333"/>
                </a:solidFill>
                <a:latin typeface="+mn-lt"/>
              </a:rPr>
              <a:t>Germany is currently trying to phase out nuclear energy but has struggled to achieve their carbon emission goals</a:t>
            </a:r>
          </a:p>
          <a:p>
            <a:pPr marL="457200" indent="-457200" algn="l" rtl="0" hangingPunct="0">
              <a:spcBef>
                <a:spcPts val="800"/>
              </a:spcBef>
              <a:buFont typeface="Arial" panose="020B0604020202020204" pitchFamily="34" charset="0"/>
              <a:buChar char="•"/>
            </a:pPr>
            <a:r>
              <a:rPr kumimoji="0" lang="en-US" sz="2800" b="0" i="0" u="none" strike="noStrike" cap="none" spc="0" normalizeH="0" baseline="0" dirty="0">
                <a:ln>
                  <a:noFill/>
                </a:ln>
                <a:solidFill>
                  <a:srgbClr val="000000"/>
                </a:solidFill>
                <a:effectLst/>
                <a:uFillTx/>
                <a:latin typeface="+mn-lt"/>
                <a:ea typeface="+mj-ea"/>
                <a:cs typeface="+mj-cs"/>
                <a:sym typeface="Gill Sans"/>
              </a:rPr>
              <a:t>UK has started building new nuclear reactor designs</a:t>
            </a:r>
          </a:p>
          <a:p>
            <a:pPr marL="457200" indent="-457200" algn="l" rtl="0" hangingPunct="0">
              <a:spcBef>
                <a:spcPts val="800"/>
              </a:spcBef>
              <a:buFont typeface="Arial" panose="020B0604020202020204" pitchFamily="34" charset="0"/>
              <a:buChar char="•"/>
            </a:pPr>
            <a:r>
              <a:rPr lang="en-US" sz="2800" dirty="0">
                <a:solidFill>
                  <a:srgbClr val="000000"/>
                </a:solidFill>
                <a:latin typeface="+mn-lt"/>
              </a:rPr>
              <a:t>China is leading world in construction of new reactors to improve urban air quality and reduce greenhouse gas emissions</a:t>
            </a:r>
          </a:p>
          <a:p>
            <a:pPr marL="457200" indent="-457200" algn="l" rtl="0" hangingPunct="0">
              <a:spcBef>
                <a:spcPts val="800"/>
              </a:spcBef>
              <a:buFont typeface="Arial" panose="020B0604020202020204" pitchFamily="34" charset="0"/>
              <a:buChar char="•"/>
            </a:pPr>
            <a:r>
              <a:rPr kumimoji="0" lang="en-US" sz="2800" b="0" i="0" u="none" strike="noStrike" cap="none" spc="0" normalizeH="0" baseline="0" dirty="0">
                <a:ln>
                  <a:noFill/>
                </a:ln>
                <a:solidFill>
                  <a:srgbClr val="000000"/>
                </a:solidFill>
                <a:effectLst/>
                <a:uFillTx/>
                <a:latin typeface="+mn-lt"/>
                <a:ea typeface="+mj-ea"/>
                <a:cs typeface="+mj-cs"/>
                <a:sym typeface="Gill Sans"/>
              </a:rPr>
              <a:t>Much of the world is recognizing the need for nuclear energy and are building new plants</a:t>
            </a:r>
          </a:p>
        </p:txBody>
      </p:sp>
      <p:sp>
        <p:nvSpPr>
          <p:cNvPr id="9" name="TextBox 8">
            <a:extLst>
              <a:ext uri="{FF2B5EF4-FFF2-40B4-BE49-F238E27FC236}">
                <a16:creationId xmlns:a16="http://schemas.microsoft.com/office/drawing/2014/main" id="{B740D9FC-1882-4AF1-BB81-98A66498834B}"/>
              </a:ext>
            </a:extLst>
          </p:cNvPr>
          <p:cNvSpPr txBox="1"/>
          <p:nvPr/>
        </p:nvSpPr>
        <p:spPr>
          <a:xfrm>
            <a:off x="7535679" y="9167307"/>
            <a:ext cx="6435799" cy="4206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kumimoji="0" lang="en-US" sz="1400" b="0" i="0" u="none" strike="noStrike" cap="none" spc="0" normalizeH="0" baseline="0" dirty="0">
                <a:ln>
                  <a:noFill/>
                </a:ln>
                <a:solidFill>
                  <a:srgbClr val="000000"/>
                </a:solidFill>
                <a:effectLst/>
                <a:uFillTx/>
                <a:latin typeface="+mn-lt"/>
                <a:ea typeface="+mj-ea"/>
                <a:cs typeface="+mj-cs"/>
                <a:sym typeface="Gill Sans"/>
                <a:hlinkClick r:id="rId4"/>
              </a:rPr>
              <a:t>https://www.eia.gov/energyexplained/electricity/electricity-in-the-us.php</a:t>
            </a:r>
            <a:endParaRPr lang="en-US" sz="1400" dirty="0">
              <a:solidFill>
                <a:srgbClr val="333333"/>
              </a:solidFill>
              <a:latin typeface="+mn-lt"/>
            </a:endParaRPr>
          </a:p>
        </p:txBody>
      </p:sp>
      <p:sp>
        <p:nvSpPr>
          <p:cNvPr id="4" name="TextBox 3">
            <a:extLst>
              <a:ext uri="{FF2B5EF4-FFF2-40B4-BE49-F238E27FC236}">
                <a16:creationId xmlns:a16="http://schemas.microsoft.com/office/drawing/2014/main" id="{03811E43-D469-4DEB-8F79-8B719568E11A}"/>
              </a:ext>
            </a:extLst>
          </p:cNvPr>
          <p:cNvSpPr txBox="1"/>
          <p:nvPr/>
        </p:nvSpPr>
        <p:spPr>
          <a:xfrm>
            <a:off x="7868145" y="4078638"/>
            <a:ext cx="4518254" cy="9541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lang="en-US" sz="1400" b="0" i="0" dirty="0">
                <a:solidFill>
                  <a:srgbClr val="333333"/>
                </a:solidFill>
                <a:effectLst/>
                <a:latin typeface="+mn-lt"/>
                <a:hlinkClick r:id="rId5"/>
              </a:rPr>
              <a:t>https://www.world-nuclear.org/information-library/current-and-future-generation/nuclear-power-in-the-world-today.aspx</a:t>
            </a:r>
            <a:endParaRPr lang="en-US" sz="1400" b="0" i="0" dirty="0">
              <a:solidFill>
                <a:srgbClr val="333333"/>
              </a:solidFill>
              <a:effectLst/>
              <a:latin typeface="+mn-lt"/>
            </a:endParaRPr>
          </a:p>
          <a:p>
            <a:pPr marL="0" marR="0" indent="0" algn="l" defTabSz="584200" rtl="0" fontAlgn="auto" latinLnBrk="1" hangingPunct="0">
              <a:lnSpc>
                <a:spcPct val="100000"/>
              </a:lnSpc>
              <a:spcBef>
                <a:spcPts val="80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n-lt"/>
              <a:ea typeface="+mj-ea"/>
              <a:cs typeface="+mj-cs"/>
              <a:sym typeface="Gill Sans"/>
            </a:endParaRPr>
          </a:p>
        </p:txBody>
      </p:sp>
      <p:sp>
        <p:nvSpPr>
          <p:cNvPr id="10" name="Rectangle 9">
            <a:extLst>
              <a:ext uri="{FF2B5EF4-FFF2-40B4-BE49-F238E27FC236}">
                <a16:creationId xmlns:a16="http://schemas.microsoft.com/office/drawing/2014/main" id="{760B7C5A-B810-4B91-BF31-B4F2823C1FC2}"/>
              </a:ext>
            </a:extLst>
          </p:cNvPr>
          <p:cNvSpPr/>
          <p:nvPr/>
        </p:nvSpPr>
        <p:spPr>
          <a:xfrm>
            <a:off x="10664586" y="2062715"/>
            <a:ext cx="2317287" cy="1005840"/>
          </a:xfrm>
          <a:prstGeom prst="rect">
            <a:avLst/>
          </a:prstGeom>
          <a:noFill/>
          <a:ln w="28575"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1" name="Rectangle 10">
            <a:extLst>
              <a:ext uri="{FF2B5EF4-FFF2-40B4-BE49-F238E27FC236}">
                <a16:creationId xmlns:a16="http://schemas.microsoft.com/office/drawing/2014/main" id="{044DBDF0-4D15-4EA9-BABD-B456E3ACB9AD}"/>
              </a:ext>
            </a:extLst>
          </p:cNvPr>
          <p:cNvSpPr/>
          <p:nvPr/>
        </p:nvSpPr>
        <p:spPr>
          <a:xfrm>
            <a:off x="9589958" y="5367897"/>
            <a:ext cx="1552964" cy="1371600"/>
          </a:xfrm>
          <a:prstGeom prst="rect">
            <a:avLst/>
          </a:prstGeom>
          <a:noFill/>
          <a:ln w="28575"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29087780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a:xfrm>
            <a:off x="432897" y="254000"/>
            <a:ext cx="16907366" cy="2016766"/>
          </a:xfrm>
        </p:spPr>
        <p:txBody>
          <a:bodyPr/>
          <a:lstStyle/>
          <a:p>
            <a:r>
              <a:rPr lang="en-US" dirty="0"/>
              <a:t>Need to reduce emissions from both the energy and transportation sectors</a:t>
            </a:r>
            <a:br>
              <a:rPr lang="en-US" dirty="0"/>
            </a:br>
            <a:endParaRPr lang="en-US" dirty="0"/>
          </a:p>
        </p:txBody>
      </p:sp>
      <p:pic>
        <p:nvPicPr>
          <p:cNvPr id="4" name="Picture 3" descr="Chart, diagram&#10;&#10;Description automatically generated">
            <a:extLst>
              <a:ext uri="{FF2B5EF4-FFF2-40B4-BE49-F238E27FC236}">
                <a16:creationId xmlns:a16="http://schemas.microsoft.com/office/drawing/2014/main" id="{8204E32B-1766-417A-9680-143270BBC2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6756" y="1865083"/>
            <a:ext cx="10533335" cy="7264369"/>
          </a:xfrm>
          <a:prstGeom prst="rect">
            <a:avLst/>
          </a:prstGeom>
        </p:spPr>
      </p:pic>
      <p:sp>
        <p:nvSpPr>
          <p:cNvPr id="5" name="TextBox 4">
            <a:extLst>
              <a:ext uri="{FF2B5EF4-FFF2-40B4-BE49-F238E27FC236}">
                <a16:creationId xmlns:a16="http://schemas.microsoft.com/office/drawing/2014/main" id="{54743FB8-5BB4-4F74-B317-1C0F7CF0EAF3}"/>
              </a:ext>
            </a:extLst>
          </p:cNvPr>
          <p:cNvSpPr txBox="1"/>
          <p:nvPr/>
        </p:nvSpPr>
        <p:spPr>
          <a:xfrm>
            <a:off x="432897" y="1189067"/>
            <a:ext cx="6435798" cy="39190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hangingPunct="0"/>
            <a:r>
              <a:rPr lang="en-US" sz="2800" dirty="0">
                <a:latin typeface="+mn-lt"/>
              </a:rPr>
              <a:t>Additional issue of high gas/petroleum consumption</a:t>
            </a:r>
          </a:p>
          <a:p>
            <a:pPr hangingPunct="0"/>
            <a:r>
              <a:rPr lang="en-US" sz="2800" dirty="0">
                <a:latin typeface="+mn-lt"/>
              </a:rPr>
              <a:t>Can address with electric vehicles, but this adds to current energy demands</a:t>
            </a:r>
          </a:p>
          <a:p>
            <a:pPr hangingPunct="0"/>
            <a:r>
              <a:rPr lang="en-US" sz="2800" dirty="0">
                <a:latin typeface="+mn-lt"/>
              </a:rPr>
              <a:t>Promotes need for energy storage and energy sources that are consistent but flexible</a:t>
            </a:r>
          </a:p>
        </p:txBody>
      </p:sp>
      <p:sp>
        <p:nvSpPr>
          <p:cNvPr id="6" name="TextBox 5">
            <a:extLst>
              <a:ext uri="{FF2B5EF4-FFF2-40B4-BE49-F238E27FC236}">
                <a16:creationId xmlns:a16="http://schemas.microsoft.com/office/drawing/2014/main" id="{10E89E6D-879C-4E04-AB5C-71295CECE0B5}"/>
              </a:ext>
            </a:extLst>
          </p:cNvPr>
          <p:cNvSpPr txBox="1"/>
          <p:nvPr/>
        </p:nvSpPr>
        <p:spPr>
          <a:xfrm>
            <a:off x="10001239" y="9034503"/>
            <a:ext cx="11497793" cy="4821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kumimoji="0" lang="en-US" sz="1800" b="0" i="0" u="none" strike="noStrike" cap="none" spc="0" normalizeH="0" baseline="0" dirty="0">
                <a:ln>
                  <a:noFill/>
                </a:ln>
                <a:solidFill>
                  <a:srgbClr val="000000"/>
                </a:solidFill>
                <a:effectLst/>
                <a:uFillTx/>
                <a:latin typeface="+mn-lt"/>
                <a:ea typeface="+mj-ea"/>
                <a:cs typeface="+mj-cs"/>
                <a:sym typeface="Gill Sans"/>
                <a:hlinkClick r:id="rId4"/>
              </a:rPr>
              <a:t>https://www.eia.gov/energyexplained/us-energy-facts/</a:t>
            </a:r>
            <a:r>
              <a:rPr kumimoji="0" lang="en-US" sz="1800" b="0" i="0" u="none" strike="noStrike" cap="none" spc="0" normalizeH="0" baseline="0" dirty="0">
                <a:ln>
                  <a:noFill/>
                </a:ln>
                <a:solidFill>
                  <a:srgbClr val="000000"/>
                </a:solidFill>
                <a:effectLst/>
                <a:uFillTx/>
                <a:latin typeface="+mn-lt"/>
                <a:ea typeface="+mj-ea"/>
                <a:cs typeface="+mj-cs"/>
                <a:sym typeface="Gill Sans"/>
              </a:rPr>
              <a:t> </a:t>
            </a:r>
            <a:endParaRPr lang="en-US" sz="1800" dirty="0">
              <a:solidFill>
                <a:srgbClr val="333333"/>
              </a:solidFill>
              <a:latin typeface="+mn-lt"/>
            </a:endParaRPr>
          </a:p>
        </p:txBody>
      </p:sp>
      <p:pic>
        <p:nvPicPr>
          <p:cNvPr id="8" name="Picture 7" descr="Diagram&#10;&#10;Description automatically generated">
            <a:extLst>
              <a:ext uri="{FF2B5EF4-FFF2-40B4-BE49-F238E27FC236}">
                <a16:creationId xmlns:a16="http://schemas.microsoft.com/office/drawing/2014/main" id="{33C796D4-9F3E-4C1A-A234-CDF0061E00D0}"/>
              </a:ext>
            </a:extLst>
          </p:cNvPr>
          <p:cNvPicPr>
            <a:picLocks noChangeAspect="1"/>
          </p:cNvPicPr>
          <p:nvPr/>
        </p:nvPicPr>
        <p:blipFill rotWithShape="1">
          <a:blip r:embed="rId5">
            <a:extLst>
              <a:ext uri="{28A0092B-C50C-407E-A947-70E740481C1C}">
                <a14:useLocalDpi xmlns:a14="http://schemas.microsoft.com/office/drawing/2010/main" val="0"/>
              </a:ext>
            </a:extLst>
          </a:blip>
          <a:srcRect b="11967"/>
          <a:stretch/>
        </p:blipFill>
        <p:spPr>
          <a:xfrm>
            <a:off x="742272" y="5132152"/>
            <a:ext cx="6088911" cy="4466856"/>
          </a:xfrm>
          <a:prstGeom prst="rect">
            <a:avLst/>
          </a:prstGeom>
        </p:spPr>
      </p:pic>
      <p:sp>
        <p:nvSpPr>
          <p:cNvPr id="9" name="TextBox 8">
            <a:extLst>
              <a:ext uri="{FF2B5EF4-FFF2-40B4-BE49-F238E27FC236}">
                <a16:creationId xmlns:a16="http://schemas.microsoft.com/office/drawing/2014/main" id="{7974528B-B04A-4BC5-BB4D-352643B072A8}"/>
              </a:ext>
            </a:extLst>
          </p:cNvPr>
          <p:cNvSpPr txBox="1"/>
          <p:nvPr/>
        </p:nvSpPr>
        <p:spPr>
          <a:xfrm>
            <a:off x="130172" y="8900369"/>
            <a:ext cx="2637091" cy="6360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kumimoji="0" lang="en-US" sz="1400" b="0" i="0" u="none" strike="noStrike" cap="none" spc="0" normalizeH="0" baseline="0" dirty="0">
                <a:ln>
                  <a:noFill/>
                </a:ln>
                <a:solidFill>
                  <a:srgbClr val="000000"/>
                </a:solidFill>
                <a:effectLst/>
                <a:uFillTx/>
                <a:latin typeface="+mn-lt"/>
                <a:ea typeface="+mj-ea"/>
                <a:cs typeface="+mj-cs"/>
                <a:sym typeface="Gill Sans"/>
              </a:rPr>
              <a:t>https://www.eia.gov/energyexplained/electricity/electricity-in-the-us.php</a:t>
            </a:r>
            <a:endParaRPr lang="en-US" sz="1400" dirty="0">
              <a:solidFill>
                <a:srgbClr val="333333"/>
              </a:solidFill>
              <a:latin typeface="+mn-lt"/>
            </a:endParaRPr>
          </a:p>
        </p:txBody>
      </p:sp>
    </p:spTree>
    <p:extLst>
      <p:ext uri="{BB962C8B-B14F-4D97-AF65-F5344CB8AC3E}">
        <p14:creationId xmlns:p14="http://schemas.microsoft.com/office/powerpoint/2010/main" val="42244935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a:xfrm>
            <a:off x="432898" y="254000"/>
            <a:ext cx="9144239" cy="2016766"/>
          </a:xfrm>
        </p:spPr>
        <p:txBody>
          <a:bodyPr/>
          <a:lstStyle/>
          <a:p>
            <a:r>
              <a:rPr lang="en-US" dirty="0"/>
              <a:t>Increasing flexibility of the grid requires load following and energy storage</a:t>
            </a:r>
          </a:p>
        </p:txBody>
      </p:sp>
      <p:sp>
        <p:nvSpPr>
          <p:cNvPr id="3" name="TextBox 2">
            <a:extLst>
              <a:ext uri="{FF2B5EF4-FFF2-40B4-BE49-F238E27FC236}">
                <a16:creationId xmlns:a16="http://schemas.microsoft.com/office/drawing/2014/main" id="{0CEE4F28-C335-419D-9535-82F34E15A86F}"/>
              </a:ext>
            </a:extLst>
          </p:cNvPr>
          <p:cNvSpPr txBox="1"/>
          <p:nvPr/>
        </p:nvSpPr>
        <p:spPr>
          <a:xfrm>
            <a:off x="450056" y="1262672"/>
            <a:ext cx="8693943" cy="81868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hangingPunct="0"/>
            <a:r>
              <a:rPr lang="en-US" sz="2800" dirty="0">
                <a:latin typeface="+mn-lt"/>
              </a:rPr>
              <a:t>Nuclear reactors in France are load following, allowing greater use of nuclear energy (~71% nuclear energy)</a:t>
            </a:r>
          </a:p>
          <a:p>
            <a:pPr hangingPunct="0"/>
            <a:r>
              <a:rPr lang="en-US" sz="2800" dirty="0">
                <a:latin typeface="+mn-lt"/>
              </a:rPr>
              <a:t>In the US, nuclear reactors are not load following (~20% nuclear energy)</a:t>
            </a:r>
          </a:p>
          <a:p>
            <a:pPr marL="571500" indent="-571500" hangingPunct="0">
              <a:spcBef>
                <a:spcPts val="800"/>
              </a:spcBef>
              <a:buFont typeface="Arial" panose="020B0604020202020204" pitchFamily="34" charset="0"/>
              <a:buChar char="•"/>
            </a:pPr>
            <a:r>
              <a:rPr lang="en-US" sz="2800" dirty="0">
                <a:latin typeface="+mn-lt"/>
              </a:rPr>
              <a:t>Not cost competitive for light water reactors (LWRs)</a:t>
            </a:r>
          </a:p>
          <a:p>
            <a:pPr hangingPunct="0"/>
            <a:r>
              <a:rPr lang="en-US" sz="2800" dirty="0">
                <a:latin typeface="+mn-lt"/>
              </a:rPr>
              <a:t>If we do not take the route of load following, energy storage options will be needed </a:t>
            </a:r>
          </a:p>
          <a:p>
            <a:pPr hangingPunct="0"/>
            <a:r>
              <a:rPr lang="en-US" sz="2800" dirty="0">
                <a:latin typeface="+mn-lt"/>
              </a:rPr>
              <a:t>Nuclear power systems with energy storage could provide a larger percentage of our energy and eliminate the need for coal and natural gas plants</a:t>
            </a:r>
          </a:p>
          <a:p>
            <a:pPr marL="457200" indent="-457200" hangingPunct="0">
              <a:spcBef>
                <a:spcPts val="800"/>
              </a:spcBef>
              <a:buFont typeface="Arial" panose="020B0604020202020204" pitchFamily="34" charset="0"/>
              <a:buChar char="•"/>
            </a:pPr>
            <a:r>
              <a:rPr lang="en-US" sz="2800" dirty="0">
                <a:latin typeface="+mn-lt"/>
              </a:rPr>
              <a:t>This would also promote use of wind and solar energy, and hybrid systems</a:t>
            </a:r>
          </a:p>
          <a:p>
            <a:pPr marL="457200" indent="-457200" hangingPunct="0">
              <a:spcBef>
                <a:spcPts val="800"/>
              </a:spcBef>
              <a:buFont typeface="Arial" panose="020B0604020202020204" pitchFamily="34" charset="0"/>
              <a:buChar char="•"/>
            </a:pPr>
            <a:r>
              <a:rPr lang="en-US" sz="2800" dirty="0">
                <a:latin typeface="+mn-lt"/>
              </a:rPr>
              <a:t>Reduces intermittency issues associated with renewables</a:t>
            </a:r>
          </a:p>
          <a:p>
            <a:pPr marL="457200" indent="-457200" hangingPunct="0">
              <a:spcBef>
                <a:spcPts val="800"/>
              </a:spcBef>
              <a:buFont typeface="Arial" panose="020B0604020202020204" pitchFamily="34" charset="0"/>
              <a:buChar char="•"/>
            </a:pPr>
            <a:r>
              <a:rPr lang="en-US" sz="2800" dirty="0">
                <a:latin typeface="+mn-lt"/>
              </a:rPr>
              <a:t>Increases flexibility of energy sources</a:t>
            </a:r>
          </a:p>
        </p:txBody>
      </p:sp>
      <p:sp>
        <p:nvSpPr>
          <p:cNvPr id="10" name="TextBox 9">
            <a:extLst>
              <a:ext uri="{FF2B5EF4-FFF2-40B4-BE49-F238E27FC236}">
                <a16:creationId xmlns:a16="http://schemas.microsoft.com/office/drawing/2014/main" id="{E2BE426E-93DA-4164-BD03-00656C8B6444}"/>
              </a:ext>
            </a:extLst>
          </p:cNvPr>
          <p:cNvSpPr txBox="1"/>
          <p:nvPr/>
        </p:nvSpPr>
        <p:spPr>
          <a:xfrm rot="16200000">
            <a:off x="14704622" y="7093903"/>
            <a:ext cx="3875969" cy="10054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1600" b="0" i="0" dirty="0">
                <a:solidFill>
                  <a:srgbClr val="333333"/>
                </a:solidFill>
                <a:effectLst/>
                <a:latin typeface="+mn-lt"/>
                <a:hlinkClick r:id="rId2"/>
              </a:rPr>
              <a:t>https://www.eia.gov/energyexplained/electricity/electricity-in-the-us.php</a:t>
            </a:r>
            <a:r>
              <a:rPr lang="en-US" sz="1600" b="0" i="0" dirty="0">
                <a:solidFill>
                  <a:srgbClr val="333333"/>
                </a:solidFill>
                <a:effectLst/>
                <a:latin typeface="+mn-lt"/>
              </a:rPr>
              <a:t> </a:t>
            </a:r>
            <a:endParaRPr kumimoji="0" lang="en-US" sz="1600" b="0" i="0" u="none" strike="noStrike" cap="none" spc="0" normalizeH="0" baseline="0" dirty="0">
              <a:ln>
                <a:noFill/>
              </a:ln>
              <a:solidFill>
                <a:srgbClr val="000000"/>
              </a:solidFill>
              <a:effectLst/>
              <a:uFillTx/>
              <a:latin typeface="+mn-lt"/>
              <a:sym typeface="Gill Sans"/>
            </a:endParaRPr>
          </a:p>
        </p:txBody>
      </p:sp>
      <p:pic>
        <p:nvPicPr>
          <p:cNvPr id="12" name="Picture 11" descr="Chart, line chart&#10;&#10;Description automatically generated">
            <a:extLst>
              <a:ext uri="{FF2B5EF4-FFF2-40B4-BE49-F238E27FC236}">
                <a16:creationId xmlns:a16="http://schemas.microsoft.com/office/drawing/2014/main" id="{34191DE1-794F-4AD8-B3CB-026C35D4436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491537" y="5685909"/>
            <a:ext cx="5963028" cy="3875969"/>
          </a:xfrm>
          <a:prstGeom prst="rect">
            <a:avLst/>
          </a:prstGeom>
        </p:spPr>
      </p:pic>
      <p:pic>
        <p:nvPicPr>
          <p:cNvPr id="7" name="Picture 6" descr="Chart, histogram&#10;&#10;Description automatically generated">
            <a:extLst>
              <a:ext uri="{FF2B5EF4-FFF2-40B4-BE49-F238E27FC236}">
                <a16:creationId xmlns:a16="http://schemas.microsoft.com/office/drawing/2014/main" id="{B7E36D7C-F045-4BCE-95C2-FE21D1345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3215" y="457199"/>
            <a:ext cx="7728345" cy="5228709"/>
          </a:xfrm>
          <a:prstGeom prst="rect">
            <a:avLst/>
          </a:prstGeom>
        </p:spPr>
      </p:pic>
      <p:sp>
        <p:nvSpPr>
          <p:cNvPr id="9" name="TextBox 8">
            <a:extLst>
              <a:ext uri="{FF2B5EF4-FFF2-40B4-BE49-F238E27FC236}">
                <a16:creationId xmlns:a16="http://schemas.microsoft.com/office/drawing/2014/main" id="{6009735E-928A-453C-AEE0-EF27C3ED0D50}"/>
              </a:ext>
            </a:extLst>
          </p:cNvPr>
          <p:cNvSpPr txBox="1"/>
          <p:nvPr/>
        </p:nvSpPr>
        <p:spPr>
          <a:xfrm rot="16200000">
            <a:off x="14825009" y="2595871"/>
            <a:ext cx="4284415" cy="4514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lang="en-US" sz="1600" dirty="0">
                <a:solidFill>
                  <a:srgbClr val="333333"/>
                </a:solidFill>
                <a:latin typeface="+mn-lt"/>
              </a:rPr>
              <a:t>https://www.nrel.gov/docs/fy16osti/66073.pdf</a:t>
            </a:r>
          </a:p>
        </p:txBody>
      </p:sp>
    </p:spTree>
    <p:extLst>
      <p:ext uri="{BB962C8B-B14F-4D97-AF65-F5344CB8AC3E}">
        <p14:creationId xmlns:p14="http://schemas.microsoft.com/office/powerpoint/2010/main" val="19571995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a:xfrm>
            <a:off x="432898" y="254000"/>
            <a:ext cx="16409074" cy="2016766"/>
          </a:xfrm>
        </p:spPr>
        <p:txBody>
          <a:bodyPr/>
          <a:lstStyle/>
          <a:p>
            <a:r>
              <a:rPr lang="en-US" dirty="0"/>
              <a:t>Various energy storage options can be used in conjunction with nuclear reactors</a:t>
            </a:r>
            <a:br>
              <a:rPr lang="en-US" dirty="0"/>
            </a:br>
            <a:endParaRPr lang="en-US" dirty="0"/>
          </a:p>
        </p:txBody>
      </p:sp>
      <p:sp>
        <p:nvSpPr>
          <p:cNvPr id="3" name="TextBox 2">
            <a:extLst>
              <a:ext uri="{FF2B5EF4-FFF2-40B4-BE49-F238E27FC236}">
                <a16:creationId xmlns:a16="http://schemas.microsoft.com/office/drawing/2014/main" id="{0CEE4F28-C335-419D-9535-82F34E15A86F}"/>
              </a:ext>
            </a:extLst>
          </p:cNvPr>
          <p:cNvSpPr txBox="1"/>
          <p:nvPr/>
        </p:nvSpPr>
        <p:spPr>
          <a:xfrm>
            <a:off x="454163" y="1458747"/>
            <a:ext cx="6798614" cy="28725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latin typeface="+mn-lt"/>
              </a:rPr>
              <a:t>Viable options are dependent on the type of nuclear reactors:</a:t>
            </a:r>
          </a:p>
          <a:p>
            <a:pPr marL="457200" indent="-457200">
              <a:spcBef>
                <a:spcPts val="800"/>
              </a:spcBef>
              <a:buFont typeface="Arial" panose="020B0604020202020204" pitchFamily="34" charset="0"/>
              <a:buChar char="•"/>
            </a:pPr>
            <a:r>
              <a:rPr lang="en-US" sz="2800" dirty="0">
                <a:latin typeface="+mn-lt"/>
              </a:rPr>
              <a:t>Current nuclear reactor designs based on light-water technology, LWRs (Gen. I-III)</a:t>
            </a:r>
          </a:p>
          <a:p>
            <a:pPr marL="457200" indent="-457200">
              <a:spcBef>
                <a:spcPts val="800"/>
              </a:spcBef>
              <a:buFont typeface="Arial" panose="020B0604020202020204" pitchFamily="34" charset="0"/>
              <a:buChar char="•"/>
            </a:pPr>
            <a:r>
              <a:rPr lang="en-US" sz="2800" dirty="0">
                <a:latin typeface="+mn-lt"/>
              </a:rPr>
              <a:t>Next generation/advanced reactors (Gen. IV)</a:t>
            </a:r>
            <a:endParaRPr kumimoji="0" lang="en-US" sz="2800" b="0" i="0" u="none" strike="noStrike" cap="none" spc="0" normalizeH="0" baseline="0" dirty="0">
              <a:ln>
                <a:noFill/>
              </a:ln>
              <a:solidFill>
                <a:srgbClr val="000000"/>
              </a:solidFill>
              <a:effectLst/>
              <a:uFillTx/>
              <a:latin typeface="+mn-lt"/>
              <a:ea typeface="+mj-ea"/>
              <a:cs typeface="+mj-cs"/>
              <a:sym typeface="Gill Sans"/>
            </a:endParaRPr>
          </a:p>
        </p:txBody>
      </p:sp>
      <p:pic>
        <p:nvPicPr>
          <p:cNvPr id="5" name="Picture 4" descr="Chart, diagram&#10;&#10;Description automatically generated">
            <a:extLst>
              <a:ext uri="{FF2B5EF4-FFF2-40B4-BE49-F238E27FC236}">
                <a16:creationId xmlns:a16="http://schemas.microsoft.com/office/drawing/2014/main" id="{1573F2E9-C69D-44E6-8329-A637FAAEF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3225" y="3458572"/>
            <a:ext cx="7524368" cy="6108700"/>
          </a:xfrm>
          <a:prstGeom prst="rect">
            <a:avLst/>
          </a:prstGeom>
        </p:spPr>
      </p:pic>
      <p:sp>
        <p:nvSpPr>
          <p:cNvPr id="8" name="TextBox 7">
            <a:extLst>
              <a:ext uri="{FF2B5EF4-FFF2-40B4-BE49-F238E27FC236}">
                <a16:creationId xmlns:a16="http://schemas.microsoft.com/office/drawing/2014/main" id="{3C6F6253-7693-4074-B713-24C24712C7CC}"/>
              </a:ext>
            </a:extLst>
          </p:cNvPr>
          <p:cNvSpPr txBox="1"/>
          <p:nvPr/>
        </p:nvSpPr>
        <p:spPr>
          <a:xfrm>
            <a:off x="369102" y="9021294"/>
            <a:ext cx="8018584" cy="4821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kumimoji="0" lang="en-US" sz="1800" u="none" strike="noStrike" cap="none" spc="0" normalizeH="0" baseline="0" dirty="0">
                <a:ln>
                  <a:noFill/>
                </a:ln>
                <a:solidFill>
                  <a:srgbClr val="333333"/>
                </a:solidFill>
                <a:uFillTx/>
                <a:latin typeface="+mn-lt"/>
                <a:ea typeface="+mj-ea"/>
                <a:cs typeface="+mj-cs"/>
                <a:sym typeface="Gill Sans"/>
                <a:hlinkClick r:id="rId3"/>
              </a:rPr>
              <a:t>https://commons.wikimedia.org/wiki/File:GenIVRoadmap-en.svg</a:t>
            </a:r>
            <a:endParaRPr kumimoji="0" lang="en-US" sz="1800" u="none" strike="noStrike" cap="none" spc="0" normalizeH="0" baseline="0" dirty="0">
              <a:ln>
                <a:noFill/>
              </a:ln>
              <a:solidFill>
                <a:srgbClr val="333333"/>
              </a:solidFill>
              <a:uFillTx/>
              <a:latin typeface="+mn-lt"/>
              <a:ea typeface="+mj-ea"/>
              <a:cs typeface="+mj-cs"/>
              <a:sym typeface="Gill Sans"/>
            </a:endParaRPr>
          </a:p>
        </p:txBody>
      </p:sp>
      <p:pic>
        <p:nvPicPr>
          <p:cNvPr id="10" name="Picture 9" descr="A screenshot of a computer&#10;&#10;Description automatically generated with medium confidence">
            <a:extLst>
              <a:ext uri="{FF2B5EF4-FFF2-40B4-BE49-F238E27FC236}">
                <a16:creationId xmlns:a16="http://schemas.microsoft.com/office/drawing/2014/main" id="{65D4C701-3BF3-4935-961D-7690DBEF5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42" y="4844070"/>
            <a:ext cx="7732907" cy="4235524"/>
          </a:xfrm>
          <a:prstGeom prst="rect">
            <a:avLst/>
          </a:prstGeom>
        </p:spPr>
      </p:pic>
      <p:sp>
        <p:nvSpPr>
          <p:cNvPr id="11" name="TextBox 10">
            <a:extLst>
              <a:ext uri="{FF2B5EF4-FFF2-40B4-BE49-F238E27FC236}">
                <a16:creationId xmlns:a16="http://schemas.microsoft.com/office/drawing/2014/main" id="{42113D21-1501-45B7-BA77-35687C91508B}"/>
              </a:ext>
            </a:extLst>
          </p:cNvPr>
          <p:cNvSpPr txBox="1"/>
          <p:nvPr/>
        </p:nvSpPr>
        <p:spPr>
          <a:xfrm>
            <a:off x="8387686" y="684837"/>
            <a:ext cx="8917663" cy="287258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hangingPunct="0">
              <a:lnSpc>
                <a:spcPct val="100000"/>
              </a:lnSpc>
              <a:spcBef>
                <a:spcPts val="320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n-lt"/>
                <a:ea typeface="+mj-ea"/>
                <a:cs typeface="+mj-cs"/>
                <a:sym typeface="Gill Sans"/>
              </a:rPr>
              <a:t>LWRs and next gen reactors operate at significantly different temperatures</a:t>
            </a:r>
          </a:p>
          <a:p>
            <a:pPr marL="457200" indent="-457200" algn="l" rtl="0" hangingPunct="0">
              <a:spcBef>
                <a:spcPts val="800"/>
              </a:spcBef>
              <a:buFont typeface="Arial" panose="020B0604020202020204" pitchFamily="34" charset="0"/>
              <a:buChar char="•"/>
            </a:pPr>
            <a:r>
              <a:rPr kumimoji="0" lang="en-US" sz="2800" b="0" i="0" u="none" strike="noStrike" cap="none" spc="0" normalizeH="0" baseline="0" dirty="0">
                <a:ln>
                  <a:noFill/>
                </a:ln>
                <a:solidFill>
                  <a:srgbClr val="000000"/>
                </a:solidFill>
                <a:effectLst/>
                <a:uFillTx/>
                <a:latin typeface="+mn-lt"/>
                <a:ea typeface="+mj-ea"/>
                <a:cs typeface="+mj-cs"/>
                <a:sym typeface="Gill Sans"/>
              </a:rPr>
              <a:t>LWRs operate at ~300C, MSRs operate at over 700C</a:t>
            </a:r>
            <a:endParaRPr lang="en-US" sz="2800" dirty="0">
              <a:solidFill>
                <a:srgbClr val="000000"/>
              </a:solidFill>
              <a:latin typeface="+mn-lt"/>
            </a:endParaRPr>
          </a:p>
          <a:p>
            <a:pPr marL="457200" marR="0" indent="-457200" algn="l" defTabSz="584200" rtl="0" fontAlgn="auto" hangingPunct="0">
              <a:lnSpc>
                <a:spcPct val="100000"/>
              </a:lnSpc>
              <a:spcBef>
                <a:spcPts val="800"/>
              </a:spcBef>
              <a:spcAft>
                <a:spcPts val="0"/>
              </a:spcAft>
              <a:buClrTx/>
              <a:buSzTx/>
              <a:buFont typeface="Arial" panose="020B0604020202020204" pitchFamily="34" charset="0"/>
              <a:buChar char="•"/>
              <a:tabLst/>
            </a:pPr>
            <a:r>
              <a:rPr lang="en-US" sz="2800" dirty="0">
                <a:solidFill>
                  <a:srgbClr val="000000"/>
                </a:solidFill>
                <a:latin typeface="+mn-lt"/>
              </a:rPr>
              <a:t>This affects which energy storage approaches are most applicable for the different designs</a:t>
            </a:r>
            <a:endParaRPr kumimoji="0" lang="en-US" sz="2800" b="0" i="0" u="none" strike="noStrike" cap="none" spc="0" normalizeH="0" baseline="0" dirty="0">
              <a:ln>
                <a:noFill/>
              </a:ln>
              <a:solidFill>
                <a:srgbClr val="000000"/>
              </a:solidFill>
              <a:effectLst/>
              <a:uFillTx/>
              <a:latin typeface="+mn-lt"/>
              <a:ea typeface="+mj-ea"/>
              <a:cs typeface="+mj-cs"/>
              <a:sym typeface="Gill Sans"/>
            </a:endParaRPr>
          </a:p>
        </p:txBody>
      </p:sp>
      <p:sp>
        <p:nvSpPr>
          <p:cNvPr id="12" name="TextBox 11">
            <a:extLst>
              <a:ext uri="{FF2B5EF4-FFF2-40B4-BE49-F238E27FC236}">
                <a16:creationId xmlns:a16="http://schemas.microsoft.com/office/drawing/2014/main" id="{55901644-420B-4801-BCFE-8DC473F96DC8}"/>
              </a:ext>
            </a:extLst>
          </p:cNvPr>
          <p:cNvSpPr txBox="1"/>
          <p:nvPr/>
        </p:nvSpPr>
        <p:spPr>
          <a:xfrm>
            <a:off x="9814357" y="9093652"/>
            <a:ext cx="4284415" cy="4821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kumimoji="0" lang="en-US" sz="1800" u="none" strike="noStrike" cap="none" spc="0" normalizeH="0" baseline="0" dirty="0">
                <a:ln>
                  <a:noFill/>
                </a:ln>
                <a:solidFill>
                  <a:srgbClr val="333333"/>
                </a:solidFill>
                <a:uFillTx/>
                <a:latin typeface="+mn-lt"/>
                <a:ea typeface="+mj-ea"/>
                <a:cs typeface="+mj-cs"/>
                <a:sym typeface="Gill Sans"/>
              </a:rPr>
              <a:t>G. Was et. </a:t>
            </a:r>
            <a:r>
              <a:rPr lang="en-US" sz="1800" dirty="0">
                <a:solidFill>
                  <a:srgbClr val="333333"/>
                </a:solidFill>
                <a:latin typeface="+mn-lt"/>
              </a:rPr>
              <a:t>al., </a:t>
            </a:r>
            <a:r>
              <a:rPr lang="en-US" sz="1800" i="1" dirty="0">
                <a:solidFill>
                  <a:srgbClr val="333333"/>
                </a:solidFill>
                <a:latin typeface="+mn-lt"/>
              </a:rPr>
              <a:t>JNM 527 (2019).</a:t>
            </a:r>
          </a:p>
        </p:txBody>
      </p:sp>
    </p:spTree>
    <p:extLst>
      <p:ext uri="{BB962C8B-B14F-4D97-AF65-F5344CB8AC3E}">
        <p14:creationId xmlns:p14="http://schemas.microsoft.com/office/powerpoint/2010/main" val="2911591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Next gen reactors will allow easier implementation of energy storage and hybrid systems</a:t>
            </a:r>
          </a:p>
        </p:txBody>
      </p:sp>
      <p:sp>
        <p:nvSpPr>
          <p:cNvPr id="3" name="TextBox 2">
            <a:extLst>
              <a:ext uri="{FF2B5EF4-FFF2-40B4-BE49-F238E27FC236}">
                <a16:creationId xmlns:a16="http://schemas.microsoft.com/office/drawing/2014/main" id="{0CEE4F28-C335-419D-9535-82F34E15A86F}"/>
              </a:ext>
            </a:extLst>
          </p:cNvPr>
          <p:cNvSpPr txBox="1"/>
          <p:nvPr/>
        </p:nvSpPr>
        <p:spPr>
          <a:xfrm>
            <a:off x="645547" y="1600502"/>
            <a:ext cx="14112443" cy="23185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latin typeface="+mn-lt"/>
              </a:rPr>
              <a:t>Advanced/next gen (Gen. IV) reactors are based on very different technology from LWRs</a:t>
            </a:r>
          </a:p>
          <a:p>
            <a:r>
              <a:rPr lang="en-US" sz="2800" dirty="0">
                <a:latin typeface="+mn-lt"/>
              </a:rPr>
              <a:t>Designs tend to be smaller and tend to go to higher temperatures</a:t>
            </a:r>
          </a:p>
          <a:p>
            <a:pPr marL="457200" indent="-457200">
              <a:spcBef>
                <a:spcPts val="800"/>
              </a:spcBef>
              <a:buFont typeface="Arial" panose="020B0604020202020204" pitchFamily="34" charset="0"/>
              <a:buChar char="•"/>
            </a:pPr>
            <a:r>
              <a:rPr lang="en-US" sz="2800" dirty="0">
                <a:latin typeface="+mn-lt"/>
              </a:rPr>
              <a:t>Increases flexibility and allows for more possibilities</a:t>
            </a:r>
          </a:p>
        </p:txBody>
      </p:sp>
      <p:pic>
        <p:nvPicPr>
          <p:cNvPr id="6" name="Picture 5" descr="Diagram&#10;&#10;Description automatically generated">
            <a:extLst>
              <a:ext uri="{FF2B5EF4-FFF2-40B4-BE49-F238E27FC236}">
                <a16:creationId xmlns:a16="http://schemas.microsoft.com/office/drawing/2014/main" id="{6F86881A-3B2B-4B4B-AFCB-B362B06B2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341" y="4205939"/>
            <a:ext cx="7869691" cy="4519451"/>
          </a:xfrm>
          <a:prstGeom prst="rect">
            <a:avLst/>
          </a:prstGeom>
        </p:spPr>
      </p:pic>
      <p:sp>
        <p:nvSpPr>
          <p:cNvPr id="7" name="TextBox 6">
            <a:extLst>
              <a:ext uri="{FF2B5EF4-FFF2-40B4-BE49-F238E27FC236}">
                <a16:creationId xmlns:a16="http://schemas.microsoft.com/office/drawing/2014/main" id="{70648B37-AFFC-4DEC-A125-092EC949EFC7}"/>
              </a:ext>
            </a:extLst>
          </p:cNvPr>
          <p:cNvSpPr txBox="1"/>
          <p:nvPr/>
        </p:nvSpPr>
        <p:spPr>
          <a:xfrm>
            <a:off x="649093" y="3644380"/>
            <a:ext cx="8562248" cy="56425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latin typeface="+mn-lt"/>
              </a:rPr>
              <a:t>Absorbed heat of Molten Salt Reactors (MSRs) can be used as thermal energy for a variety of applications</a:t>
            </a:r>
          </a:p>
          <a:p>
            <a:pPr marL="457200" indent="-457200">
              <a:spcBef>
                <a:spcPts val="800"/>
              </a:spcBef>
              <a:buFont typeface="Arial" panose="020B0604020202020204" pitchFamily="34" charset="0"/>
              <a:buChar char="•"/>
            </a:pPr>
            <a:r>
              <a:rPr lang="en-US" sz="2800" dirty="0">
                <a:latin typeface="+mn-lt"/>
              </a:rPr>
              <a:t>Load following to help the grid deal with intermittent renewable energy</a:t>
            </a:r>
          </a:p>
          <a:p>
            <a:pPr marL="457200" indent="-457200">
              <a:spcBef>
                <a:spcPts val="800"/>
              </a:spcBef>
              <a:buFont typeface="Arial" panose="020B0604020202020204" pitchFamily="34" charset="0"/>
              <a:buChar char="•"/>
            </a:pPr>
            <a:r>
              <a:rPr lang="en-US" sz="2800" dirty="0">
                <a:latin typeface="+mn-lt"/>
              </a:rPr>
              <a:t>Ability to provide power when not connected to external transmission lines (black start capability)</a:t>
            </a:r>
          </a:p>
          <a:p>
            <a:pPr marL="457200" indent="-457200">
              <a:spcBef>
                <a:spcPts val="800"/>
              </a:spcBef>
              <a:buFont typeface="Arial" panose="020B0604020202020204" pitchFamily="34" charset="0"/>
              <a:buChar char="•"/>
            </a:pPr>
            <a:r>
              <a:rPr lang="en-US" sz="2800" dirty="0">
                <a:latin typeface="+mn-lt"/>
              </a:rPr>
              <a:t>Heat for industrial processes</a:t>
            </a:r>
          </a:p>
          <a:p>
            <a:r>
              <a:rPr lang="en-US" sz="2800" dirty="0">
                <a:latin typeface="+mn-lt"/>
              </a:rPr>
              <a:t>These additional capabilities help the economics of implementing nuclear reactors and a flexible grid</a:t>
            </a:r>
          </a:p>
          <a:p>
            <a:pPr marL="457200" marR="0" indent="-457200" algn="l" defTabSz="584200" rtl="0" fontAlgn="auto" latinLnBrk="1" hangingPunct="0">
              <a:lnSpc>
                <a:spcPct val="100000"/>
              </a:lnSpc>
              <a:spcBef>
                <a:spcPts val="80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mn-lt"/>
                <a:ea typeface="+mj-ea"/>
                <a:cs typeface="+mj-cs"/>
                <a:sym typeface="Gill Sans"/>
              </a:rPr>
              <a:t>Promotes hybrid systems</a:t>
            </a:r>
          </a:p>
        </p:txBody>
      </p:sp>
      <p:sp>
        <p:nvSpPr>
          <p:cNvPr id="8" name="TextBox 7">
            <a:extLst>
              <a:ext uri="{FF2B5EF4-FFF2-40B4-BE49-F238E27FC236}">
                <a16:creationId xmlns:a16="http://schemas.microsoft.com/office/drawing/2014/main" id="{C8AA1D88-3481-41EB-9FD0-DD7D22EC9218}"/>
              </a:ext>
            </a:extLst>
          </p:cNvPr>
          <p:cNvSpPr txBox="1"/>
          <p:nvPr/>
        </p:nvSpPr>
        <p:spPr>
          <a:xfrm>
            <a:off x="10154599" y="8725390"/>
            <a:ext cx="4284415" cy="4821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lang="en-US" sz="1800" dirty="0">
                <a:solidFill>
                  <a:srgbClr val="333333"/>
                </a:solidFill>
                <a:latin typeface="+mn-lt"/>
              </a:rPr>
              <a:t>https://www.nrel.gov/docs/fy16osti/66073.pdf</a:t>
            </a:r>
          </a:p>
        </p:txBody>
      </p:sp>
    </p:spTree>
    <p:extLst>
      <p:ext uri="{BB962C8B-B14F-4D97-AF65-F5344CB8AC3E}">
        <p14:creationId xmlns:p14="http://schemas.microsoft.com/office/powerpoint/2010/main" val="33992768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Effective energy storage options are dependent on a variety of factors</a:t>
            </a:r>
          </a:p>
        </p:txBody>
      </p:sp>
      <p:sp>
        <p:nvSpPr>
          <p:cNvPr id="3" name="TextBox 2">
            <a:extLst>
              <a:ext uri="{FF2B5EF4-FFF2-40B4-BE49-F238E27FC236}">
                <a16:creationId xmlns:a16="http://schemas.microsoft.com/office/drawing/2014/main" id="{0CEE4F28-C335-419D-9535-82F34E15A86F}"/>
              </a:ext>
            </a:extLst>
          </p:cNvPr>
          <p:cNvSpPr txBox="1"/>
          <p:nvPr/>
        </p:nvSpPr>
        <p:spPr>
          <a:xfrm>
            <a:off x="499146" y="676143"/>
            <a:ext cx="8170985" cy="839204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latin typeface="+mn-lt"/>
              </a:rPr>
              <a:t>Energy storage needed when energy demands are low </a:t>
            </a:r>
          </a:p>
          <a:p>
            <a:pPr marL="457200" indent="-457200">
              <a:spcBef>
                <a:spcPts val="800"/>
              </a:spcBef>
              <a:buFont typeface="Arial" panose="020B0604020202020204" pitchFamily="34" charset="0"/>
              <a:buChar char="•"/>
            </a:pPr>
            <a:r>
              <a:rPr lang="en-US" sz="2800" dirty="0">
                <a:solidFill>
                  <a:srgbClr val="000000"/>
                </a:solidFill>
                <a:latin typeface="+mn-lt"/>
              </a:rPr>
              <a:t>Helps nuclear be cost-competitive with other energy sources</a:t>
            </a:r>
          </a:p>
          <a:p>
            <a:r>
              <a:rPr lang="en-US" sz="2800" dirty="0">
                <a:solidFill>
                  <a:srgbClr val="000000"/>
                </a:solidFill>
                <a:latin typeface="+mn-lt"/>
              </a:rPr>
              <a:t>Several energy storage options can be used with nuclear power:</a:t>
            </a:r>
          </a:p>
          <a:p>
            <a:pPr marL="457200" indent="-457200">
              <a:spcBef>
                <a:spcPts val="800"/>
              </a:spcBef>
              <a:buFont typeface="Arial" panose="020B0604020202020204" pitchFamily="34" charset="0"/>
              <a:buChar char="•"/>
            </a:pPr>
            <a:r>
              <a:rPr lang="en-US" sz="2800" dirty="0">
                <a:solidFill>
                  <a:srgbClr val="000000"/>
                </a:solidFill>
                <a:latin typeface="+mn-lt"/>
              </a:rPr>
              <a:t>Mechanical energy storage systems</a:t>
            </a:r>
          </a:p>
          <a:p>
            <a:pPr marL="457200" indent="-457200">
              <a:spcBef>
                <a:spcPts val="800"/>
              </a:spcBef>
              <a:buFont typeface="Arial" panose="020B0604020202020204" pitchFamily="34" charset="0"/>
              <a:buChar char="•"/>
            </a:pPr>
            <a:r>
              <a:rPr lang="en-US" sz="2800" dirty="0">
                <a:latin typeface="+mn-lt"/>
              </a:rPr>
              <a:t>Chemical energy storage systems</a:t>
            </a:r>
          </a:p>
          <a:p>
            <a:pPr marL="457200" indent="-457200">
              <a:spcBef>
                <a:spcPts val="800"/>
              </a:spcBef>
              <a:buFont typeface="Arial" panose="020B0604020202020204" pitchFamily="34" charset="0"/>
              <a:buChar char="•"/>
            </a:pPr>
            <a:r>
              <a:rPr lang="en-US" sz="2800" dirty="0">
                <a:latin typeface="+mn-lt"/>
              </a:rPr>
              <a:t>Thermal energy storage systems</a:t>
            </a:r>
            <a:endParaRPr lang="en-US" sz="2800" dirty="0">
              <a:solidFill>
                <a:srgbClr val="000000"/>
              </a:solidFill>
              <a:latin typeface="+mn-lt"/>
            </a:endParaRPr>
          </a:p>
          <a:p>
            <a:pPr marL="457200" indent="-457200">
              <a:spcBef>
                <a:spcPts val="800"/>
              </a:spcBef>
              <a:buFont typeface="Arial" panose="020B0604020202020204" pitchFamily="34" charset="0"/>
              <a:buChar char="•"/>
            </a:pPr>
            <a:r>
              <a:rPr lang="en-US" sz="2800" dirty="0">
                <a:solidFill>
                  <a:srgbClr val="000000"/>
                </a:solidFill>
                <a:latin typeface="+mn-lt"/>
              </a:rPr>
              <a:t>Electrical energy storage systems</a:t>
            </a:r>
          </a:p>
          <a:p>
            <a:pPr marL="457200" indent="-457200">
              <a:spcBef>
                <a:spcPts val="800"/>
              </a:spcBef>
              <a:buFont typeface="Arial" panose="020B0604020202020204" pitchFamily="34" charset="0"/>
              <a:buChar char="•"/>
            </a:pPr>
            <a:r>
              <a:rPr lang="en-US" sz="2800" dirty="0">
                <a:latin typeface="+mn-lt"/>
              </a:rPr>
              <a:t>Electrochemical energy storage systems</a:t>
            </a:r>
          </a:p>
          <a:p>
            <a:r>
              <a:rPr lang="en-US" sz="2800" dirty="0">
                <a:latin typeface="+mn-lt"/>
              </a:rPr>
              <a:t>Mechanical energy storage and hydrogen production are well-suited for current nuclear technology</a:t>
            </a:r>
          </a:p>
          <a:p>
            <a:r>
              <a:rPr lang="en-US" sz="2800" dirty="0">
                <a:latin typeface="+mn-lt"/>
              </a:rPr>
              <a:t>Thermal energy storage systems are additional options allowed by next gen reactors</a:t>
            </a:r>
          </a:p>
        </p:txBody>
      </p:sp>
      <p:pic>
        <p:nvPicPr>
          <p:cNvPr id="8" name="Picture 7" descr="Chart, histogram&#10;&#10;Description automatically generated">
            <a:extLst>
              <a:ext uri="{FF2B5EF4-FFF2-40B4-BE49-F238E27FC236}">
                <a16:creationId xmlns:a16="http://schemas.microsoft.com/office/drawing/2014/main" id="{5923ABD6-8835-4BDD-B5EE-E65516065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5379" y="1903432"/>
            <a:ext cx="8080403" cy="5466898"/>
          </a:xfrm>
          <a:prstGeom prst="rect">
            <a:avLst/>
          </a:prstGeom>
        </p:spPr>
      </p:pic>
      <p:sp>
        <p:nvSpPr>
          <p:cNvPr id="9" name="TextBox 8">
            <a:extLst>
              <a:ext uri="{FF2B5EF4-FFF2-40B4-BE49-F238E27FC236}">
                <a16:creationId xmlns:a16="http://schemas.microsoft.com/office/drawing/2014/main" id="{68A7673A-25DD-4D51-973E-2DDEBDA5B20A}"/>
              </a:ext>
            </a:extLst>
          </p:cNvPr>
          <p:cNvSpPr txBox="1"/>
          <p:nvPr/>
        </p:nvSpPr>
        <p:spPr>
          <a:xfrm>
            <a:off x="10784808" y="7257352"/>
            <a:ext cx="4284415" cy="45140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spcBef>
                <a:spcPts val="800"/>
              </a:spcBef>
            </a:pPr>
            <a:r>
              <a:rPr lang="en-US" sz="1600" dirty="0">
                <a:solidFill>
                  <a:srgbClr val="333333"/>
                </a:solidFill>
                <a:latin typeface="+mn-lt"/>
              </a:rPr>
              <a:t>https://www.nrel.gov/docs/fy16osti/66073.pdf</a:t>
            </a:r>
          </a:p>
        </p:txBody>
      </p:sp>
      <p:sp>
        <p:nvSpPr>
          <p:cNvPr id="10" name="Rectangle 9">
            <a:extLst>
              <a:ext uri="{FF2B5EF4-FFF2-40B4-BE49-F238E27FC236}">
                <a16:creationId xmlns:a16="http://schemas.microsoft.com/office/drawing/2014/main" id="{685A9C3D-1478-49B9-9F54-45C19EBEB8BC}"/>
              </a:ext>
            </a:extLst>
          </p:cNvPr>
          <p:cNvSpPr/>
          <p:nvPr/>
        </p:nvSpPr>
        <p:spPr>
          <a:xfrm>
            <a:off x="879094" y="3951081"/>
            <a:ext cx="5112631" cy="1463040"/>
          </a:xfrm>
          <a:prstGeom prst="rect">
            <a:avLst/>
          </a:prstGeom>
          <a:noFill/>
          <a:ln w="28575" cap="flat">
            <a:solidFill>
              <a:srgbClr val="FF000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373463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7FAC-16F8-4A16-A95F-696C9A00C1EF}"/>
              </a:ext>
            </a:extLst>
          </p:cNvPr>
          <p:cNvSpPr>
            <a:spLocks noGrp="1"/>
          </p:cNvSpPr>
          <p:nvPr>
            <p:ph type="title"/>
          </p:nvPr>
        </p:nvSpPr>
        <p:spPr/>
        <p:txBody>
          <a:bodyPr/>
          <a:lstStyle/>
          <a:p>
            <a:r>
              <a:rPr lang="en-US" dirty="0"/>
              <a:t>Mechanical Energy Storage Systems</a:t>
            </a:r>
          </a:p>
        </p:txBody>
      </p:sp>
      <p:sp>
        <p:nvSpPr>
          <p:cNvPr id="3" name="TextBox 2">
            <a:extLst>
              <a:ext uri="{FF2B5EF4-FFF2-40B4-BE49-F238E27FC236}">
                <a16:creationId xmlns:a16="http://schemas.microsoft.com/office/drawing/2014/main" id="{0CEE4F28-C335-419D-9535-82F34E15A86F}"/>
              </a:ext>
            </a:extLst>
          </p:cNvPr>
          <p:cNvSpPr txBox="1"/>
          <p:nvPr/>
        </p:nvSpPr>
        <p:spPr>
          <a:xfrm>
            <a:off x="3386725" y="3105703"/>
            <a:ext cx="6262601" cy="281102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a:latin typeface="+mn-lt"/>
              </a:rPr>
              <a:t>Pumped storage hydropower</a:t>
            </a:r>
          </a:p>
          <a:p>
            <a:pPr algn="l"/>
            <a:r>
              <a:rPr lang="en-US" sz="3200" dirty="0">
                <a:latin typeface="+mn-lt"/>
              </a:rPr>
              <a:t>Flywheels</a:t>
            </a:r>
          </a:p>
          <a:p>
            <a:pPr algn="l"/>
            <a:r>
              <a:rPr lang="en-US" sz="3200" dirty="0">
                <a:latin typeface="+mn-lt"/>
              </a:rPr>
              <a:t>Compressed air energy storage</a:t>
            </a:r>
          </a:p>
        </p:txBody>
      </p:sp>
    </p:spTree>
    <p:extLst>
      <p:ext uri="{BB962C8B-B14F-4D97-AF65-F5344CB8AC3E}">
        <p14:creationId xmlns:p14="http://schemas.microsoft.com/office/powerpoint/2010/main" val="57026654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Default Them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1" hangingPunct="0">
          <a:lnSpc>
            <a:spcPct val="100000"/>
          </a:lnSpc>
          <a:spcBef>
            <a:spcPts val="320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4" id="{2E7FB6D3-FB1F-4B44-807A-12715B674BED}" vid="{312AF6EB-B43E-4A05-911F-1682C8AE0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SMEE_WidePresentationTemplate_my version</Template>
  <TotalTime>3598</TotalTime>
  <Words>4470</Words>
  <Application>Microsoft Office PowerPoint</Application>
  <PresentationFormat>Custom</PresentationFormat>
  <Paragraphs>410</Paragraphs>
  <Slides>35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Georgia</vt:lpstr>
      <vt:lpstr>Gill Sans</vt:lpstr>
      <vt:lpstr>Gill Sans Light</vt:lpstr>
      <vt:lpstr>Helvetica Light</vt:lpstr>
      <vt:lpstr>Roboto</vt:lpstr>
      <vt:lpstr>Default Theme</vt:lpstr>
      <vt:lpstr>Energy Storage Options in Conjunction with Nuclear Power Generation</vt:lpstr>
      <vt:lpstr>Nuclear energy will be essential to reduce emissions and achieve a carbon free economy </vt:lpstr>
      <vt:lpstr>New reactor designs and energy storage will help overcome capital costs </vt:lpstr>
      <vt:lpstr>Need to reduce emissions from both the energy and transportation sectors </vt:lpstr>
      <vt:lpstr>Increasing flexibility of the grid requires load following and energy storage</vt:lpstr>
      <vt:lpstr>Various energy storage options can be used in conjunction with nuclear reactors </vt:lpstr>
      <vt:lpstr>Next gen reactors will allow easier implementation of energy storage and hybrid systems</vt:lpstr>
      <vt:lpstr>Effective energy storage options are dependent on a variety of factors</vt:lpstr>
      <vt:lpstr>Mechanical Energy Storage Systems</vt:lpstr>
      <vt:lpstr>Pumped Storage Hydropower (PSH) is well developed but can have large environmental impact</vt:lpstr>
      <vt:lpstr>Compressed air energy storage (CAES) contributes to emissions, which reduces how “clean” the energy is</vt:lpstr>
      <vt:lpstr>Flywheel kinetic energy storage is still developing but has minimal environmental impacts</vt:lpstr>
      <vt:lpstr>Mechanical Energy Storage Systems</vt:lpstr>
      <vt:lpstr>Chemical Energy Storage Systems</vt:lpstr>
      <vt:lpstr>Hydrogen production is currently not very efficient, but current and future technologies can be used with nuclear reactors</vt:lpstr>
      <vt:lpstr>Chemical Energy Storage Systems</vt:lpstr>
      <vt:lpstr>Thermal Energy Storage Systems</vt:lpstr>
      <vt:lpstr>Thermal energy storage systems are particularly well-suited for use with nuclear energy</vt:lpstr>
      <vt:lpstr>Thermochemical energy storage can be implemented with next generation nuclear reactor designs</vt:lpstr>
      <vt:lpstr>Molten salt thermal energy storage is very compatible with next gen reactors</vt:lpstr>
      <vt:lpstr>Additional thermal energy storage systems are available, but have issues</vt:lpstr>
      <vt:lpstr>Thermal Energy Storage Systems</vt:lpstr>
      <vt:lpstr>Electrical Energy Storage Systems</vt:lpstr>
      <vt:lpstr>Electrical energy storage systems could be useful in hybrid systems</vt:lpstr>
      <vt:lpstr>Electrical Energy Storage Systems</vt:lpstr>
      <vt:lpstr>Electrochemical Energy Storage Systems</vt:lpstr>
      <vt:lpstr>Electrochemical energy storage systems are a well-developed technology but have short lifetimes compared to other options</vt:lpstr>
      <vt:lpstr>Electrochemical Energy Storage Systems</vt:lpstr>
      <vt:lpstr>Current next gen reactor designs under development</vt:lpstr>
      <vt:lpstr>Issues and Future Outlook </vt:lpstr>
      <vt:lpstr>Summary and Conclusions</vt:lpstr>
      <vt:lpstr>Questions?</vt:lpstr>
      <vt:lpstr>References</vt:lpstr>
      <vt:lpstr>Back up slides</vt:lpstr>
      <vt:lpstr>US lags many other countries in use of nuclear energy</vt:lpstr>
    </vt:vector>
  </TitlesOfParts>
  <Company>University of Illinois, Urbana-Champaign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Storage Options in Conjunction with Nuclear Power Generation</dc:title>
  <dc:creator>Romnes, Carly Joan</dc:creator>
  <cp:lastModifiedBy>Ragheb, Magdi</cp:lastModifiedBy>
  <cp:revision>107</cp:revision>
  <dcterms:created xsi:type="dcterms:W3CDTF">2021-04-25T00:58:40Z</dcterms:created>
  <dcterms:modified xsi:type="dcterms:W3CDTF">2021-05-01T18:09:05Z</dcterms:modified>
</cp:coreProperties>
</file>