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8" r:id="rId3"/>
    <p:sldId id="259" r:id="rId4"/>
    <p:sldId id="260" r:id="rId5"/>
    <p:sldId id="261" r:id="rId6"/>
    <p:sldId id="262" r:id="rId7"/>
    <p:sldId id="263" r:id="rId8"/>
    <p:sldId id="264" r:id="rId9"/>
    <p:sldId id="266" r:id="rId10"/>
    <p:sldId id="267" r:id="rId11"/>
    <p:sldId id="268"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9" d="100"/>
          <a:sy n="59" d="100"/>
        </p:scale>
        <p:origin x="78" y="14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DB9475F-9ADC-4844-836C-8B5243DEA9E9}" type="datetimeFigureOut">
              <a:rPr lang="en-US" smtClean="0"/>
              <a:t>11/30/2014</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36426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70229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2827358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50325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349957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B9475F-9ADC-4844-836C-8B5243DEA9E9}" type="datetimeFigureOut">
              <a:rPr lang="en-US" smtClean="0"/>
              <a:t>11/30/2014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618822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B9475F-9ADC-4844-836C-8B5243DEA9E9}" type="datetimeFigureOut">
              <a:rPr lang="en-US" smtClean="0"/>
              <a:t>11/30/2014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1794677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9475F-9ADC-4844-836C-8B5243DEA9E9}" type="datetimeFigureOut">
              <a:rPr lang="en-US" smtClean="0"/>
              <a:t>11/30/2014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2751515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9475F-9ADC-4844-836C-8B5243DEA9E9}" type="datetimeFigureOut">
              <a:rPr lang="en-US" smtClean="0"/>
              <a:t>11/30/2014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1343704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9475F-9ADC-4844-836C-8B5243DEA9E9}" type="datetimeFigureOut">
              <a:rPr lang="en-US" smtClean="0"/>
              <a:t>11/30/2014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651778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B9475F-9ADC-4844-836C-8B5243DEA9E9}" type="datetimeFigureOut">
              <a:rPr lang="en-US" smtClean="0"/>
              <a:t>11/30/2014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3018843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109302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B9475F-9ADC-4844-836C-8B5243DEA9E9}" type="datetimeFigureOut">
              <a:rPr lang="en-US" smtClean="0"/>
              <a:t>11/30/2014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3597469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B9475F-9ADC-4844-836C-8B5243DEA9E9}" type="datetimeFigureOut">
              <a:rPr lang="en-US" smtClean="0"/>
              <a:t>11/30/2014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2877653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9475F-9ADC-4844-836C-8B5243DEA9E9}" type="datetimeFigureOut">
              <a:rPr lang="en-US" smtClean="0"/>
              <a:t>11/30/2014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40046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162986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9475F-9ADC-4844-836C-8B5243DEA9E9}" type="datetimeFigureOut">
              <a:rPr lang="en-US" smtClean="0"/>
              <a:t>11/30/2014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55347-F638-4FC6-AEF5-18A1CF9E86FF}" type="slidenum">
              <a:rPr lang="en-US" smtClean="0"/>
              <a:t>‹#›</a:t>
            </a:fld>
            <a:endParaRPr lang="en-US"/>
          </a:p>
        </p:txBody>
      </p:sp>
    </p:spTree>
    <p:extLst>
      <p:ext uri="{BB962C8B-B14F-4D97-AF65-F5344CB8AC3E}">
        <p14:creationId xmlns:p14="http://schemas.microsoft.com/office/powerpoint/2010/main" val="300428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DB9475F-9ADC-4844-836C-8B5243DEA9E9}" type="datetimeFigureOut">
              <a:rPr lang="en-US" smtClean="0"/>
              <a:t>11/30/2014</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B355347-F638-4FC6-AEF5-18A1CF9E86FF}" type="slidenum">
              <a:rPr lang="en-US" smtClean="0"/>
              <a:t>‹#›</a:t>
            </a:fld>
            <a:endParaRPr lang="en-US"/>
          </a:p>
        </p:txBody>
      </p:sp>
    </p:spTree>
    <p:extLst>
      <p:ext uri="{BB962C8B-B14F-4D97-AF65-F5344CB8AC3E}">
        <p14:creationId xmlns:p14="http://schemas.microsoft.com/office/powerpoint/2010/main" val="1199465402"/>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67191"/>
            <a:ext cx="9144000" cy="2387600"/>
          </a:xfrm>
        </p:spPr>
        <p:txBody>
          <a:bodyPr/>
          <a:lstStyle/>
          <a:p>
            <a:r>
              <a:rPr lang="en-US" dirty="0" smtClean="0"/>
              <a:t>Future Batteries</a:t>
            </a:r>
            <a:endParaRPr lang="en-US" dirty="0"/>
          </a:p>
        </p:txBody>
      </p:sp>
      <p:sp>
        <p:nvSpPr>
          <p:cNvPr id="3" name="Subtitle 2"/>
          <p:cNvSpPr>
            <a:spLocks noGrp="1"/>
          </p:cNvSpPr>
          <p:nvPr>
            <p:ph type="subTitle" idx="1"/>
          </p:nvPr>
        </p:nvSpPr>
        <p:spPr/>
        <p:txBody>
          <a:bodyPr/>
          <a:lstStyle/>
          <a:p>
            <a:r>
              <a:rPr lang="en-US" dirty="0" smtClean="0"/>
              <a:t>Christian Zircher</a:t>
            </a:r>
            <a:endParaRPr lang="en-US" dirty="0"/>
          </a:p>
          <a:p>
            <a:r>
              <a:rPr lang="en-US" dirty="0" smtClean="0"/>
              <a:t>NPRE 498</a:t>
            </a:r>
            <a:endParaRPr lang="en-US" dirty="0"/>
          </a:p>
        </p:txBody>
      </p:sp>
    </p:spTree>
    <p:extLst>
      <p:ext uri="{BB962C8B-B14F-4D97-AF65-F5344CB8AC3E}">
        <p14:creationId xmlns:p14="http://schemas.microsoft.com/office/powerpoint/2010/main" val="2653879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Aquion</a:t>
            </a:r>
            <a:r>
              <a:rPr lang="en-US" dirty="0" smtClean="0"/>
              <a:t> Energy’s Battery</a:t>
            </a:r>
            <a:endParaRPr lang="en-US" dirty="0"/>
          </a:p>
        </p:txBody>
      </p:sp>
      <p:sp>
        <p:nvSpPr>
          <p:cNvPr id="3" name="Content Placeholder 2"/>
          <p:cNvSpPr>
            <a:spLocks noGrp="1"/>
          </p:cNvSpPr>
          <p:nvPr>
            <p:ph idx="1"/>
          </p:nvPr>
        </p:nvSpPr>
        <p:spPr/>
        <p:txBody>
          <a:bodyPr>
            <a:normAutofit/>
          </a:bodyPr>
          <a:lstStyle/>
          <a:p>
            <a:r>
              <a:rPr lang="en-US" dirty="0" err="1" smtClean="0"/>
              <a:t>Aquion</a:t>
            </a:r>
            <a:r>
              <a:rPr lang="en-US" dirty="0" smtClean="0"/>
              <a:t> Energy is a company created at Carnegie Mellon University</a:t>
            </a:r>
          </a:p>
          <a:p>
            <a:r>
              <a:rPr lang="en-US" dirty="0" smtClean="0"/>
              <a:t>Long lived battery that is used for solar, wind, and other renewable power sources</a:t>
            </a:r>
          </a:p>
          <a:p>
            <a:r>
              <a:rPr lang="en-US" dirty="0" smtClean="0"/>
              <a:t>Will hopefully drive the price of renewable energy down</a:t>
            </a:r>
          </a:p>
          <a:p>
            <a:r>
              <a:rPr lang="en-US" dirty="0" smtClean="0"/>
              <a:t>Recently has been delivered to operators of </a:t>
            </a:r>
            <a:r>
              <a:rPr lang="en-US" dirty="0" err="1" smtClean="0"/>
              <a:t>microgrids</a:t>
            </a:r>
            <a:endParaRPr lang="en-US" dirty="0"/>
          </a:p>
        </p:txBody>
      </p:sp>
    </p:spTree>
    <p:extLst>
      <p:ext uri="{BB962C8B-B14F-4D97-AF65-F5344CB8AC3E}">
        <p14:creationId xmlns:p14="http://schemas.microsoft.com/office/powerpoint/2010/main" val="3546028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Aquion</a:t>
            </a:r>
            <a:r>
              <a:rPr lang="en-US" dirty="0"/>
              <a:t> Energy’s </a:t>
            </a:r>
            <a:r>
              <a:rPr lang="en-US" dirty="0" smtClean="0"/>
              <a:t>Battery (Part 2)</a:t>
            </a:r>
            <a:endParaRPr lang="en-US" dirty="0"/>
          </a:p>
        </p:txBody>
      </p:sp>
      <p:sp>
        <p:nvSpPr>
          <p:cNvPr id="3" name="Content Placeholder 2"/>
          <p:cNvSpPr>
            <a:spLocks noGrp="1"/>
          </p:cNvSpPr>
          <p:nvPr>
            <p:ph idx="1"/>
          </p:nvPr>
        </p:nvSpPr>
        <p:spPr>
          <a:xfrm>
            <a:off x="1141413" y="2249487"/>
            <a:ext cx="5439002" cy="3541714"/>
          </a:xfrm>
        </p:spPr>
        <p:txBody>
          <a:bodyPr/>
          <a:lstStyle/>
          <a:p>
            <a:r>
              <a:rPr lang="en-US" dirty="0"/>
              <a:t>Uses the sodium ions from saltwater as the electrolyte and Manganese oxide for the anode and carbon for the cathode</a:t>
            </a:r>
          </a:p>
          <a:p>
            <a:r>
              <a:rPr lang="en-US" dirty="0"/>
              <a:t>These batteries are large and cheap, but operate slowly</a:t>
            </a:r>
          </a:p>
          <a:p>
            <a:r>
              <a:rPr lang="en-US" dirty="0"/>
              <a:t>Cost around as much as lead-acid batteries, but last twice as long</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0415" y="2249487"/>
            <a:ext cx="3828143" cy="3828143"/>
          </a:xfrm>
          <a:prstGeom prst="rect">
            <a:avLst/>
          </a:prstGeom>
        </p:spPr>
      </p:pic>
    </p:spTree>
    <p:extLst>
      <p:ext uri="{BB962C8B-B14F-4D97-AF65-F5344CB8AC3E}">
        <p14:creationId xmlns:p14="http://schemas.microsoft.com/office/powerpoint/2010/main" val="1882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141413" y="1730829"/>
            <a:ext cx="10043658" cy="4147457"/>
          </a:xfrm>
        </p:spPr>
        <p:txBody>
          <a:bodyPr>
            <a:noAutofit/>
          </a:bodyPr>
          <a:lstStyle/>
          <a:p>
            <a:r>
              <a:rPr lang="en-US" sz="1600" dirty="0" smtClean="0"/>
              <a:t>"</a:t>
            </a:r>
            <a:r>
              <a:rPr lang="en-US" sz="1600" dirty="0"/>
              <a:t>DoE Calls for a Chemical Battery with 5x Capacity, within 5 Years – Can It Be Done? | </a:t>
            </a:r>
            <a:r>
              <a:rPr lang="en-US" sz="1600" dirty="0" err="1"/>
              <a:t>ExtremeTech</a:t>
            </a:r>
            <a:r>
              <a:rPr lang="en-US" sz="1600" dirty="0"/>
              <a:t>." </a:t>
            </a:r>
            <a:r>
              <a:rPr lang="en-US" sz="1600" i="1" dirty="0" err="1"/>
              <a:t>ExtremeTech</a:t>
            </a:r>
            <a:r>
              <a:rPr lang="en-US" sz="1600" dirty="0"/>
              <a:t>. </a:t>
            </a:r>
            <a:r>
              <a:rPr lang="en-US" sz="1600" dirty="0" err="1"/>
              <a:t>N.p</a:t>
            </a:r>
            <a:r>
              <a:rPr lang="en-US" sz="1600" dirty="0"/>
              <a:t>., </a:t>
            </a:r>
            <a:r>
              <a:rPr lang="en-US" sz="1600" dirty="0" err="1"/>
              <a:t>n.d.</a:t>
            </a:r>
            <a:r>
              <a:rPr lang="en-US" sz="1600" dirty="0"/>
              <a:t> Web. 30 Nov. 2014.</a:t>
            </a:r>
          </a:p>
          <a:p>
            <a:r>
              <a:rPr lang="en-US" sz="1600" dirty="0"/>
              <a:t>"A Much Cheaper Grid Battery Comes to Market | MIT Technology Review." </a:t>
            </a:r>
            <a:r>
              <a:rPr lang="en-US" sz="1600" i="1" dirty="0"/>
              <a:t>MIT Technology Review</a:t>
            </a:r>
            <a:r>
              <a:rPr lang="en-US" sz="1600" dirty="0"/>
              <a:t>. </a:t>
            </a:r>
            <a:r>
              <a:rPr lang="en-US" sz="1600" dirty="0" err="1"/>
              <a:t>N.p</a:t>
            </a:r>
            <a:r>
              <a:rPr lang="en-US" sz="1600" dirty="0"/>
              <a:t>., </a:t>
            </a:r>
            <a:r>
              <a:rPr lang="en-US" sz="1600" dirty="0" err="1"/>
              <a:t>n.d.</a:t>
            </a:r>
            <a:r>
              <a:rPr lang="en-US" sz="1600" dirty="0"/>
              <a:t> Web. 30 Nov. 2014</a:t>
            </a:r>
            <a:r>
              <a:rPr lang="en-US" sz="1600" dirty="0" smtClean="0"/>
              <a:t>.</a:t>
            </a:r>
          </a:p>
          <a:p>
            <a:r>
              <a:rPr lang="en-US" sz="1600" dirty="0" err="1"/>
              <a:t>Nanyang</a:t>
            </a:r>
            <a:r>
              <a:rPr lang="en-US" sz="1600" dirty="0"/>
              <a:t> Technological University. "Ultra-fast charging batteries that can be 70% recharged in just two minutes." </a:t>
            </a:r>
            <a:r>
              <a:rPr lang="en-US" sz="1600" dirty="0" err="1"/>
              <a:t>ScienceDaily</a:t>
            </a:r>
            <a:r>
              <a:rPr lang="en-US" sz="1600" dirty="0"/>
              <a:t>. </a:t>
            </a:r>
            <a:r>
              <a:rPr lang="en-US" sz="1600" dirty="0" err="1"/>
              <a:t>ScienceDaily</a:t>
            </a:r>
            <a:r>
              <a:rPr lang="en-US" sz="1600" dirty="0"/>
              <a:t>, 13 October 2014. &lt;www.sciencedaily.com/releases/2014/10/141013090449.htm&gt;.</a:t>
            </a:r>
          </a:p>
          <a:p>
            <a:r>
              <a:rPr lang="en-US" sz="1600" dirty="0"/>
              <a:t>"New “Groundbreaking Battery” Lasts 20 Years &amp; Recharges In 2 Minutes." </a:t>
            </a:r>
            <a:r>
              <a:rPr lang="en-US" sz="1600" i="1" dirty="0" err="1"/>
              <a:t>CleanTechnica</a:t>
            </a:r>
            <a:r>
              <a:rPr lang="en-US" sz="1600" dirty="0"/>
              <a:t>. </a:t>
            </a:r>
            <a:r>
              <a:rPr lang="en-US" sz="1600" dirty="0" err="1"/>
              <a:t>N.p</a:t>
            </a:r>
            <a:r>
              <a:rPr lang="en-US" sz="1600" dirty="0"/>
              <a:t>., </a:t>
            </a:r>
            <a:r>
              <a:rPr lang="en-US" sz="1600" dirty="0" err="1"/>
              <a:t>n.d.</a:t>
            </a:r>
            <a:r>
              <a:rPr lang="en-US" sz="1600" dirty="0"/>
              <a:t> Web. 30 Nov. 2014.</a:t>
            </a:r>
          </a:p>
          <a:p>
            <a:r>
              <a:rPr lang="en-US" sz="1600" dirty="0" smtClean="0"/>
              <a:t>"</a:t>
            </a:r>
            <a:r>
              <a:rPr lang="en-US" sz="1600" dirty="0"/>
              <a:t>New Li-Ion Batteries Charge 70 Percent in 2 Minutes, Last for 20 Years." </a:t>
            </a:r>
            <a:r>
              <a:rPr lang="en-US" sz="1600" i="1" dirty="0"/>
              <a:t>Gizmodo</a:t>
            </a:r>
            <a:r>
              <a:rPr lang="en-US" sz="1600" dirty="0"/>
              <a:t>. </a:t>
            </a:r>
            <a:r>
              <a:rPr lang="en-US" sz="1600" dirty="0" err="1"/>
              <a:t>N.p</a:t>
            </a:r>
            <a:r>
              <a:rPr lang="en-US" sz="1600" dirty="0"/>
              <a:t>., </a:t>
            </a:r>
            <a:r>
              <a:rPr lang="en-US" sz="1600" dirty="0" err="1"/>
              <a:t>n.d.</a:t>
            </a:r>
            <a:r>
              <a:rPr lang="en-US" sz="1600" dirty="0"/>
              <a:t> Web. 30 Nov. 2014.</a:t>
            </a:r>
          </a:p>
          <a:p>
            <a:r>
              <a:rPr lang="en-US" sz="1600" dirty="0"/>
              <a:t>"New Lithium-ion Battery Design That’s 2,000 times More Powerful, Recharges 1,000 times Faster | </a:t>
            </a:r>
            <a:r>
              <a:rPr lang="en-US" sz="1600" dirty="0" err="1"/>
              <a:t>ExtremeTech</a:t>
            </a:r>
            <a:r>
              <a:rPr lang="en-US" sz="1600" dirty="0"/>
              <a:t>." </a:t>
            </a:r>
            <a:r>
              <a:rPr lang="en-US" sz="1600" i="1" dirty="0" err="1"/>
              <a:t>ExtremeTech</a:t>
            </a:r>
            <a:r>
              <a:rPr lang="en-US" sz="1600" dirty="0"/>
              <a:t>. </a:t>
            </a:r>
            <a:r>
              <a:rPr lang="en-US" sz="1600" dirty="0" err="1"/>
              <a:t>N.p</a:t>
            </a:r>
            <a:r>
              <a:rPr lang="en-US" sz="1600" dirty="0"/>
              <a:t>., </a:t>
            </a:r>
            <a:r>
              <a:rPr lang="en-US" sz="1600" dirty="0" err="1"/>
              <a:t>n.d.</a:t>
            </a:r>
            <a:r>
              <a:rPr lang="en-US" sz="1600" dirty="0"/>
              <a:t> Web. 30 Nov. 2014.</a:t>
            </a:r>
          </a:p>
          <a:p>
            <a:r>
              <a:rPr lang="en-US" sz="1600" dirty="0"/>
              <a:t>"News Bureau | University of Illinois." </a:t>
            </a:r>
            <a:r>
              <a:rPr lang="en-US" sz="1600" i="1" dirty="0"/>
              <a:t>Small in Size, Big on Power: New </a:t>
            </a:r>
            <a:r>
              <a:rPr lang="en-US" sz="1600" i="1" dirty="0" err="1"/>
              <a:t>Microbatteries</a:t>
            </a:r>
            <a:r>
              <a:rPr lang="en-US" sz="1600" i="1" dirty="0"/>
              <a:t> a Boost for Electronics</a:t>
            </a:r>
            <a:r>
              <a:rPr lang="en-US" sz="1600" dirty="0"/>
              <a:t>. </a:t>
            </a:r>
            <a:r>
              <a:rPr lang="en-US" sz="1600" dirty="0" err="1"/>
              <a:t>N.p</a:t>
            </a:r>
            <a:r>
              <a:rPr lang="en-US" sz="1600" dirty="0"/>
              <a:t>., </a:t>
            </a:r>
            <a:r>
              <a:rPr lang="en-US" sz="1600" dirty="0" err="1"/>
              <a:t>n.d.</a:t>
            </a:r>
            <a:r>
              <a:rPr lang="en-US" sz="1600" dirty="0"/>
              <a:t> Web. 30 Nov. 2014</a:t>
            </a:r>
            <a:r>
              <a:rPr lang="en-US" sz="1600" dirty="0" smtClean="0"/>
              <a:t>.</a:t>
            </a:r>
            <a:endParaRPr lang="en-US" sz="1600" dirty="0"/>
          </a:p>
        </p:txBody>
      </p:sp>
    </p:spTree>
    <p:extLst>
      <p:ext uri="{BB962C8B-B14F-4D97-AF65-F5344CB8AC3E}">
        <p14:creationId xmlns:p14="http://schemas.microsoft.com/office/powerpoint/2010/main" val="1424328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Downsides of Current Batteries</a:t>
            </a:r>
            <a:endParaRPr lang="en-US" dirty="0"/>
          </a:p>
        </p:txBody>
      </p:sp>
      <p:sp>
        <p:nvSpPr>
          <p:cNvPr id="3" name="Content Placeholder 2"/>
          <p:cNvSpPr>
            <a:spLocks noGrp="1"/>
          </p:cNvSpPr>
          <p:nvPr>
            <p:ph idx="1"/>
          </p:nvPr>
        </p:nvSpPr>
        <p:spPr/>
        <p:txBody>
          <a:bodyPr/>
          <a:lstStyle/>
          <a:p>
            <a:r>
              <a:rPr lang="en-US" dirty="0" smtClean="0"/>
              <a:t>Generally you can only have lots of power or lots of energy, but not both</a:t>
            </a:r>
          </a:p>
          <a:p>
            <a:r>
              <a:rPr lang="en-US" dirty="0" smtClean="0"/>
              <a:t>This is bad since most technology nowadays needs both (ex. smartphones)</a:t>
            </a:r>
          </a:p>
          <a:p>
            <a:r>
              <a:rPr lang="en-US" dirty="0" smtClean="0"/>
              <a:t>In 2012, The DoE called for a chemical battery to be created with five times the current energy storage within the next 5 years (2017)</a:t>
            </a:r>
          </a:p>
          <a:p>
            <a:r>
              <a:rPr lang="en-US" dirty="0" smtClean="0"/>
              <a:t>Recharging the battery can take time, which is a limiting factor in electric cars</a:t>
            </a:r>
          </a:p>
          <a:p>
            <a:endParaRPr lang="en-US" dirty="0"/>
          </a:p>
        </p:txBody>
      </p:sp>
    </p:spTree>
    <p:extLst>
      <p:ext uri="{BB962C8B-B14F-4D97-AF65-F5344CB8AC3E}">
        <p14:creationId xmlns:p14="http://schemas.microsoft.com/office/powerpoint/2010/main" val="238847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UIUC’s New Battery (Stats)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Here at University of Illinois at Urbana-Champaign, a new battery has been developed</a:t>
            </a:r>
          </a:p>
          <a:p>
            <a:r>
              <a:rPr lang="en-US" dirty="0" smtClean="0"/>
              <a:t>Lithium-ion battery</a:t>
            </a:r>
          </a:p>
          <a:p>
            <a:r>
              <a:rPr lang="en-US" dirty="0" smtClean="0"/>
              <a:t>2,000 times more powerful than similar batteries</a:t>
            </a:r>
          </a:p>
          <a:p>
            <a:r>
              <a:rPr lang="en-US" dirty="0" smtClean="0"/>
              <a:t>Can be recharged 1,000 times faster than current Li-ion batteries</a:t>
            </a:r>
          </a:p>
          <a:p>
            <a:r>
              <a:rPr lang="en-US" dirty="0" smtClean="0"/>
              <a:t>This can be used to make a wireless device transmit a signal 30 times farther than the current distance</a:t>
            </a:r>
          </a:p>
          <a:p>
            <a:r>
              <a:rPr lang="en-US" dirty="0" smtClean="0"/>
              <a:t>It can also be used to create a battery 30 times smaller</a:t>
            </a:r>
          </a:p>
          <a:p>
            <a:endParaRPr lang="en-US" dirty="0"/>
          </a:p>
        </p:txBody>
      </p:sp>
    </p:spTree>
    <p:extLst>
      <p:ext uri="{BB962C8B-B14F-4D97-AF65-F5344CB8AC3E}">
        <p14:creationId xmlns:p14="http://schemas.microsoft.com/office/powerpoint/2010/main" val="2471221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UIUC’s New Battery (Technology)</a:t>
            </a:r>
            <a:endParaRPr lang="en-US" dirty="0"/>
          </a:p>
        </p:txBody>
      </p:sp>
      <p:sp>
        <p:nvSpPr>
          <p:cNvPr id="3" name="Content Placeholder 2"/>
          <p:cNvSpPr>
            <a:spLocks noGrp="1"/>
          </p:cNvSpPr>
          <p:nvPr>
            <p:ph idx="1"/>
          </p:nvPr>
        </p:nvSpPr>
        <p:spPr/>
        <p:txBody>
          <a:bodyPr>
            <a:normAutofit lnSpcReduction="10000"/>
          </a:bodyPr>
          <a:lstStyle/>
          <a:p>
            <a:r>
              <a:rPr lang="en-US" dirty="0" smtClean="0"/>
              <a:t>It works by utilizing a new cathode-anode structure</a:t>
            </a:r>
          </a:p>
          <a:p>
            <a:r>
              <a:rPr lang="en-US" dirty="0" smtClean="0"/>
              <a:t>Most Li-ion batteries use a 2D anode made of graphite and a Li-salt anode</a:t>
            </a:r>
          </a:p>
          <a:p>
            <a:r>
              <a:rPr lang="en-US" dirty="0" smtClean="0"/>
              <a:t>This new battery uses a porous 3D anode and cathode</a:t>
            </a:r>
          </a:p>
          <a:p>
            <a:r>
              <a:rPr lang="en-US" dirty="0" smtClean="0"/>
              <a:t>This structure is created by building a Styrofoam structure on a glass substrate and then electrodepositing nickel onto the Styrofoam.  Next, the anode is electrodeposited with nickel-tin and the cathode with manganese dioxide.  This can be seen in the following slide.  </a:t>
            </a:r>
          </a:p>
          <a:p>
            <a:endParaRPr lang="en-US" dirty="0" smtClean="0"/>
          </a:p>
          <a:p>
            <a:endParaRPr lang="en-US" dirty="0"/>
          </a:p>
        </p:txBody>
      </p:sp>
    </p:spTree>
    <p:extLst>
      <p:ext uri="{BB962C8B-B14F-4D97-AF65-F5344CB8AC3E}">
        <p14:creationId xmlns:p14="http://schemas.microsoft.com/office/powerpoint/2010/main" val="226579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2869" y="114300"/>
            <a:ext cx="8237930" cy="6525985"/>
          </a:xfrm>
        </p:spPr>
      </p:pic>
    </p:spTree>
    <p:extLst>
      <p:ext uri="{BB962C8B-B14F-4D97-AF65-F5344CB8AC3E}">
        <p14:creationId xmlns:p14="http://schemas.microsoft.com/office/powerpoint/2010/main" val="893692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UIUC’s New Battery (Technology Part 2)</a:t>
            </a:r>
            <a:endParaRPr lang="en-US" dirty="0"/>
          </a:p>
        </p:txBody>
      </p:sp>
      <p:sp>
        <p:nvSpPr>
          <p:cNvPr id="3" name="Content Placeholder 2"/>
          <p:cNvSpPr>
            <a:spLocks noGrp="1"/>
          </p:cNvSpPr>
          <p:nvPr>
            <p:ph idx="1"/>
          </p:nvPr>
        </p:nvSpPr>
        <p:spPr>
          <a:xfrm>
            <a:off x="838200" y="1825625"/>
            <a:ext cx="4321629" cy="4351338"/>
          </a:xfrm>
        </p:spPr>
        <p:txBody>
          <a:bodyPr>
            <a:normAutofit/>
          </a:bodyPr>
          <a:lstStyle/>
          <a:p>
            <a:r>
              <a:rPr lang="en-US" dirty="0" smtClean="0"/>
              <a:t>This structure creates more surface area, allowing more chemical reactions to occur.  </a:t>
            </a:r>
          </a:p>
          <a:p>
            <a:r>
              <a:rPr lang="en-US" dirty="0" smtClean="0"/>
              <a:t>This increases the discharge and charging speed.</a:t>
            </a:r>
          </a:p>
          <a:p>
            <a:r>
              <a:rPr lang="en-US" dirty="0" smtClean="0"/>
              <a:t>The graph to the right compares the UIUC battery (A123) to other battery types.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830" y="1825624"/>
            <a:ext cx="6071388" cy="4895057"/>
          </a:xfrm>
          <a:prstGeom prst="rect">
            <a:avLst/>
          </a:prstGeom>
        </p:spPr>
      </p:pic>
    </p:spTree>
    <p:extLst>
      <p:ext uri="{BB962C8B-B14F-4D97-AF65-F5344CB8AC3E}">
        <p14:creationId xmlns:p14="http://schemas.microsoft.com/office/powerpoint/2010/main" val="3930770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UIUC’s New Battery (Usage)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Can be used to create much smaller and lighter batteries</a:t>
            </a:r>
          </a:p>
          <a:p>
            <a:r>
              <a:rPr lang="en-US" dirty="0" smtClean="0"/>
              <a:t>Example, a smartphone with a battery as thick as a credit card and can be recharged in only a few seconds.  </a:t>
            </a:r>
          </a:p>
          <a:p>
            <a:r>
              <a:rPr lang="en-US" dirty="0" smtClean="0"/>
              <a:t>To begin the using this technology for commercial use, UIUC needs to first show that the technology can be applied to larger battery sizes and that the production process isn’t too expensive.  </a:t>
            </a:r>
            <a:endParaRPr lang="en-US" dirty="0"/>
          </a:p>
          <a:p>
            <a:r>
              <a:rPr lang="en-US" dirty="0" smtClean="0"/>
              <a:t>Currently they have created a button sized battery which is the one being compared in the previous slide (A123).  </a:t>
            </a:r>
            <a:endParaRPr lang="en-US" dirty="0"/>
          </a:p>
        </p:txBody>
      </p:sp>
    </p:spTree>
    <p:extLst>
      <p:ext uri="{BB962C8B-B14F-4D97-AF65-F5344CB8AC3E}">
        <p14:creationId xmlns:p14="http://schemas.microsoft.com/office/powerpoint/2010/main" val="398439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Nanyang</a:t>
            </a:r>
            <a:r>
              <a:rPr lang="en-US" dirty="0"/>
              <a:t> Technological </a:t>
            </a:r>
            <a:r>
              <a:rPr lang="en-US" dirty="0" smtClean="0"/>
              <a:t>University’s (Singapore) Li-Ion Battery</a:t>
            </a:r>
            <a:endParaRPr lang="en-US" dirty="0"/>
          </a:p>
        </p:txBody>
      </p:sp>
      <p:sp>
        <p:nvSpPr>
          <p:cNvPr id="3" name="Content Placeholder 2"/>
          <p:cNvSpPr>
            <a:spLocks noGrp="1"/>
          </p:cNvSpPr>
          <p:nvPr>
            <p:ph idx="1"/>
          </p:nvPr>
        </p:nvSpPr>
        <p:spPr/>
        <p:txBody>
          <a:bodyPr>
            <a:normAutofit fontScale="92500"/>
          </a:bodyPr>
          <a:lstStyle/>
          <a:p>
            <a:r>
              <a:rPr lang="en-US" dirty="0" smtClean="0"/>
              <a:t>This is an improvement on previous Li-ion technology</a:t>
            </a:r>
          </a:p>
          <a:p>
            <a:r>
              <a:rPr lang="en-US" dirty="0" smtClean="0"/>
              <a:t>Uses a cheap titanium dioxide gel (used in sunscreen) instead of graphite for the anode</a:t>
            </a:r>
          </a:p>
          <a:p>
            <a:r>
              <a:rPr lang="en-US" dirty="0" smtClean="0"/>
              <a:t>This allows the battery to be charged to 70% in only 2 minutes</a:t>
            </a:r>
          </a:p>
          <a:p>
            <a:r>
              <a:rPr lang="en-US" dirty="0" smtClean="0"/>
              <a:t>The battery will have a lifetime of 20 years, much larger than the current batteries</a:t>
            </a:r>
          </a:p>
          <a:p>
            <a:r>
              <a:rPr lang="en-US" dirty="0" smtClean="0"/>
              <a:t>It will be able to last over 10,000 charging cycles which is 20 times more than the current 500 cycles of today’s batteries</a:t>
            </a:r>
          </a:p>
        </p:txBody>
      </p:sp>
    </p:spTree>
    <p:extLst>
      <p:ext uri="{BB962C8B-B14F-4D97-AF65-F5344CB8AC3E}">
        <p14:creationId xmlns:p14="http://schemas.microsoft.com/office/powerpoint/2010/main" val="519535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Nanyang</a:t>
            </a:r>
            <a:r>
              <a:rPr lang="en-US" dirty="0"/>
              <a:t> Technological University’s (Singapore) Li-Ion </a:t>
            </a:r>
            <a:r>
              <a:rPr lang="en-US" dirty="0" smtClean="0"/>
              <a:t>Battery (Part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a:t>
            </a:r>
            <a:r>
              <a:rPr lang="en-US" dirty="0"/>
              <a:t>could be implemented in electric cars so that it only takes </a:t>
            </a:r>
            <a:r>
              <a:rPr lang="en-US" dirty="0" smtClean="0"/>
              <a:t>15 or maybe even only 2 </a:t>
            </a:r>
            <a:r>
              <a:rPr lang="en-US" dirty="0"/>
              <a:t>minutes to recharge it</a:t>
            </a:r>
          </a:p>
          <a:p>
            <a:r>
              <a:rPr lang="en-US" dirty="0" smtClean="0"/>
              <a:t>The problem with electric cars is that they typically only have a range of about 80 miles, and if someone needs to make a 300 mile trip, the recharge time could become a problem</a:t>
            </a:r>
          </a:p>
          <a:p>
            <a:r>
              <a:rPr lang="en-US" dirty="0" smtClean="0"/>
              <a:t>But now with this new technology, that 300 mile trip isn’t so troublesome if you only need to stop and recharge for 2 minutes every 80 miles</a:t>
            </a:r>
          </a:p>
          <a:p>
            <a:r>
              <a:rPr lang="en-US" dirty="0"/>
              <a:t>Can be on the market in only two years.  </a:t>
            </a:r>
          </a:p>
          <a:p>
            <a:endParaRPr lang="en-US" dirty="0"/>
          </a:p>
        </p:txBody>
      </p:sp>
    </p:spTree>
    <p:extLst>
      <p:ext uri="{BB962C8B-B14F-4D97-AF65-F5344CB8AC3E}">
        <p14:creationId xmlns:p14="http://schemas.microsoft.com/office/powerpoint/2010/main" val="9559290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93</TotalTime>
  <Words>691</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Tw Cen MT</vt:lpstr>
      <vt:lpstr>Circuit</vt:lpstr>
      <vt:lpstr>Future Batteries</vt:lpstr>
      <vt:lpstr>Downsides of Current Batteries</vt:lpstr>
      <vt:lpstr>UIUC’s New Battery (Stats)</vt:lpstr>
      <vt:lpstr>UIUC’s New Battery (Technology)</vt:lpstr>
      <vt:lpstr>PowerPoint Presentation</vt:lpstr>
      <vt:lpstr>UIUC’s New Battery (Technology Part 2)</vt:lpstr>
      <vt:lpstr>UIUC’s New Battery (Usage)</vt:lpstr>
      <vt:lpstr>Nanyang Technological University’s (Singapore) Li-Ion Battery</vt:lpstr>
      <vt:lpstr>Nanyang Technological University’s (Singapore) Li-Ion Battery (Part 2)</vt:lpstr>
      <vt:lpstr>Aquion Energy’s Battery</vt:lpstr>
      <vt:lpstr>Aquion Energy’s Battery (Part 2)</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Batteries</dc:title>
  <dc:creator>Christian Zircher</dc:creator>
  <cp:lastModifiedBy>Christian Zircher</cp:lastModifiedBy>
  <cp:revision>14</cp:revision>
  <dcterms:created xsi:type="dcterms:W3CDTF">2014-11-30T21:44:22Z</dcterms:created>
  <dcterms:modified xsi:type="dcterms:W3CDTF">2014-11-30T23:18:16Z</dcterms:modified>
</cp:coreProperties>
</file>