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62" r:id="rId4"/>
    <p:sldId id="266" r:id="rId5"/>
    <p:sldId id="258" r:id="rId6"/>
    <p:sldId id="267" r:id="rId7"/>
    <p:sldId id="259" r:id="rId8"/>
    <p:sldId id="263" r:id="rId9"/>
    <p:sldId id="264" r:id="rId10"/>
    <p:sldId id="265" r:id="rId11"/>
    <p:sldId id="261" r:id="rId12"/>
    <p:sldId id="268" r:id="rId13"/>
    <p:sldId id="26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45388BD-3794-444D-AA9E-870579D3949E}">
          <p14:sldIdLst>
            <p14:sldId id="256"/>
            <p14:sldId id="257"/>
            <p14:sldId id="262"/>
            <p14:sldId id="266"/>
            <p14:sldId id="258"/>
            <p14:sldId id="267"/>
            <p14:sldId id="259"/>
            <p14:sldId id="263"/>
            <p14:sldId id="264"/>
            <p14:sldId id="265"/>
            <p14:sldId id="261"/>
            <p14:sldId id="268"/>
            <p14:sldId id="260"/>
            <p14:sldId id="269"/>
          </p14:sldIdLst>
        </p14:section>
        <p14:section name="Untitled Section" id="{3706D06D-BC97-49B4-A288-BC8A21B262E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33" autoAdjust="0"/>
  </p:normalViewPr>
  <p:slideViewPr>
    <p:cSldViewPr>
      <p:cViewPr varScale="1">
        <p:scale>
          <a:sx n="62" d="100"/>
          <a:sy n="62" d="100"/>
        </p:scale>
        <p:origin x="-21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68F1C-74B3-42E9-B330-84DA537906B0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9285E-7350-4687-9044-2A5DD95E4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3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66% of Cost is syngas production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FT synthesis section consisting of FT slurry reactors, CO2 removal, synthesis gas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compression and recycle, and recovery of hydrogen and hydrocarbons is 22 % of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costs.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Finally, the upgrading and refining section of hydrocarbons is about 12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285E-7350-4687-9044-2A5DD95E45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6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Synthesis gas can be obtained by steam reforming or (catalytic) partial oxidation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fossil fuels: coal, natural gas, refinery residues, biomass or industrial off-gases.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Usually, a combination of synthesis gas production processes is used to obtain synthesis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gas with a stoichiometric ratio of hydrogen and carbon monoxide.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 ceramic membranes might become interesting for significant cost reduction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synthesis gas production by 30-50 %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Requires: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Drying (using heat from Fischer-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Tropsch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process)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Gasification (air blown or pressurized and at 900 °C)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Gas cleaning (150 °C, filtration, acid gasses removed)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Gas Compression to 25 bar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Water-gas shift (330 °C, CO2 converted to CO)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F-T synthesis (240 °C, Co catalyst, </a:t>
            </a:r>
            <a:r>
              <a:rPr lang="el-G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 </a:t>
            </a:r>
            <a:r>
              <a:rPr lang="el-G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0.95, 80%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conversion)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Workup (separation and cracking of product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285E-7350-4687-9044-2A5DD95E45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80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 set of Chemical reactions that convert a mixture of carbon monoxide and hydrogen into liquid hydrocarbons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reaction heats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 large number of products with varying vapor pressures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Creates </a:t>
            </a:r>
            <a:r>
              <a:rPr lang="en-US" sz="1200" dirty="0" smtClean="0"/>
              <a:t>Petroleum Substitute</a:t>
            </a:r>
          </a:p>
          <a:p>
            <a:r>
              <a:rPr lang="en-US" dirty="0" smtClean="0"/>
              <a:t>Most of the alkanes produced tend to be straight-chain alkanes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particularly when methane is the primary feedstock used to produce the synthesis gas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285E-7350-4687-9044-2A5DD95E45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09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Low pressure drop over the reactor. 2) Excellent heat transfer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characteristics resulting in stable reactor temperatures. 3) No diffusion limitations.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4) Possibility of continuous refreshment of catalyst particles.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Disadvantages of the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multitubular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reactor are the larger catalyst particles, the required equal distribution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gas and liquid streams over all tubes, and the large reactor weight due to a large number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tubes for effective heat transfer area. However, the most important disadvantage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multitubular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reactor probably is in the high costs of 10 to 100,000 tubes, typical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commercial scale.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285E-7350-4687-9044-2A5DD95E45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41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benefit of this process lies in converting a relatively inflexible energy source, such as coal or biomass into a variety of products that meet specific needs.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285E-7350-4687-9044-2A5DD95E45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11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Catalysts formulations are poisoned by sulfur</a:t>
            </a:r>
          </a:p>
          <a:p>
            <a:endParaRPr lang="en-US" dirty="0" smtClean="0"/>
          </a:p>
          <a:p>
            <a:r>
              <a:rPr lang="en-US" dirty="0" smtClean="0"/>
              <a:t>5,000 </a:t>
            </a:r>
            <a:r>
              <a:rPr lang="en-US" dirty="0" err="1" smtClean="0"/>
              <a:t>tonnes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285E-7350-4687-9044-2A5DD95E45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72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FT Diesel: 0.17$/gallon</a:t>
            </a:r>
          </a:p>
          <a:p>
            <a:endParaRPr lang="en-US" sz="1200" dirty="0" smtClean="0"/>
          </a:p>
          <a:p>
            <a:r>
              <a:rPr lang="en-US" sz="1200" dirty="0" smtClean="0"/>
              <a:t>FT gasoline: 0.24$/gallon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 expensive than transportation fuels derived from crude oil.</a:t>
            </a:r>
            <a:endParaRPr lang="en-US" sz="1200" dirty="0" smtClean="0"/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diesel fraction has a high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cetane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number resulting in superior combustion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properties and reduced emissions</a:t>
            </a:r>
          </a:p>
          <a:p>
            <a:r>
              <a:rPr lang="en-US" dirty="0" smtClean="0"/>
              <a:t>Also, other products besides fuels can be manufactured</a:t>
            </a:r>
          </a:p>
          <a:p>
            <a:r>
              <a:rPr lang="en-US" dirty="0" smtClean="0"/>
              <a:t>with Fischer-</a:t>
            </a:r>
            <a:r>
              <a:rPr lang="en-US" dirty="0" err="1" smtClean="0"/>
              <a:t>Tropsch</a:t>
            </a:r>
            <a:r>
              <a:rPr lang="en-US" dirty="0" smtClean="0"/>
              <a:t> in combination with upgrading processes, for example, </a:t>
            </a:r>
            <a:r>
              <a:rPr lang="en-US" dirty="0" err="1" smtClean="0"/>
              <a:t>ethene</a:t>
            </a:r>
            <a:r>
              <a:rPr lang="en-US" dirty="0" smtClean="0"/>
              <a:t>,</a:t>
            </a:r>
          </a:p>
          <a:p>
            <a:r>
              <a:rPr lang="en-US" dirty="0" smtClean="0"/>
              <a:t>propene, O -olefins, alcohols, ketones, solvents, specialty waxes, and so forth.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285E-7350-4687-9044-2A5DD95E45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0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complexity of the FT reaction mechanism and the large number of species involved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major problem for development of reliable kinetic expressions. Most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catalyst studies aim at catalyst improvement and postulate empirical power law kinetics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both the carbon monoxide conversions and the carbon dioxide formation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9285E-7350-4687-9044-2A5DD95E4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5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415B25-C975-47CF-9236-1D199D62944E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A7B13D-ADCC-4C04-9766-89C82E0066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Fisher </a:t>
            </a:r>
            <a:r>
              <a:rPr lang="en-US" dirty="0" err="1" smtClean="0"/>
              <a:t>Tropsch</a:t>
            </a:r>
            <a:r>
              <a:rPr lang="en-US" dirty="0" smtClean="0"/>
              <a:t>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Constandinos</a:t>
            </a:r>
            <a:r>
              <a:rPr lang="en-US" dirty="0" smtClean="0"/>
              <a:t> </a:t>
            </a:r>
            <a:r>
              <a:rPr lang="en-US" dirty="0" err="1" smtClean="0"/>
              <a:t>Mitsingas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Nitrogenous compounds</a:t>
            </a:r>
          </a:p>
          <a:p>
            <a:endParaRPr lang="en-US" dirty="0" smtClean="0"/>
          </a:p>
          <a:p>
            <a:r>
              <a:rPr lang="en-US" dirty="0" smtClean="0"/>
              <a:t>No Sulfur compounds</a:t>
            </a:r>
          </a:p>
          <a:p>
            <a:endParaRPr lang="en-US" dirty="0" smtClean="0"/>
          </a:p>
          <a:p>
            <a:r>
              <a:rPr lang="en-US" dirty="0" err="1" smtClean="0"/>
              <a:t>Cetane</a:t>
            </a:r>
            <a:r>
              <a:rPr lang="en-US" dirty="0" smtClean="0"/>
              <a:t> rating (energy stored) 75-90% higher than that required for petrochemical derived diesel fuel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1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Heat removal from the process</a:t>
            </a:r>
          </a:p>
          <a:p>
            <a:endParaRPr lang="en-US" dirty="0" smtClean="0"/>
          </a:p>
          <a:p>
            <a:r>
              <a:rPr lang="en-US" dirty="0" smtClean="0"/>
              <a:t>Syngas Clean-Up</a:t>
            </a:r>
          </a:p>
          <a:p>
            <a:endParaRPr lang="en-US" dirty="0" smtClean="0"/>
          </a:p>
          <a:p>
            <a:r>
              <a:rPr lang="en-US" dirty="0" smtClean="0"/>
              <a:t>Catalyst deactivation rate</a:t>
            </a:r>
          </a:p>
          <a:p>
            <a:endParaRPr lang="en-US" dirty="0" smtClean="0"/>
          </a:p>
          <a:p>
            <a:r>
              <a:rPr lang="en-US" dirty="0" smtClean="0"/>
              <a:t>Change in feedstock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F-T Disadvantage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4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Research Areas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99" y="2656820"/>
            <a:ext cx="483177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7300" y="19812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Table 3:Estimate of patents of the major companies active in Fischer-</a:t>
            </a:r>
            <a:r>
              <a:rPr lang="en-US" sz="1400" dirty="0" err="1" smtClean="0"/>
              <a:t>Tropsch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2684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</a:t>
            </a:r>
            <a:r>
              <a:rPr lang="en-US" sz="2000" dirty="0"/>
              <a:t>Fischer–</a:t>
            </a:r>
            <a:r>
              <a:rPr lang="en-US" sz="2000" dirty="0" err="1"/>
              <a:t>Tropsch</a:t>
            </a:r>
            <a:r>
              <a:rPr lang="en-US" sz="2000" dirty="0"/>
              <a:t> Process." </a:t>
            </a:r>
            <a:r>
              <a:rPr lang="en-US" sz="2000" i="1" dirty="0"/>
              <a:t>Wikipedia, the Free Encyclopedia</a:t>
            </a:r>
            <a:r>
              <a:rPr lang="en-US" sz="2000" dirty="0"/>
              <a:t>. Web. 29 Nov. 2010. &lt;http://en.wikipedia.org/wiki/Fischer–</a:t>
            </a:r>
            <a:r>
              <a:rPr lang="en-US" sz="2000" dirty="0" err="1"/>
              <a:t>Tropsch_process</a:t>
            </a:r>
            <a:r>
              <a:rPr lang="en-US" sz="2000" dirty="0" smtClean="0"/>
              <a:t>&gt;.</a:t>
            </a:r>
          </a:p>
          <a:p>
            <a:r>
              <a:rPr lang="en-US" sz="2000" dirty="0" err="1"/>
              <a:t>Boerrigter</a:t>
            </a:r>
            <a:r>
              <a:rPr lang="en-US" sz="2000" dirty="0"/>
              <a:t>, H., and A. Van Der Drift. "LARGE-SCALE PRODUCTION of FISCHER-TROPSCH DIESEL FROM BIOMASS." (2004). </a:t>
            </a:r>
            <a:r>
              <a:rPr lang="en-US" sz="2000" i="1" dirty="0"/>
              <a:t>ECN</a:t>
            </a:r>
            <a:r>
              <a:rPr lang="en-US" sz="2000" dirty="0"/>
              <a:t>. Web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"Alternative Fuels and Advanced Vehicles Data Center: What Is Fischer-</a:t>
            </a:r>
            <a:r>
              <a:rPr lang="en-US" sz="2000" dirty="0" err="1"/>
              <a:t>Tropsch</a:t>
            </a:r>
            <a:r>
              <a:rPr lang="en-US" sz="2000" dirty="0"/>
              <a:t> Diesel?" </a:t>
            </a:r>
            <a:r>
              <a:rPr lang="en-US" sz="2000" i="1" dirty="0"/>
              <a:t>EERE: Alternative Fuels and Advanced Vehicles Data Center Program Home Page</a:t>
            </a:r>
            <a:r>
              <a:rPr lang="en-US" sz="2000" dirty="0"/>
              <a:t>. Web. 29 Nov. 2010. &lt;http://www.afdc.energy.gov/afdc/fuels/emerging_diesel_what_is.html&gt;.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0" y="2590800"/>
            <a:ext cx="3124200" cy="1143000"/>
          </a:xfrm>
        </p:spPr>
        <p:txBody>
          <a:bodyPr/>
          <a:lstStyle/>
          <a:p>
            <a:r>
              <a:rPr lang="en-US" dirty="0" smtClean="0"/>
              <a:t>Questions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4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Process</a:t>
            </a:r>
          </a:p>
          <a:p>
            <a:r>
              <a:rPr lang="en-US" dirty="0"/>
              <a:t>Syngas </a:t>
            </a:r>
            <a:r>
              <a:rPr lang="en-US" dirty="0" smtClean="0"/>
              <a:t>Production</a:t>
            </a:r>
          </a:p>
          <a:p>
            <a:r>
              <a:rPr lang="en-US" dirty="0" smtClean="0"/>
              <a:t>Fischer </a:t>
            </a:r>
            <a:r>
              <a:rPr lang="en-US" dirty="0" err="1"/>
              <a:t>Tropsch</a:t>
            </a:r>
            <a:r>
              <a:rPr lang="en-US" dirty="0"/>
              <a:t>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Fischer </a:t>
            </a:r>
            <a:r>
              <a:rPr lang="en-US" dirty="0" err="1" smtClean="0"/>
              <a:t>Tropsch</a:t>
            </a:r>
            <a:r>
              <a:rPr lang="en-US" dirty="0" smtClean="0"/>
              <a:t> Reactors</a:t>
            </a:r>
          </a:p>
          <a:p>
            <a:r>
              <a:rPr lang="en-US" dirty="0" smtClean="0"/>
              <a:t>Chemical </a:t>
            </a:r>
            <a:r>
              <a:rPr lang="en-US" dirty="0"/>
              <a:t>Reaction </a:t>
            </a:r>
            <a:r>
              <a:rPr lang="en-US" dirty="0" smtClean="0"/>
              <a:t>Catalysts</a:t>
            </a:r>
          </a:p>
          <a:p>
            <a:r>
              <a:rPr lang="en-US" dirty="0" smtClean="0"/>
              <a:t>Products</a:t>
            </a:r>
            <a:endParaRPr lang="en-US" dirty="0" smtClean="0"/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Disadvantages</a:t>
            </a:r>
          </a:p>
          <a:p>
            <a:r>
              <a:rPr lang="en-US" dirty="0" smtClean="0"/>
              <a:t>Current Research Areas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97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Process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1175038"/>
            <a:ext cx="4733925" cy="564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730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60-70% of total cost</a:t>
            </a:r>
          </a:p>
          <a:p>
            <a:r>
              <a:rPr lang="en-US" dirty="0" smtClean="0"/>
              <a:t>Natural gas has 20% CO2, more efficient and cost effective</a:t>
            </a:r>
          </a:p>
          <a:p>
            <a:r>
              <a:rPr lang="en-US" dirty="0" smtClean="0"/>
              <a:t>Coal, has 50% CO2, more abundant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Syngas Production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581400"/>
            <a:ext cx="4114799" cy="1301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79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Input Materials</a:t>
            </a:r>
          </a:p>
          <a:p>
            <a:pPr lvl="1"/>
            <a:r>
              <a:rPr lang="en-US" sz="1600" dirty="0"/>
              <a:t>Coal</a:t>
            </a:r>
          </a:p>
          <a:p>
            <a:pPr lvl="1"/>
            <a:r>
              <a:rPr lang="en-US" sz="1600" dirty="0"/>
              <a:t>Natural Gas</a:t>
            </a:r>
          </a:p>
          <a:p>
            <a:pPr lvl="1"/>
            <a:r>
              <a:rPr lang="en-US" sz="1600" dirty="0" smtClean="0"/>
              <a:t>Biomass</a:t>
            </a:r>
          </a:p>
          <a:p>
            <a:pPr marL="393192" lvl="1" indent="0">
              <a:buNone/>
            </a:pPr>
            <a:endParaRPr lang="en-US" sz="2000" dirty="0" smtClean="0"/>
          </a:p>
          <a:p>
            <a:r>
              <a:rPr lang="en-US" sz="2000" dirty="0" smtClean="0"/>
              <a:t>Process Chemistry:</a:t>
            </a:r>
          </a:p>
          <a:p>
            <a:endParaRPr lang="en-US" sz="2000" dirty="0"/>
          </a:p>
          <a:p>
            <a:r>
              <a:rPr lang="en-US" sz="2000" dirty="0" smtClean="0"/>
              <a:t>Temperature:150-300</a:t>
            </a:r>
            <a:r>
              <a:rPr lang="en-US" sz="2000" dirty="0"/>
              <a:t>°C</a:t>
            </a:r>
            <a:endParaRPr lang="en-US" sz="2000" dirty="0" smtClean="0"/>
          </a:p>
          <a:p>
            <a:pPr marL="109728" indent="0">
              <a:buNone/>
            </a:pPr>
            <a:endParaRPr lang="en-US" sz="2000" dirty="0" smtClean="0"/>
          </a:p>
          <a:p>
            <a:r>
              <a:rPr lang="en-US" sz="2000" dirty="0" smtClean="0"/>
              <a:t>Formation of methane is unwanted</a:t>
            </a:r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pPr marL="393192" lvl="1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Fischer </a:t>
            </a:r>
            <a:r>
              <a:rPr lang="en-US" dirty="0" err="1" smtClean="0"/>
              <a:t>Tropsch</a:t>
            </a:r>
            <a:r>
              <a:rPr lang="en-US" dirty="0" smtClean="0"/>
              <a:t> Process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74963" y="3048000"/>
                <a:ext cx="4228407" cy="396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𝑛𝐶𝑂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+2)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963" y="3048000"/>
                <a:ext cx="4228407" cy="396006"/>
              </a:xfrm>
              <a:prstGeom prst="rect">
                <a:avLst/>
              </a:prstGeom>
              <a:blipFill rotWithShape="1">
                <a:blip r:embed="rId3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38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907971"/>
            <a:ext cx="8763000" cy="97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400" dirty="0" smtClean="0"/>
              <a:t>a. Slurry </a:t>
            </a:r>
            <a:r>
              <a:rPr lang="en-US" sz="1400" dirty="0"/>
              <a:t>bubble </a:t>
            </a:r>
            <a:r>
              <a:rPr lang="en-US" sz="1400" dirty="0" smtClean="0"/>
              <a:t>column reactor</a:t>
            </a:r>
            <a:r>
              <a:rPr lang="en-US" sz="1400" dirty="0"/>
              <a:t>; b. </a:t>
            </a:r>
            <a:r>
              <a:rPr lang="en-US" sz="1400" dirty="0" err="1"/>
              <a:t>Multitubular</a:t>
            </a:r>
            <a:r>
              <a:rPr lang="en-US" sz="1400" dirty="0"/>
              <a:t> trickle bed reactor; </a:t>
            </a:r>
            <a:r>
              <a:rPr lang="en-US" sz="1400" dirty="0" smtClean="0"/>
              <a:t>c. Circulating </a:t>
            </a:r>
            <a:r>
              <a:rPr lang="en-US" sz="1400" dirty="0"/>
              <a:t>fluidized bed reactor; d. </a:t>
            </a:r>
            <a:r>
              <a:rPr lang="en-US" sz="1400" dirty="0" smtClean="0"/>
              <a:t>Fluidized bed </a:t>
            </a:r>
            <a:r>
              <a:rPr lang="en-US" sz="1400" dirty="0"/>
              <a:t>reactor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Reactors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886" y="1066800"/>
            <a:ext cx="6137413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533400" y="4648200"/>
            <a:ext cx="8077200" cy="14142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 smtClean="0"/>
              <a:t>Two Most favored reactor types: </a:t>
            </a:r>
          </a:p>
          <a:p>
            <a:pPr lvl="1"/>
            <a:r>
              <a:rPr lang="en-US" sz="1600" dirty="0" err="1" smtClean="0"/>
              <a:t>Multitubular</a:t>
            </a:r>
            <a:r>
              <a:rPr lang="en-US" sz="1600" dirty="0" smtClean="0"/>
              <a:t> fixed bed reactor with internal cooling</a:t>
            </a:r>
          </a:p>
          <a:p>
            <a:pPr lvl="1"/>
            <a:r>
              <a:rPr lang="en-US" sz="1600" dirty="0" smtClean="0"/>
              <a:t>Slurry bubble column reactor with internal </a:t>
            </a:r>
            <a:r>
              <a:rPr lang="en-US" sz="1600" dirty="0" smtClean="0"/>
              <a:t>cooling </a:t>
            </a:r>
            <a:r>
              <a:rPr lang="en-US" sz="1600" dirty="0" smtClean="0"/>
              <a:t>tubes</a:t>
            </a:r>
          </a:p>
          <a:p>
            <a:pPr lvl="1"/>
            <a:endParaRPr lang="en-US" sz="1600" dirty="0" smtClean="0"/>
          </a:p>
          <a:p>
            <a:pPr marL="393192" lvl="1" indent="0">
              <a:buFont typeface="Verdana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8448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Fischer </a:t>
            </a:r>
            <a:r>
              <a:rPr lang="en-US" dirty="0" err="1" smtClean="0"/>
              <a:t>Tropsch</a:t>
            </a:r>
            <a:r>
              <a:rPr lang="en-US" dirty="0" smtClean="0"/>
              <a:t> Process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1" y="1752600"/>
            <a:ext cx="5857875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74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Transition Metal</a:t>
            </a:r>
          </a:p>
          <a:p>
            <a:pPr lvl="1"/>
            <a:r>
              <a:rPr lang="en-US" dirty="0" smtClean="0"/>
              <a:t>Cobalt</a:t>
            </a:r>
          </a:p>
          <a:p>
            <a:pPr lvl="2"/>
            <a:r>
              <a:rPr lang="en-US" dirty="0" smtClean="0"/>
              <a:t>Highly active</a:t>
            </a:r>
          </a:p>
          <a:p>
            <a:pPr lvl="2"/>
            <a:r>
              <a:rPr lang="en-US" dirty="0" smtClean="0"/>
              <a:t>Feedstock is natural gas</a:t>
            </a:r>
          </a:p>
          <a:p>
            <a:pPr lvl="1"/>
            <a:r>
              <a:rPr lang="en-US" dirty="0" smtClean="0"/>
              <a:t>Iron</a:t>
            </a:r>
          </a:p>
          <a:p>
            <a:pPr lvl="2"/>
            <a:r>
              <a:rPr lang="en-US" dirty="0" smtClean="0"/>
              <a:t>Suitable for low-hydrogen-content synthesis gases</a:t>
            </a:r>
          </a:p>
          <a:p>
            <a:pPr lvl="2"/>
            <a:r>
              <a:rPr lang="en-US" dirty="0" smtClean="0"/>
              <a:t>Lower quality feedstock, coal or biomass</a:t>
            </a:r>
          </a:p>
          <a:p>
            <a:pPr lvl="1"/>
            <a:r>
              <a:rPr lang="en-US" dirty="0" smtClean="0"/>
              <a:t>Ruthenium</a:t>
            </a:r>
          </a:p>
          <a:p>
            <a:pPr lvl="2"/>
            <a:r>
              <a:rPr lang="en-US" dirty="0" smtClean="0"/>
              <a:t>Very Expensive</a:t>
            </a:r>
          </a:p>
          <a:p>
            <a:pPr lvl="2"/>
            <a:r>
              <a:rPr lang="en-US" dirty="0" smtClean="0"/>
              <a:t>Hardly used in FT</a:t>
            </a:r>
          </a:p>
          <a:p>
            <a:pPr lvl="1"/>
            <a:r>
              <a:rPr lang="en-US" dirty="0" smtClean="0"/>
              <a:t>Nickel 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avors methane formation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Catalysts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3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612" y="1143000"/>
            <a:ext cx="5005388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43100"/>
            <a:ext cx="372023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4719935"/>
            <a:ext cx="37202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Table </a:t>
            </a:r>
            <a:r>
              <a:rPr lang="en-US" sz="1400" dirty="0" smtClean="0"/>
              <a:t>1: Conventions of produced fuel names and compositions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355306" y="621166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Table 2: Comparison of FT Diesel with two ASTM approved </a:t>
            </a:r>
            <a:r>
              <a:rPr lang="en-US" sz="1400" dirty="0" smtClean="0"/>
              <a:t>Diesels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43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904</Words>
  <Application>Microsoft Office PowerPoint</Application>
  <PresentationFormat>On-screen Show (4:3)</PresentationFormat>
  <Paragraphs>134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Fisher Tropsch Process</vt:lpstr>
      <vt:lpstr>Content</vt:lpstr>
      <vt:lpstr>Overall Process</vt:lpstr>
      <vt:lpstr>Syngas Production</vt:lpstr>
      <vt:lpstr>Fischer Tropsch Process</vt:lpstr>
      <vt:lpstr>Reactors</vt:lpstr>
      <vt:lpstr>Fischer Tropsch Process</vt:lpstr>
      <vt:lpstr>Catalysts</vt:lpstr>
      <vt:lpstr>Products</vt:lpstr>
      <vt:lpstr>Benefits</vt:lpstr>
      <vt:lpstr>F-T Disadvantage</vt:lpstr>
      <vt:lpstr>Current Research Areas</vt:lpstr>
      <vt:lpstr>References</vt:lpstr>
      <vt:lpstr>Questions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Fisher Tropsch Process</dc:title>
  <dc:creator>Dino</dc:creator>
  <cp:lastModifiedBy>Dino</cp:lastModifiedBy>
  <cp:revision>27</cp:revision>
  <dcterms:created xsi:type="dcterms:W3CDTF">2010-11-29T23:06:17Z</dcterms:created>
  <dcterms:modified xsi:type="dcterms:W3CDTF">2010-12-03T14:38:21Z</dcterms:modified>
</cp:coreProperties>
</file>