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71" r:id="rId8"/>
    <p:sldId id="262" r:id="rId9"/>
    <p:sldId id="272" r:id="rId10"/>
    <p:sldId id="263" r:id="rId11"/>
    <p:sldId id="273" r:id="rId12"/>
    <p:sldId id="274" r:id="rId13"/>
    <p:sldId id="275" r:id="rId14"/>
    <p:sldId id="276" r:id="rId15"/>
    <p:sldId id="277" r:id="rId16"/>
    <p:sldId id="278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6B93-D1DE-4473-9AE0-869B4C59A780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79A5-F2F0-435F-B585-DE629FAB577D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ildrum.com/node/8428" TargetMode="External"/><Relationship Id="rId2" Type="http://schemas.openxmlformats.org/officeDocument/2006/relationships/hyperlink" Target="http://energystorage.org/energy-storage/technologies/flywhee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aconpower.com/grid-balancing/" TargetMode="External"/><Relationship Id="rId5" Type="http://schemas.openxmlformats.org/officeDocument/2006/relationships/hyperlink" Target="http://en.wikipedia.org/wiki/Flywheel_energy_storage" TargetMode="External"/><Relationship Id="rId4" Type="http://schemas.openxmlformats.org/officeDocument/2006/relationships/hyperlink" Target="http://mragheb.com/NPRE%20498ES%20Energy%20Storage%20Systems/Kinetic%20Energy%20Flywheel%20Energy%20Storag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Conventional and Advanced Flywheel Energy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Schultz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 smtClean="0"/>
              <a:t>Automotive Industry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Uninterruptible Power Supplies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Military/Defense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Grid Energy Storage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Wind Turbines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71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Industry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 smtClean="0"/>
              <a:t>Regenerative braking systems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ommercial automobiles</a:t>
            </a:r>
          </a:p>
          <a:p>
            <a:pPr lvl="1"/>
            <a:r>
              <a:rPr lang="en-US" dirty="0" smtClean="0"/>
              <a:t>Racing Vehicles</a:t>
            </a:r>
          </a:p>
          <a:p>
            <a:r>
              <a:rPr lang="en-US" i="1" dirty="0" err="1"/>
              <a:t>Gyrodrive</a:t>
            </a:r>
            <a:r>
              <a:rPr lang="en-US" i="1" dirty="0"/>
              <a:t> hybrid</a:t>
            </a:r>
            <a:r>
              <a:rPr lang="en-US" dirty="0"/>
              <a:t> </a:t>
            </a:r>
            <a:r>
              <a:rPr lang="en-US" dirty="0" smtClean="0"/>
              <a:t>buses – Flywheel takes place of battery in hybrid system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7200"/>
            <a:ext cx="3755724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87245"/>
            <a:ext cx="2514600" cy="2398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55" y="1600200"/>
            <a:ext cx="3430290" cy="2485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1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Uninterruptible Power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2152651"/>
          </a:xfrm>
        </p:spPr>
        <p:txBody>
          <a:bodyPr anchor="t"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sed in data centers to provide axillary power if main power fails</a:t>
            </a:r>
          </a:p>
          <a:p>
            <a:r>
              <a:rPr lang="en-US" dirty="0"/>
              <a:t>Flywheel </a:t>
            </a:r>
            <a:r>
              <a:rPr lang="en-US" dirty="0" smtClean="0"/>
              <a:t>about half </a:t>
            </a:r>
            <a:r>
              <a:rPr lang="en-US" dirty="0"/>
              <a:t>the cost of traditional battery UPS </a:t>
            </a:r>
            <a:r>
              <a:rPr lang="en-US" dirty="0" smtClean="0"/>
              <a:t>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3886200"/>
            <a:ext cx="3609109" cy="2521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510526" cy="457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3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Military/Defense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 smtClean="0"/>
              <a:t>Use in aircraft launch systems aboard aircraft carriers</a:t>
            </a:r>
          </a:p>
          <a:p>
            <a:r>
              <a:rPr lang="en-US" dirty="0" smtClean="0"/>
              <a:t>Accumulates </a:t>
            </a:r>
            <a:r>
              <a:rPr lang="en-US" dirty="0"/>
              <a:t>energy from the ship's power supply, for rapid </a:t>
            </a:r>
            <a:r>
              <a:rPr lang="en-US" dirty="0" smtClean="0"/>
              <a:t>release to launch system</a:t>
            </a:r>
          </a:p>
          <a:p>
            <a:r>
              <a:rPr lang="en-US" dirty="0"/>
              <a:t>Currently in use on USS Gerald R. Ford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5" y="4267200"/>
            <a:ext cx="3817365" cy="2173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47" y="1447800"/>
            <a:ext cx="3642142" cy="260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8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Energy </a:t>
            </a: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/>
              <a:t>Lower carbon emissions, faster response times and ability to buy power at off-peak hours</a:t>
            </a:r>
          </a:p>
          <a:p>
            <a:r>
              <a:rPr lang="en-US" dirty="0" smtClean="0"/>
              <a:t>Beacon Power - 5MWh </a:t>
            </a:r>
            <a:r>
              <a:rPr lang="en-US" dirty="0"/>
              <a:t>flywheel energy storage plant in Stephentown, New </a:t>
            </a:r>
            <a:r>
              <a:rPr lang="en-US" dirty="0" smtClean="0"/>
              <a:t>York</a:t>
            </a:r>
          </a:p>
          <a:p>
            <a:r>
              <a:rPr lang="en-US" dirty="0" smtClean="0"/>
              <a:t>A </a:t>
            </a:r>
            <a:r>
              <a:rPr lang="en-US" dirty="0"/>
              <a:t>2MW flywheel storage facility opened in Ontario, Canada in 2014 </a:t>
            </a:r>
            <a:r>
              <a:rPr lang="en-US" dirty="0" smtClean="0"/>
              <a:t> Developed by </a:t>
            </a:r>
            <a:r>
              <a:rPr lang="en-US" dirty="0" err="1" smtClean="0"/>
              <a:t>NRStor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4315454" cy="271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7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</a:t>
            </a:r>
            <a:r>
              <a:rPr lang="en-US" dirty="0" smtClean="0"/>
              <a:t>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store energy generated by wind turbines during off-peak periods or during high wind </a:t>
            </a:r>
            <a:r>
              <a:rPr lang="en-US" dirty="0" smtClean="0"/>
              <a:t>speeds</a:t>
            </a:r>
          </a:p>
          <a:p>
            <a:r>
              <a:rPr lang="en-US" dirty="0"/>
              <a:t>Beacon Power </a:t>
            </a:r>
            <a:r>
              <a:rPr lang="en-US" dirty="0" smtClean="0"/>
              <a:t>Smart </a:t>
            </a:r>
            <a:r>
              <a:rPr lang="en-US" dirty="0"/>
              <a:t>Energy 25 (Gen 4) flywheel energy storage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09" y="1752600"/>
            <a:ext cx="2971800" cy="4485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59363"/>
            <a:ext cx="3922611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8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000" dirty="0" smtClean="0"/>
              <a:t>Flywheel energy storage offers a efficient alternative to traditional energy storage methods</a:t>
            </a:r>
          </a:p>
          <a:p>
            <a:r>
              <a:rPr lang="en-US" sz="2000" dirty="0" smtClean="0"/>
              <a:t>Advances in materials and bearing technology has made it possible to mitigate inherent disadvantages</a:t>
            </a:r>
          </a:p>
          <a:p>
            <a:r>
              <a:rPr lang="en-US" sz="2000" dirty="0" smtClean="0"/>
              <a:t>Flywheels have a wide variety of uses in commercial and industrial sectors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5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75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energystorage.org/energy-storage/technologies/flywheels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www.theoildrum.com/node/8428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mragheb.com/NPRE%20498ES%20Energy%20Storage%20Systems/Kinetic%20Energy%20Flywheel%20Energy%20Storage.pdf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5"/>
              </a:rPr>
              <a:t>en.wikipedia.org/wiki/Flywheel_energy_storage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http://beaconpower.com/grid-balancing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86358" cy="4051301"/>
          </a:xfrm>
        </p:spPr>
        <p:txBody>
          <a:bodyPr anchor="t"/>
          <a:lstStyle/>
          <a:p>
            <a:pPr marL="400050" indent="-400050">
              <a:buFont typeface="+mj-lt"/>
              <a:buAutoNum type="romanUcPeriod"/>
            </a:pPr>
            <a:r>
              <a:rPr lang="en-US" sz="2200" dirty="0" smtClean="0"/>
              <a:t>Theory/Process</a:t>
            </a:r>
            <a:endParaRPr lang="en-US" sz="2200" dirty="0" smtClean="0"/>
          </a:p>
          <a:p>
            <a:pPr marL="800100" lvl="1" indent="-400050">
              <a:buFont typeface="+mj-lt"/>
              <a:buAutoNum type="romanUcPeriod"/>
            </a:pPr>
            <a:r>
              <a:rPr lang="en-US" sz="2000" dirty="0" smtClean="0"/>
              <a:t>Energy Storage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2000" dirty="0" smtClean="0"/>
              <a:t>Specific Energy</a:t>
            </a:r>
            <a:endParaRPr lang="en-US" sz="20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200" dirty="0" smtClean="0"/>
              <a:t>Advantages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200" dirty="0" smtClean="0"/>
              <a:t>Disadvantages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200" dirty="0" smtClean="0"/>
              <a:t>Advancements</a:t>
            </a:r>
            <a:endParaRPr lang="en-US" sz="22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200" dirty="0" smtClean="0"/>
              <a:t>Modern </a:t>
            </a:r>
            <a:r>
              <a:rPr lang="en-US" sz="2200" dirty="0" smtClean="0"/>
              <a:t>Day </a:t>
            </a:r>
            <a:r>
              <a:rPr lang="en-US" sz="2200" dirty="0" smtClean="0"/>
              <a:t>Implementation</a:t>
            </a: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84423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70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Input and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W</a:t>
            </a:r>
            <a:r>
              <a:rPr lang="en-US" dirty="0" smtClean="0"/>
              <a:t>orks </a:t>
            </a:r>
            <a:r>
              <a:rPr lang="en-US" dirty="0"/>
              <a:t>by accelerating a rotor (flywheel) to a very high speed and maintaining the energy in the system as rotational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When </a:t>
            </a:r>
            <a:r>
              <a:rPr lang="en-US" dirty="0"/>
              <a:t>energy is extracted from the system, the flywheel's rotational speed is reduced as a consequence of </a:t>
            </a:r>
            <a:r>
              <a:rPr lang="en-US" dirty="0" smtClean="0"/>
              <a:t>conservation </a:t>
            </a:r>
            <a:r>
              <a:rPr lang="en-US" dirty="0"/>
              <a:t>of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Addition of </a:t>
            </a:r>
            <a:r>
              <a:rPr lang="en-US" dirty="0"/>
              <a:t>energy to the system correspondingly results in an increase in the speed of the </a:t>
            </a:r>
            <a:r>
              <a:rPr lang="en-US" dirty="0" smtClean="0"/>
              <a:t>flywheel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7" y="4495800"/>
            <a:ext cx="3276600" cy="2178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2" y="4513296"/>
            <a:ext cx="2957947" cy="2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4396153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761999" y="1905000"/>
            <a:ext cx="3471277" cy="4051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Flywheel </a:t>
            </a:r>
            <a:r>
              <a:rPr lang="en-US" dirty="0" smtClean="0"/>
              <a:t>typically constructed </a:t>
            </a:r>
            <a:r>
              <a:rPr lang="en-US" dirty="0" smtClean="0"/>
              <a:t>of </a:t>
            </a:r>
            <a:r>
              <a:rPr lang="en-US" dirty="0"/>
              <a:t>c</a:t>
            </a:r>
            <a:r>
              <a:rPr lang="en-US" dirty="0" smtClean="0"/>
              <a:t>arbon </a:t>
            </a:r>
            <a:r>
              <a:rPr lang="en-US" dirty="0"/>
              <a:t>f</a:t>
            </a:r>
            <a:r>
              <a:rPr lang="en-US" dirty="0" smtClean="0"/>
              <a:t>iber or </a:t>
            </a:r>
            <a:r>
              <a:rPr lang="en-US" dirty="0" smtClean="0"/>
              <a:t>steel alloy</a:t>
            </a:r>
            <a:endParaRPr lang="en-US" dirty="0" smtClean="0"/>
          </a:p>
          <a:p>
            <a:r>
              <a:rPr lang="en-US" dirty="0" smtClean="0"/>
              <a:t>Magnetic </a:t>
            </a:r>
            <a:r>
              <a:rPr lang="en-US" dirty="0" smtClean="0"/>
              <a:t>bearings commonly </a:t>
            </a:r>
            <a:r>
              <a:rPr lang="en-US" dirty="0" smtClean="0"/>
              <a:t>used to reduce friction</a:t>
            </a:r>
          </a:p>
          <a:p>
            <a:r>
              <a:rPr lang="en-US" dirty="0" smtClean="0"/>
              <a:t>Vacuum created to eliminate air resistance</a:t>
            </a:r>
          </a:p>
          <a:p>
            <a:r>
              <a:rPr lang="en-US" dirty="0" smtClean="0"/>
              <a:t>Motor used to add </a:t>
            </a:r>
            <a:r>
              <a:rPr lang="en-US" dirty="0" smtClean="0"/>
              <a:t>and extract rotational energy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0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Flywheel Stored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471277" cy="4051301"/>
          </a:xfrm>
        </p:spPr>
        <p:txBody>
          <a:bodyPr anchor="t"/>
          <a:lstStyle/>
          <a:p>
            <a:r>
              <a:rPr lang="en-US" dirty="0" smtClean="0"/>
              <a:t>Dependent on shape, mass, and rotational speed</a:t>
            </a:r>
          </a:p>
          <a:p>
            <a:r>
              <a:rPr lang="en-US" dirty="0" smtClean="0"/>
              <a:t>Most common shape today is flat disc</a:t>
            </a:r>
          </a:p>
          <a:p>
            <a:r>
              <a:rPr lang="en-US" dirty="0" smtClean="0"/>
              <a:t>High rotational speed is necessary for efficient storage</a:t>
            </a:r>
          </a:p>
          <a:p>
            <a:r>
              <a:rPr lang="en-US" dirty="0" smtClean="0"/>
              <a:t>Advanced flywheels can have efficiency of 80%-95%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476264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Flywheel Specific Energy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53524" cy="2442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81891" y="2092036"/>
            <a:ext cx="3471277" cy="2482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Typical values for specific energy 90-120 J/kg</a:t>
            </a:r>
          </a:p>
          <a:p>
            <a:r>
              <a:rPr lang="en-US" dirty="0" smtClean="0"/>
              <a:t>Higher that most current forms of energy storage</a:t>
            </a:r>
          </a:p>
          <a:p>
            <a:r>
              <a:rPr lang="en-US" dirty="0" smtClean="0"/>
              <a:t>Inferior only to Lithium-Ion (175 J/kg) and Zinc-Air (470 J/kg)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Flywheel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Efficiency</a:t>
            </a:r>
            <a:r>
              <a:rPr lang="en-US" dirty="0" smtClean="0"/>
              <a:t> </a:t>
            </a:r>
            <a:r>
              <a:rPr lang="en-US" dirty="0"/>
              <a:t>– charge and discharge are made with very small losses; </a:t>
            </a:r>
            <a:r>
              <a:rPr lang="en-US" dirty="0" smtClean="0"/>
              <a:t>can </a:t>
            </a:r>
            <a:r>
              <a:rPr lang="en-US" dirty="0"/>
              <a:t>have efficiencies up to </a:t>
            </a:r>
            <a:r>
              <a:rPr lang="en-US" dirty="0" smtClean="0"/>
              <a:t>95%</a:t>
            </a:r>
          </a:p>
          <a:p>
            <a:r>
              <a:rPr lang="en-US" b="1" dirty="0" smtClean="0"/>
              <a:t>Fast Response</a:t>
            </a:r>
            <a:r>
              <a:rPr lang="en-US" dirty="0" smtClean="0"/>
              <a:t> </a:t>
            </a:r>
            <a:r>
              <a:rPr lang="en-US" dirty="0"/>
              <a:t>- flywheels can promptly store huge bursts of energy and equally rapidly return </a:t>
            </a:r>
            <a:r>
              <a:rPr lang="en-US" dirty="0" smtClean="0"/>
              <a:t>them</a:t>
            </a:r>
          </a:p>
          <a:p>
            <a:r>
              <a:rPr lang="en-US" b="1" dirty="0" smtClean="0"/>
              <a:t>Lifetime</a:t>
            </a:r>
            <a:r>
              <a:rPr lang="en-US" dirty="0" smtClean="0"/>
              <a:t> </a:t>
            </a:r>
            <a:r>
              <a:rPr lang="en-US" dirty="0"/>
              <a:t>– flywheels built in the XVIII century for the early rail industry still work </a:t>
            </a:r>
            <a:r>
              <a:rPr lang="en-US" dirty="0" smtClean="0"/>
              <a:t>today</a:t>
            </a:r>
          </a:p>
          <a:p>
            <a:r>
              <a:rPr lang="en-US" b="1" dirty="0" smtClean="0"/>
              <a:t>Maintenance</a:t>
            </a:r>
            <a:r>
              <a:rPr lang="en-US" dirty="0" smtClean="0"/>
              <a:t> </a:t>
            </a:r>
            <a:r>
              <a:rPr lang="en-US" dirty="0"/>
              <a:t>– flywheels are kept in vacuum containers, functioning with zero material wear in modern </a:t>
            </a:r>
            <a:r>
              <a:rPr lang="en-US" dirty="0" smtClean="0"/>
              <a:t>designs</a:t>
            </a:r>
          </a:p>
          <a:p>
            <a:r>
              <a:rPr lang="en-US" b="1" dirty="0" smtClean="0"/>
              <a:t>Decommission</a:t>
            </a:r>
            <a:r>
              <a:rPr lang="en-US" dirty="0" smtClean="0"/>
              <a:t> - do </a:t>
            </a:r>
            <a:r>
              <a:rPr lang="en-US" dirty="0"/>
              <a:t>not pose the </a:t>
            </a:r>
            <a:r>
              <a:rPr lang="en-US" dirty="0" smtClean="0"/>
              <a:t>chemical recycling/decommission </a:t>
            </a:r>
            <a:r>
              <a:rPr lang="en-US" dirty="0"/>
              <a:t>issues of conventional batteries.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Disadvantages of Flywheel Storage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Weight</a:t>
            </a:r>
            <a:r>
              <a:rPr lang="en-US" dirty="0" smtClean="0"/>
              <a:t> </a:t>
            </a:r>
            <a:r>
              <a:rPr lang="en-US" dirty="0"/>
              <a:t>– alloy flywheels can easily weigh several </a:t>
            </a:r>
            <a:r>
              <a:rPr lang="en-US" dirty="0" err="1"/>
              <a:t>tonnes</a:t>
            </a:r>
            <a:r>
              <a:rPr lang="en-US" dirty="0"/>
              <a:t>; for transport applications this can be a serious </a:t>
            </a:r>
            <a:r>
              <a:rPr lang="en-US" dirty="0" smtClean="0"/>
              <a:t>issue</a:t>
            </a:r>
          </a:p>
          <a:p>
            <a:r>
              <a:rPr lang="en-US" b="1" dirty="0" smtClean="0"/>
              <a:t>Failure</a:t>
            </a:r>
            <a:r>
              <a:rPr lang="en-US" dirty="0" smtClean="0"/>
              <a:t> </a:t>
            </a:r>
            <a:r>
              <a:rPr lang="en-US" dirty="0"/>
              <a:t>– if a flywheel fails by some reason at high rotation, it disintegrates, sending shrapnel as fast as bullets in random </a:t>
            </a:r>
            <a:r>
              <a:rPr lang="en-US" dirty="0" smtClean="0"/>
              <a:t>directions</a:t>
            </a:r>
            <a:endParaRPr lang="en-US" dirty="0"/>
          </a:p>
          <a:p>
            <a:r>
              <a:rPr lang="en-US" b="1" dirty="0" smtClean="0"/>
              <a:t>Bearings</a:t>
            </a:r>
            <a:r>
              <a:rPr lang="en-US" dirty="0" smtClean="0"/>
              <a:t> </a:t>
            </a:r>
            <a:r>
              <a:rPr lang="en-US" dirty="0"/>
              <a:t>– alloy bearings proved to wear out quite rapidly, at first reducing efficiency and later rendering the flywheel </a:t>
            </a:r>
            <a:r>
              <a:rPr lang="en-US" dirty="0" smtClean="0"/>
              <a:t>useless</a:t>
            </a:r>
          </a:p>
          <a:p>
            <a:r>
              <a:rPr lang="en-US" b="1" dirty="0" smtClean="0"/>
              <a:t>Angular Momentum</a:t>
            </a:r>
            <a:r>
              <a:rPr lang="en-US" dirty="0" smtClean="0"/>
              <a:t> </a:t>
            </a:r>
            <a:r>
              <a:rPr lang="en-US" dirty="0"/>
              <a:t>– the momentum stored in the flywheel will act against direction changes, which in transport can make turns a complex </a:t>
            </a:r>
            <a:r>
              <a:rPr lang="en-US" dirty="0" smtClean="0"/>
              <a:t>task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Improved Materials - Advance materials such as carbon fiber, glass fiber, and super hard alloys</a:t>
            </a:r>
          </a:p>
          <a:p>
            <a:pPr lvl="1"/>
            <a:r>
              <a:rPr lang="en-US" dirty="0" smtClean="0"/>
              <a:t>Flywheel construction</a:t>
            </a:r>
          </a:p>
          <a:p>
            <a:pPr lvl="1"/>
            <a:r>
              <a:rPr lang="en-US" dirty="0" smtClean="0"/>
              <a:t>Flywheel protective casing</a:t>
            </a:r>
          </a:p>
          <a:p>
            <a:r>
              <a:rPr lang="en-US" dirty="0" smtClean="0"/>
              <a:t>Magnetic Bearings – Reduce frictional loss and prevent material wear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10890"/>
            <a:ext cx="2382982" cy="2382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72790"/>
            <a:ext cx="3285167" cy="245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58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294</TotalTime>
  <Words>626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Summer</vt:lpstr>
      <vt:lpstr>Conventional and Advanced Flywheel Energy Storage</vt:lpstr>
      <vt:lpstr>Content Overview</vt:lpstr>
      <vt:lpstr>Energy Input and Extraction</vt:lpstr>
      <vt:lpstr>Energy Storage System</vt:lpstr>
      <vt:lpstr>Flywheel Stored Energy</vt:lpstr>
      <vt:lpstr>Flywheel Specific Energy</vt:lpstr>
      <vt:lpstr>Advantages of Flywheel Storage</vt:lpstr>
      <vt:lpstr>Disadvantages of Flywheel Storage</vt:lpstr>
      <vt:lpstr>Advancements</vt:lpstr>
      <vt:lpstr>Modern Day Applications</vt:lpstr>
      <vt:lpstr>Automotive Industry</vt:lpstr>
      <vt:lpstr>Uninterruptible Power Supplies</vt:lpstr>
      <vt:lpstr>Military/Defense</vt:lpstr>
      <vt:lpstr>Grid Energy Storage</vt:lpstr>
      <vt:lpstr>Wind Turbines</vt:lpstr>
      <vt:lpstr>Conclusions</vt:lpstr>
      <vt:lpstr>Questions?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Conventional and Advanced Flywheel Energy Storage</dc:title>
  <dc:creator>Daniel</dc:creator>
  <cp:lastModifiedBy>Daniel</cp:lastModifiedBy>
  <cp:revision>19</cp:revision>
  <dcterms:created xsi:type="dcterms:W3CDTF">2014-11-11T18:03:25Z</dcterms:created>
  <dcterms:modified xsi:type="dcterms:W3CDTF">2014-11-12T19:15:39Z</dcterms:modified>
</cp:coreProperties>
</file>