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375" r:id="rId5"/>
    <p:sldId id="383" r:id="rId6"/>
    <p:sldId id="391" r:id="rId7"/>
    <p:sldId id="350" r:id="rId8"/>
    <p:sldId id="392" r:id="rId9"/>
    <p:sldId id="393" r:id="rId10"/>
    <p:sldId id="394" r:id="rId11"/>
    <p:sldId id="377" r:id="rId12"/>
    <p:sldId id="395" r:id="rId13"/>
    <p:sldId id="378" r:id="rId14"/>
    <p:sldId id="396" r:id="rId15"/>
    <p:sldId id="379" r:id="rId16"/>
    <p:sldId id="380" r:id="rId17"/>
    <p:sldId id="381" r:id="rId18"/>
    <p:sldId id="385" r:id="rId19"/>
    <p:sldId id="382" r:id="rId20"/>
    <p:sldId id="351" r:id="rId21"/>
    <p:sldId id="386" r:id="rId22"/>
    <p:sldId id="387" r:id="rId23"/>
    <p:sldId id="388" r:id="rId24"/>
    <p:sldId id="390" r:id="rId25"/>
    <p:sldId id="38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284B"/>
    <a:srgbClr val="FF5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E8F56-2B56-4247-841A-704E85630574}" v="6" dt="2024-11-18T15:29:39.41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33" autoAdjust="0"/>
  </p:normalViewPr>
  <p:slideViewPr>
    <p:cSldViewPr snapToGrid="0">
      <p:cViewPr varScale="1">
        <p:scale>
          <a:sx n="77" d="100"/>
          <a:sy n="77" d="100"/>
        </p:scale>
        <p:origin x="200" y="68"/>
      </p:cViewPr>
      <p:guideLst/>
    </p:cSldViewPr>
  </p:slideViewPr>
  <p:outlineViewPr>
    <p:cViewPr>
      <p:scale>
        <a:sx n="33" d="100"/>
        <a:sy n="33" d="100"/>
      </p:scale>
      <p:origin x="0" y="-20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135" d="100"/>
          <a:sy n="135" d="100"/>
        </p:scale>
        <p:origin x="47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80C1D3-11E2-4E33-B399-E1A34FD19CC5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5DCB2FC9-B77C-486C-BD6C-F42D6EE2014D}">
      <dgm:prSet phldrT="[Text]"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Major CSP Technologies</a:t>
          </a:r>
          <a:endParaRPr lang="en-IN" dirty="0">
            <a:latin typeface="Amasis MT Pro Black" panose="02040A04050005020304" pitchFamily="18" charset="0"/>
          </a:endParaRPr>
        </a:p>
      </dgm:t>
    </dgm:pt>
    <dgm:pt modelId="{B1396AF0-F6E0-4949-8228-0F56C009EC2E}" type="parTrans" cxnId="{D5193B3F-5A16-4CF7-9CE3-9C55360A8CC8}">
      <dgm:prSet/>
      <dgm:spPr/>
      <dgm:t>
        <a:bodyPr/>
        <a:lstStyle/>
        <a:p>
          <a:endParaRPr lang="en-IN"/>
        </a:p>
      </dgm:t>
    </dgm:pt>
    <dgm:pt modelId="{D538AEF3-8F86-4346-8FD3-8B524A5C9CB7}" type="sibTrans" cxnId="{D5193B3F-5A16-4CF7-9CE3-9C55360A8CC8}">
      <dgm:prSet/>
      <dgm:spPr/>
      <dgm:t>
        <a:bodyPr/>
        <a:lstStyle/>
        <a:p>
          <a:endParaRPr lang="en-IN"/>
        </a:p>
      </dgm:t>
    </dgm:pt>
    <dgm:pt modelId="{7AB32CB1-5488-48F0-8912-48C5D0583248}">
      <dgm:prSet phldrT="[Text]"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Solar Power towers</a:t>
          </a:r>
          <a:endParaRPr lang="en-IN" dirty="0">
            <a:latin typeface="Amasis MT Pro Black" panose="02040A04050005020304" pitchFamily="18" charset="0"/>
          </a:endParaRPr>
        </a:p>
      </dgm:t>
    </dgm:pt>
    <dgm:pt modelId="{F24DA50A-6698-4C52-A732-B2F1AB2D4CA0}" type="parTrans" cxnId="{BAC59012-536A-4576-82B9-CE356F6A0DAC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4CE39BFA-A7B2-4412-8CD3-70BDCFB3DAA3}" type="sibTrans" cxnId="{BAC59012-536A-4576-82B9-CE356F6A0DAC}">
      <dgm:prSet/>
      <dgm:spPr/>
      <dgm:t>
        <a:bodyPr/>
        <a:lstStyle/>
        <a:p>
          <a:endParaRPr lang="en-IN"/>
        </a:p>
      </dgm:t>
    </dgm:pt>
    <dgm:pt modelId="{54AADB46-2CAF-4E43-A4D8-B5256FB77059}">
      <dgm:prSet phldrT="[Text]"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Parabolic Troughs</a:t>
          </a:r>
          <a:endParaRPr lang="en-IN" dirty="0">
            <a:latin typeface="Amasis MT Pro Black" panose="02040A04050005020304" pitchFamily="18" charset="0"/>
          </a:endParaRPr>
        </a:p>
      </dgm:t>
    </dgm:pt>
    <dgm:pt modelId="{CCB4536E-8FEB-46F2-B8F0-79AE2C3AF538}" type="parTrans" cxnId="{C796F33C-0D5E-4C41-A812-FDC60168AC64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06CCA16D-7E42-44A9-B989-B547CCECC7D9}" type="sibTrans" cxnId="{C796F33C-0D5E-4C41-A812-FDC60168AC64}">
      <dgm:prSet/>
      <dgm:spPr/>
      <dgm:t>
        <a:bodyPr/>
        <a:lstStyle/>
        <a:p>
          <a:endParaRPr lang="en-IN"/>
        </a:p>
      </dgm:t>
    </dgm:pt>
    <dgm:pt modelId="{1AD17B7F-6267-4826-B275-E87266C4087C}">
      <dgm:prSet phldrT="[Text]"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Linear Fresnel Reflectors</a:t>
          </a:r>
          <a:endParaRPr lang="en-IN" dirty="0">
            <a:latin typeface="Amasis MT Pro Black" panose="02040A04050005020304" pitchFamily="18" charset="0"/>
          </a:endParaRPr>
        </a:p>
      </dgm:t>
    </dgm:pt>
    <dgm:pt modelId="{0E808E8E-5493-4E74-98DB-B54177EFA443}" type="parTrans" cxnId="{624A4733-90A5-4A9A-ADB6-AF8BCFCE0675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486D13D0-536C-4205-92E1-73ADD57A21EA}" type="sibTrans" cxnId="{624A4733-90A5-4A9A-ADB6-AF8BCFCE0675}">
      <dgm:prSet/>
      <dgm:spPr/>
      <dgm:t>
        <a:bodyPr/>
        <a:lstStyle/>
        <a:p>
          <a:endParaRPr lang="en-IN"/>
        </a:p>
      </dgm:t>
    </dgm:pt>
    <dgm:pt modelId="{17084BF5-2EB3-4BF7-B163-4AEE50F4D8C7}" type="pres">
      <dgm:prSet presAssocID="{B780C1D3-11E2-4E33-B399-E1A34FD19CC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AD976FF-A194-4CEB-9D32-49B15491972E}" type="pres">
      <dgm:prSet presAssocID="{5DCB2FC9-B77C-486C-BD6C-F42D6EE2014D}" presName="hierRoot1" presStyleCnt="0">
        <dgm:presLayoutVars>
          <dgm:hierBranch val="init"/>
        </dgm:presLayoutVars>
      </dgm:prSet>
      <dgm:spPr/>
    </dgm:pt>
    <dgm:pt modelId="{27063516-71CF-433F-8427-E57B8D53276F}" type="pres">
      <dgm:prSet presAssocID="{5DCB2FC9-B77C-486C-BD6C-F42D6EE2014D}" presName="rootComposite1" presStyleCnt="0"/>
      <dgm:spPr/>
    </dgm:pt>
    <dgm:pt modelId="{FB6BA306-D0E9-4313-BCB6-F94D857F49E3}" type="pres">
      <dgm:prSet presAssocID="{5DCB2FC9-B77C-486C-BD6C-F42D6EE2014D}" presName="rootText1" presStyleLbl="node0" presStyleIdx="0" presStyleCnt="1">
        <dgm:presLayoutVars>
          <dgm:chPref val="3"/>
        </dgm:presLayoutVars>
      </dgm:prSet>
      <dgm:spPr/>
    </dgm:pt>
    <dgm:pt modelId="{A0747E7F-CD34-44E2-B6D3-7696CEC405CB}" type="pres">
      <dgm:prSet presAssocID="{5DCB2FC9-B77C-486C-BD6C-F42D6EE2014D}" presName="rootConnector1" presStyleLbl="node1" presStyleIdx="0" presStyleCnt="0"/>
      <dgm:spPr/>
    </dgm:pt>
    <dgm:pt modelId="{ED2C5D42-3D76-4042-B8AB-36CFCA027B2E}" type="pres">
      <dgm:prSet presAssocID="{5DCB2FC9-B77C-486C-BD6C-F42D6EE2014D}" presName="hierChild2" presStyleCnt="0"/>
      <dgm:spPr/>
    </dgm:pt>
    <dgm:pt modelId="{A2188E94-D3C8-4DDD-B7B4-BB6B3151E78E}" type="pres">
      <dgm:prSet presAssocID="{F24DA50A-6698-4C52-A732-B2F1AB2D4CA0}" presName="Name37" presStyleLbl="parChTrans1D2" presStyleIdx="0" presStyleCnt="3"/>
      <dgm:spPr/>
    </dgm:pt>
    <dgm:pt modelId="{1164DD9C-5CE8-467F-95DF-AC0FE27D5852}" type="pres">
      <dgm:prSet presAssocID="{7AB32CB1-5488-48F0-8912-48C5D0583248}" presName="hierRoot2" presStyleCnt="0">
        <dgm:presLayoutVars>
          <dgm:hierBranch val="init"/>
        </dgm:presLayoutVars>
      </dgm:prSet>
      <dgm:spPr/>
    </dgm:pt>
    <dgm:pt modelId="{70C009A8-FBCC-4E9D-A29E-1582802BBD5F}" type="pres">
      <dgm:prSet presAssocID="{7AB32CB1-5488-48F0-8912-48C5D0583248}" presName="rootComposite" presStyleCnt="0"/>
      <dgm:spPr/>
    </dgm:pt>
    <dgm:pt modelId="{9CEBCE4B-1D15-488F-96E9-635E6FEF236D}" type="pres">
      <dgm:prSet presAssocID="{7AB32CB1-5488-48F0-8912-48C5D0583248}" presName="rootText" presStyleLbl="node2" presStyleIdx="0" presStyleCnt="3" custLinFactNeighborX="-1463" custLinFactNeighborY="976">
        <dgm:presLayoutVars>
          <dgm:chPref val="3"/>
        </dgm:presLayoutVars>
      </dgm:prSet>
      <dgm:spPr/>
    </dgm:pt>
    <dgm:pt modelId="{94C5BF21-ACBD-4654-B78B-88B2AB8D84D7}" type="pres">
      <dgm:prSet presAssocID="{7AB32CB1-5488-48F0-8912-48C5D0583248}" presName="rootConnector" presStyleLbl="node2" presStyleIdx="0" presStyleCnt="3"/>
      <dgm:spPr/>
    </dgm:pt>
    <dgm:pt modelId="{4458AC06-AD6B-47EA-9B77-476E2C3200AA}" type="pres">
      <dgm:prSet presAssocID="{7AB32CB1-5488-48F0-8912-48C5D0583248}" presName="hierChild4" presStyleCnt="0"/>
      <dgm:spPr/>
    </dgm:pt>
    <dgm:pt modelId="{4140684B-D778-438C-99FD-F20CF67EEB21}" type="pres">
      <dgm:prSet presAssocID="{7AB32CB1-5488-48F0-8912-48C5D0583248}" presName="hierChild5" presStyleCnt="0"/>
      <dgm:spPr/>
    </dgm:pt>
    <dgm:pt modelId="{D95879C0-F34E-4E5A-8B50-0D31B342488D}" type="pres">
      <dgm:prSet presAssocID="{CCB4536E-8FEB-46F2-B8F0-79AE2C3AF538}" presName="Name37" presStyleLbl="parChTrans1D2" presStyleIdx="1" presStyleCnt="3"/>
      <dgm:spPr/>
    </dgm:pt>
    <dgm:pt modelId="{2BBE2CE3-B099-4746-859E-4379DB268773}" type="pres">
      <dgm:prSet presAssocID="{54AADB46-2CAF-4E43-A4D8-B5256FB77059}" presName="hierRoot2" presStyleCnt="0">
        <dgm:presLayoutVars>
          <dgm:hierBranch val="init"/>
        </dgm:presLayoutVars>
      </dgm:prSet>
      <dgm:spPr/>
    </dgm:pt>
    <dgm:pt modelId="{331AC554-8FA6-48D4-9824-19AEDD64124F}" type="pres">
      <dgm:prSet presAssocID="{54AADB46-2CAF-4E43-A4D8-B5256FB77059}" presName="rootComposite" presStyleCnt="0"/>
      <dgm:spPr/>
    </dgm:pt>
    <dgm:pt modelId="{F0D9C87A-6292-4926-B4EB-C19DE7367708}" type="pres">
      <dgm:prSet presAssocID="{54AADB46-2CAF-4E43-A4D8-B5256FB77059}" presName="rootText" presStyleLbl="node2" presStyleIdx="1" presStyleCnt="3">
        <dgm:presLayoutVars>
          <dgm:chPref val="3"/>
        </dgm:presLayoutVars>
      </dgm:prSet>
      <dgm:spPr/>
    </dgm:pt>
    <dgm:pt modelId="{6A395131-5842-4F4B-B6B1-AACD682E6AF9}" type="pres">
      <dgm:prSet presAssocID="{54AADB46-2CAF-4E43-A4D8-B5256FB77059}" presName="rootConnector" presStyleLbl="node2" presStyleIdx="1" presStyleCnt="3"/>
      <dgm:spPr/>
    </dgm:pt>
    <dgm:pt modelId="{EF8B9A12-6414-4308-BDB9-B93555AB38EB}" type="pres">
      <dgm:prSet presAssocID="{54AADB46-2CAF-4E43-A4D8-B5256FB77059}" presName="hierChild4" presStyleCnt="0"/>
      <dgm:spPr/>
    </dgm:pt>
    <dgm:pt modelId="{EF60E813-EECB-49B6-A943-0B8293E8ED92}" type="pres">
      <dgm:prSet presAssocID="{54AADB46-2CAF-4E43-A4D8-B5256FB77059}" presName="hierChild5" presStyleCnt="0"/>
      <dgm:spPr/>
    </dgm:pt>
    <dgm:pt modelId="{56D15921-671D-4341-BCB4-C3CFB91EC214}" type="pres">
      <dgm:prSet presAssocID="{0E808E8E-5493-4E74-98DB-B54177EFA443}" presName="Name37" presStyleLbl="parChTrans1D2" presStyleIdx="2" presStyleCnt="3"/>
      <dgm:spPr/>
    </dgm:pt>
    <dgm:pt modelId="{64E36E9F-3A61-48D8-8308-0DF002CF23F7}" type="pres">
      <dgm:prSet presAssocID="{1AD17B7F-6267-4826-B275-E87266C4087C}" presName="hierRoot2" presStyleCnt="0">
        <dgm:presLayoutVars>
          <dgm:hierBranch val="init"/>
        </dgm:presLayoutVars>
      </dgm:prSet>
      <dgm:spPr/>
    </dgm:pt>
    <dgm:pt modelId="{6B139274-A5C2-464F-AD7F-34234F7A9DB7}" type="pres">
      <dgm:prSet presAssocID="{1AD17B7F-6267-4826-B275-E87266C4087C}" presName="rootComposite" presStyleCnt="0"/>
      <dgm:spPr/>
    </dgm:pt>
    <dgm:pt modelId="{B9313F91-84E9-4D4E-9093-DB1DB3563710}" type="pres">
      <dgm:prSet presAssocID="{1AD17B7F-6267-4826-B275-E87266C4087C}" presName="rootText" presStyleLbl="node2" presStyleIdx="2" presStyleCnt="3">
        <dgm:presLayoutVars>
          <dgm:chPref val="3"/>
        </dgm:presLayoutVars>
      </dgm:prSet>
      <dgm:spPr/>
    </dgm:pt>
    <dgm:pt modelId="{02C5AAC3-DF1D-47CA-A431-2E08A1AFB24E}" type="pres">
      <dgm:prSet presAssocID="{1AD17B7F-6267-4826-B275-E87266C4087C}" presName="rootConnector" presStyleLbl="node2" presStyleIdx="2" presStyleCnt="3"/>
      <dgm:spPr/>
    </dgm:pt>
    <dgm:pt modelId="{239F24C3-7CB8-4DFB-91E5-D2FBC462A004}" type="pres">
      <dgm:prSet presAssocID="{1AD17B7F-6267-4826-B275-E87266C4087C}" presName="hierChild4" presStyleCnt="0"/>
      <dgm:spPr/>
    </dgm:pt>
    <dgm:pt modelId="{8025EA10-A402-4705-9390-ED695E63A008}" type="pres">
      <dgm:prSet presAssocID="{1AD17B7F-6267-4826-B275-E87266C4087C}" presName="hierChild5" presStyleCnt="0"/>
      <dgm:spPr/>
    </dgm:pt>
    <dgm:pt modelId="{DBDE5B29-3525-404B-8B5C-6B4A7EADE91F}" type="pres">
      <dgm:prSet presAssocID="{5DCB2FC9-B77C-486C-BD6C-F42D6EE2014D}" presName="hierChild3" presStyleCnt="0"/>
      <dgm:spPr/>
    </dgm:pt>
  </dgm:ptLst>
  <dgm:cxnLst>
    <dgm:cxn modelId="{0FA4CC09-A540-4340-A6D0-7D237FA79672}" type="presOf" srcId="{B780C1D3-11E2-4E33-B399-E1A34FD19CC5}" destId="{17084BF5-2EB3-4BF7-B163-4AEE50F4D8C7}" srcOrd="0" destOrd="0" presId="urn:microsoft.com/office/officeart/2005/8/layout/orgChart1"/>
    <dgm:cxn modelId="{BAC59012-536A-4576-82B9-CE356F6A0DAC}" srcId="{5DCB2FC9-B77C-486C-BD6C-F42D6EE2014D}" destId="{7AB32CB1-5488-48F0-8912-48C5D0583248}" srcOrd="0" destOrd="0" parTransId="{F24DA50A-6698-4C52-A732-B2F1AB2D4CA0}" sibTransId="{4CE39BFA-A7B2-4412-8CD3-70BDCFB3DAA3}"/>
    <dgm:cxn modelId="{B2E7B128-853F-47B7-B553-1C708BA001CA}" type="presOf" srcId="{0E808E8E-5493-4E74-98DB-B54177EFA443}" destId="{56D15921-671D-4341-BCB4-C3CFB91EC214}" srcOrd="0" destOrd="0" presId="urn:microsoft.com/office/officeart/2005/8/layout/orgChart1"/>
    <dgm:cxn modelId="{D60BD729-296A-423D-B977-A007828C3585}" type="presOf" srcId="{7AB32CB1-5488-48F0-8912-48C5D0583248}" destId="{9CEBCE4B-1D15-488F-96E9-635E6FEF236D}" srcOrd="0" destOrd="0" presId="urn:microsoft.com/office/officeart/2005/8/layout/orgChart1"/>
    <dgm:cxn modelId="{5B43DC32-3A91-4874-8B06-B19FB9460E33}" type="presOf" srcId="{54AADB46-2CAF-4E43-A4D8-B5256FB77059}" destId="{6A395131-5842-4F4B-B6B1-AACD682E6AF9}" srcOrd="1" destOrd="0" presId="urn:microsoft.com/office/officeart/2005/8/layout/orgChart1"/>
    <dgm:cxn modelId="{624A4733-90A5-4A9A-ADB6-AF8BCFCE0675}" srcId="{5DCB2FC9-B77C-486C-BD6C-F42D6EE2014D}" destId="{1AD17B7F-6267-4826-B275-E87266C4087C}" srcOrd="2" destOrd="0" parTransId="{0E808E8E-5493-4E74-98DB-B54177EFA443}" sibTransId="{486D13D0-536C-4205-92E1-73ADD57A21EA}"/>
    <dgm:cxn modelId="{D699A135-8BF8-4450-91C2-CFD2401FAAEB}" type="presOf" srcId="{F24DA50A-6698-4C52-A732-B2F1AB2D4CA0}" destId="{A2188E94-D3C8-4DDD-B7B4-BB6B3151E78E}" srcOrd="0" destOrd="0" presId="urn:microsoft.com/office/officeart/2005/8/layout/orgChart1"/>
    <dgm:cxn modelId="{C796F33C-0D5E-4C41-A812-FDC60168AC64}" srcId="{5DCB2FC9-B77C-486C-BD6C-F42D6EE2014D}" destId="{54AADB46-2CAF-4E43-A4D8-B5256FB77059}" srcOrd="1" destOrd="0" parTransId="{CCB4536E-8FEB-46F2-B8F0-79AE2C3AF538}" sibTransId="{06CCA16D-7E42-44A9-B989-B547CCECC7D9}"/>
    <dgm:cxn modelId="{D5193B3F-5A16-4CF7-9CE3-9C55360A8CC8}" srcId="{B780C1D3-11E2-4E33-B399-E1A34FD19CC5}" destId="{5DCB2FC9-B77C-486C-BD6C-F42D6EE2014D}" srcOrd="0" destOrd="0" parTransId="{B1396AF0-F6E0-4949-8228-0F56C009EC2E}" sibTransId="{D538AEF3-8F86-4346-8FD3-8B524A5C9CB7}"/>
    <dgm:cxn modelId="{A8421B68-BFC9-4FDF-905A-4B651885B202}" type="presOf" srcId="{7AB32CB1-5488-48F0-8912-48C5D0583248}" destId="{94C5BF21-ACBD-4654-B78B-88B2AB8D84D7}" srcOrd="1" destOrd="0" presId="urn:microsoft.com/office/officeart/2005/8/layout/orgChart1"/>
    <dgm:cxn modelId="{0A468281-7BA3-48B3-B537-0B59BB021527}" type="presOf" srcId="{CCB4536E-8FEB-46F2-B8F0-79AE2C3AF538}" destId="{D95879C0-F34E-4E5A-8B50-0D31B342488D}" srcOrd="0" destOrd="0" presId="urn:microsoft.com/office/officeart/2005/8/layout/orgChart1"/>
    <dgm:cxn modelId="{873A41AC-CA0F-4C35-AB02-FD7674CD33CD}" type="presOf" srcId="{5DCB2FC9-B77C-486C-BD6C-F42D6EE2014D}" destId="{A0747E7F-CD34-44E2-B6D3-7696CEC405CB}" srcOrd="1" destOrd="0" presId="urn:microsoft.com/office/officeart/2005/8/layout/orgChart1"/>
    <dgm:cxn modelId="{1C9C44D3-D1B8-4640-B342-0074A17AADA1}" type="presOf" srcId="{54AADB46-2CAF-4E43-A4D8-B5256FB77059}" destId="{F0D9C87A-6292-4926-B4EB-C19DE7367708}" srcOrd="0" destOrd="0" presId="urn:microsoft.com/office/officeart/2005/8/layout/orgChart1"/>
    <dgm:cxn modelId="{94FC5FD4-B9A9-4A5B-9022-F83FC239CC88}" type="presOf" srcId="{5DCB2FC9-B77C-486C-BD6C-F42D6EE2014D}" destId="{FB6BA306-D0E9-4313-BCB6-F94D857F49E3}" srcOrd="0" destOrd="0" presId="urn:microsoft.com/office/officeart/2005/8/layout/orgChart1"/>
    <dgm:cxn modelId="{A86A35DF-D9EB-44E5-BE00-D78D1F73EDD6}" type="presOf" srcId="{1AD17B7F-6267-4826-B275-E87266C4087C}" destId="{02C5AAC3-DF1D-47CA-A431-2E08A1AFB24E}" srcOrd="1" destOrd="0" presId="urn:microsoft.com/office/officeart/2005/8/layout/orgChart1"/>
    <dgm:cxn modelId="{16FEF7F7-51D6-48A3-B930-8081032D19C1}" type="presOf" srcId="{1AD17B7F-6267-4826-B275-E87266C4087C}" destId="{B9313F91-84E9-4D4E-9093-DB1DB3563710}" srcOrd="0" destOrd="0" presId="urn:microsoft.com/office/officeart/2005/8/layout/orgChart1"/>
    <dgm:cxn modelId="{92FDED38-AD91-434A-A0E5-ADF91A114FCC}" type="presParOf" srcId="{17084BF5-2EB3-4BF7-B163-4AEE50F4D8C7}" destId="{7AD976FF-A194-4CEB-9D32-49B15491972E}" srcOrd="0" destOrd="0" presId="urn:microsoft.com/office/officeart/2005/8/layout/orgChart1"/>
    <dgm:cxn modelId="{7DC959F9-AB1A-4FC9-865A-DEDC6F00177C}" type="presParOf" srcId="{7AD976FF-A194-4CEB-9D32-49B15491972E}" destId="{27063516-71CF-433F-8427-E57B8D53276F}" srcOrd="0" destOrd="0" presId="urn:microsoft.com/office/officeart/2005/8/layout/orgChart1"/>
    <dgm:cxn modelId="{4EF0D8AC-EFC1-49EA-8631-D722D96F19F8}" type="presParOf" srcId="{27063516-71CF-433F-8427-E57B8D53276F}" destId="{FB6BA306-D0E9-4313-BCB6-F94D857F49E3}" srcOrd="0" destOrd="0" presId="urn:microsoft.com/office/officeart/2005/8/layout/orgChart1"/>
    <dgm:cxn modelId="{A42DB22A-1175-4FAB-BE47-E69AB2E8D6A3}" type="presParOf" srcId="{27063516-71CF-433F-8427-E57B8D53276F}" destId="{A0747E7F-CD34-44E2-B6D3-7696CEC405CB}" srcOrd="1" destOrd="0" presId="urn:microsoft.com/office/officeart/2005/8/layout/orgChart1"/>
    <dgm:cxn modelId="{27CF29B8-4145-4F5B-8BE6-73F8780C14C0}" type="presParOf" srcId="{7AD976FF-A194-4CEB-9D32-49B15491972E}" destId="{ED2C5D42-3D76-4042-B8AB-36CFCA027B2E}" srcOrd="1" destOrd="0" presId="urn:microsoft.com/office/officeart/2005/8/layout/orgChart1"/>
    <dgm:cxn modelId="{3F2F090A-E92D-49B1-B69A-0BD5BC1F7DF2}" type="presParOf" srcId="{ED2C5D42-3D76-4042-B8AB-36CFCA027B2E}" destId="{A2188E94-D3C8-4DDD-B7B4-BB6B3151E78E}" srcOrd="0" destOrd="0" presId="urn:microsoft.com/office/officeart/2005/8/layout/orgChart1"/>
    <dgm:cxn modelId="{F67B4487-F863-4294-8714-5E792A4FDD01}" type="presParOf" srcId="{ED2C5D42-3D76-4042-B8AB-36CFCA027B2E}" destId="{1164DD9C-5CE8-467F-95DF-AC0FE27D5852}" srcOrd="1" destOrd="0" presId="urn:microsoft.com/office/officeart/2005/8/layout/orgChart1"/>
    <dgm:cxn modelId="{CA9DC4F6-2850-484D-BEC6-0F9E58A72AC2}" type="presParOf" srcId="{1164DD9C-5CE8-467F-95DF-AC0FE27D5852}" destId="{70C009A8-FBCC-4E9D-A29E-1582802BBD5F}" srcOrd="0" destOrd="0" presId="urn:microsoft.com/office/officeart/2005/8/layout/orgChart1"/>
    <dgm:cxn modelId="{467CE6C7-D914-40A3-9B3D-D17148AE446D}" type="presParOf" srcId="{70C009A8-FBCC-4E9D-A29E-1582802BBD5F}" destId="{9CEBCE4B-1D15-488F-96E9-635E6FEF236D}" srcOrd="0" destOrd="0" presId="urn:microsoft.com/office/officeart/2005/8/layout/orgChart1"/>
    <dgm:cxn modelId="{CA3786FC-3796-43A9-8141-E09477D9A7CE}" type="presParOf" srcId="{70C009A8-FBCC-4E9D-A29E-1582802BBD5F}" destId="{94C5BF21-ACBD-4654-B78B-88B2AB8D84D7}" srcOrd="1" destOrd="0" presId="urn:microsoft.com/office/officeart/2005/8/layout/orgChart1"/>
    <dgm:cxn modelId="{4ED5F561-E8BB-4DA5-B725-4F6EFE7CC245}" type="presParOf" srcId="{1164DD9C-5CE8-467F-95DF-AC0FE27D5852}" destId="{4458AC06-AD6B-47EA-9B77-476E2C3200AA}" srcOrd="1" destOrd="0" presId="urn:microsoft.com/office/officeart/2005/8/layout/orgChart1"/>
    <dgm:cxn modelId="{D8832F58-812F-4595-AC9B-28C176FEA1D0}" type="presParOf" srcId="{1164DD9C-5CE8-467F-95DF-AC0FE27D5852}" destId="{4140684B-D778-438C-99FD-F20CF67EEB21}" srcOrd="2" destOrd="0" presId="urn:microsoft.com/office/officeart/2005/8/layout/orgChart1"/>
    <dgm:cxn modelId="{3121E4C5-C21D-4F42-BC2F-9E62934B1DD9}" type="presParOf" srcId="{ED2C5D42-3D76-4042-B8AB-36CFCA027B2E}" destId="{D95879C0-F34E-4E5A-8B50-0D31B342488D}" srcOrd="2" destOrd="0" presId="urn:microsoft.com/office/officeart/2005/8/layout/orgChart1"/>
    <dgm:cxn modelId="{8BBBDC68-3AFE-4585-B215-B69B5BC5F2D6}" type="presParOf" srcId="{ED2C5D42-3D76-4042-B8AB-36CFCA027B2E}" destId="{2BBE2CE3-B099-4746-859E-4379DB268773}" srcOrd="3" destOrd="0" presId="urn:microsoft.com/office/officeart/2005/8/layout/orgChart1"/>
    <dgm:cxn modelId="{A59F5560-BDA7-43B1-B7BC-9A1FB230BEA0}" type="presParOf" srcId="{2BBE2CE3-B099-4746-859E-4379DB268773}" destId="{331AC554-8FA6-48D4-9824-19AEDD64124F}" srcOrd="0" destOrd="0" presId="urn:microsoft.com/office/officeart/2005/8/layout/orgChart1"/>
    <dgm:cxn modelId="{4CE5285C-3550-44D5-AB23-77388C8878DF}" type="presParOf" srcId="{331AC554-8FA6-48D4-9824-19AEDD64124F}" destId="{F0D9C87A-6292-4926-B4EB-C19DE7367708}" srcOrd="0" destOrd="0" presId="urn:microsoft.com/office/officeart/2005/8/layout/orgChart1"/>
    <dgm:cxn modelId="{8EA9C5CE-3624-4241-9529-342905404C71}" type="presParOf" srcId="{331AC554-8FA6-48D4-9824-19AEDD64124F}" destId="{6A395131-5842-4F4B-B6B1-AACD682E6AF9}" srcOrd="1" destOrd="0" presId="urn:microsoft.com/office/officeart/2005/8/layout/orgChart1"/>
    <dgm:cxn modelId="{1F48B7A9-2AA5-4EC9-B232-C1434B770E1E}" type="presParOf" srcId="{2BBE2CE3-B099-4746-859E-4379DB268773}" destId="{EF8B9A12-6414-4308-BDB9-B93555AB38EB}" srcOrd="1" destOrd="0" presId="urn:microsoft.com/office/officeart/2005/8/layout/orgChart1"/>
    <dgm:cxn modelId="{460D10D6-F5D2-4B8F-94A2-1B1D13A3A0BC}" type="presParOf" srcId="{2BBE2CE3-B099-4746-859E-4379DB268773}" destId="{EF60E813-EECB-49B6-A943-0B8293E8ED92}" srcOrd="2" destOrd="0" presId="urn:microsoft.com/office/officeart/2005/8/layout/orgChart1"/>
    <dgm:cxn modelId="{71ABDC25-5960-47A4-A314-06037A8DA87E}" type="presParOf" srcId="{ED2C5D42-3D76-4042-B8AB-36CFCA027B2E}" destId="{56D15921-671D-4341-BCB4-C3CFB91EC214}" srcOrd="4" destOrd="0" presId="urn:microsoft.com/office/officeart/2005/8/layout/orgChart1"/>
    <dgm:cxn modelId="{B44BAC84-9220-4902-87E5-0FF474FDD188}" type="presParOf" srcId="{ED2C5D42-3D76-4042-B8AB-36CFCA027B2E}" destId="{64E36E9F-3A61-48D8-8308-0DF002CF23F7}" srcOrd="5" destOrd="0" presId="urn:microsoft.com/office/officeart/2005/8/layout/orgChart1"/>
    <dgm:cxn modelId="{F7B6D8C7-5A7C-4297-AA7A-315A1D6FDD53}" type="presParOf" srcId="{64E36E9F-3A61-48D8-8308-0DF002CF23F7}" destId="{6B139274-A5C2-464F-AD7F-34234F7A9DB7}" srcOrd="0" destOrd="0" presId="urn:microsoft.com/office/officeart/2005/8/layout/orgChart1"/>
    <dgm:cxn modelId="{62312AC7-54D1-4D9C-8097-91150B119415}" type="presParOf" srcId="{6B139274-A5C2-464F-AD7F-34234F7A9DB7}" destId="{B9313F91-84E9-4D4E-9093-DB1DB3563710}" srcOrd="0" destOrd="0" presId="urn:microsoft.com/office/officeart/2005/8/layout/orgChart1"/>
    <dgm:cxn modelId="{4C52EB8C-DAAF-499E-B001-859B659F3E04}" type="presParOf" srcId="{6B139274-A5C2-464F-AD7F-34234F7A9DB7}" destId="{02C5AAC3-DF1D-47CA-A431-2E08A1AFB24E}" srcOrd="1" destOrd="0" presId="urn:microsoft.com/office/officeart/2005/8/layout/orgChart1"/>
    <dgm:cxn modelId="{40244DCE-9F4F-4E9D-BBB5-F31720B7B6C7}" type="presParOf" srcId="{64E36E9F-3A61-48D8-8308-0DF002CF23F7}" destId="{239F24C3-7CB8-4DFB-91E5-D2FBC462A004}" srcOrd="1" destOrd="0" presId="urn:microsoft.com/office/officeart/2005/8/layout/orgChart1"/>
    <dgm:cxn modelId="{B3179531-300B-4464-AD25-EEDB8D9852F3}" type="presParOf" srcId="{64E36E9F-3A61-48D8-8308-0DF002CF23F7}" destId="{8025EA10-A402-4705-9390-ED695E63A008}" srcOrd="2" destOrd="0" presId="urn:microsoft.com/office/officeart/2005/8/layout/orgChart1"/>
    <dgm:cxn modelId="{E90D5606-663D-4714-9554-0F0907F318C7}" type="presParOf" srcId="{7AD976FF-A194-4CEB-9D32-49B15491972E}" destId="{DBDE5B29-3525-404B-8B5C-6B4A7EADE91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6A75EDA-3020-4B1C-B5A0-90F5E1038752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91D3C293-85BD-4274-9E32-A245C2EBA459}">
      <dgm:prSet phldrT="[Text]"/>
      <dgm:spPr/>
      <dgm:t>
        <a:bodyPr/>
        <a:lstStyle/>
        <a:p>
          <a:r>
            <a:rPr lang="en-IN" dirty="0">
              <a:latin typeface="Amasis MT Pro Black" panose="02040A04050005020304" pitchFamily="18" charset="0"/>
            </a:rPr>
            <a:t>Solar Power Towers</a:t>
          </a:r>
        </a:p>
      </dgm:t>
    </dgm:pt>
    <dgm:pt modelId="{E7101010-5146-4DE6-9CDD-A6F4A76CF540}" type="parTrans" cxnId="{E87C9293-6164-4087-90BC-006AE1F8F719}">
      <dgm:prSet/>
      <dgm:spPr/>
      <dgm:t>
        <a:bodyPr/>
        <a:lstStyle/>
        <a:p>
          <a:endParaRPr lang="en-IN"/>
        </a:p>
      </dgm:t>
    </dgm:pt>
    <dgm:pt modelId="{3D36CF0D-BE77-4FB7-89BB-B91D234534F3}" type="sibTrans" cxnId="{E87C9293-6164-4087-90BC-006AE1F8F719}">
      <dgm:prSet/>
      <dgm:spPr/>
      <dgm:t>
        <a:bodyPr/>
        <a:lstStyle/>
        <a:p>
          <a:endParaRPr lang="en-IN"/>
        </a:p>
      </dgm:t>
    </dgm:pt>
    <dgm:pt modelId="{0D15F0D1-9B16-4233-AC47-1757E62A296E}">
      <dgm:prSet phldrT="[Text]"/>
      <dgm:spPr/>
      <dgm:t>
        <a:bodyPr/>
        <a:lstStyle/>
        <a:p>
          <a:pPr algn="l"/>
          <a:r>
            <a:rPr lang="en-IN" dirty="0">
              <a:latin typeface="Amasis MT Pro Black" panose="02040A04050005020304" pitchFamily="18" charset="0"/>
            </a:rPr>
            <a:t> Compact Differences Between CSP Technologies</a:t>
          </a:r>
        </a:p>
      </dgm:t>
    </dgm:pt>
    <dgm:pt modelId="{D17F86AF-2644-4315-AB62-80BA75012191}" type="parTrans" cxnId="{E31BA973-965A-4CBB-9A69-1BD1589AFCF4}">
      <dgm:prSet/>
      <dgm:spPr/>
      <dgm:t>
        <a:bodyPr/>
        <a:lstStyle/>
        <a:p>
          <a:endParaRPr lang="en-IN"/>
        </a:p>
      </dgm:t>
    </dgm:pt>
    <dgm:pt modelId="{68C30515-1204-409D-8F90-EC8A9D5AF52C}" type="sibTrans" cxnId="{E31BA973-965A-4CBB-9A69-1BD1589AFCF4}">
      <dgm:prSet/>
      <dgm:spPr/>
      <dgm:t>
        <a:bodyPr/>
        <a:lstStyle/>
        <a:p>
          <a:endParaRPr lang="en-IN"/>
        </a:p>
      </dgm:t>
    </dgm:pt>
    <dgm:pt modelId="{C006CE9E-B810-41E6-8B8E-E6FE50DB7FB0}">
      <dgm:prSet phldrT="[Text]"/>
      <dgm:spPr/>
      <dgm:t>
        <a:bodyPr/>
        <a:lstStyle/>
        <a:p>
          <a:r>
            <a:rPr lang="en-IN" dirty="0">
              <a:latin typeface="Amasis MT Pro Black" panose="02040A04050005020304" pitchFamily="18" charset="0"/>
            </a:rPr>
            <a:t> Parabolic Troughs</a:t>
          </a:r>
        </a:p>
      </dgm:t>
    </dgm:pt>
    <dgm:pt modelId="{4FFD6F4A-CFE1-438D-8965-FC33051AFB5A}" type="parTrans" cxnId="{23CF3372-E0A9-45AA-A89C-FEB4B9EA5BCA}">
      <dgm:prSet/>
      <dgm:spPr/>
      <dgm:t>
        <a:bodyPr/>
        <a:lstStyle/>
        <a:p>
          <a:endParaRPr lang="en-IN"/>
        </a:p>
      </dgm:t>
    </dgm:pt>
    <dgm:pt modelId="{DA8FAA97-ECE6-4EC6-AF5E-DF1B837C0765}" type="sibTrans" cxnId="{23CF3372-E0A9-45AA-A89C-FEB4B9EA5BCA}">
      <dgm:prSet/>
      <dgm:spPr/>
      <dgm:t>
        <a:bodyPr/>
        <a:lstStyle/>
        <a:p>
          <a:endParaRPr lang="en-IN"/>
        </a:p>
      </dgm:t>
    </dgm:pt>
    <dgm:pt modelId="{9F610480-BF75-4181-A022-F8789D418E0A}">
      <dgm:prSet phldrT="[Text]"/>
      <dgm:spPr/>
      <dgm:t>
        <a:bodyPr/>
        <a:lstStyle/>
        <a:p>
          <a:r>
            <a:rPr lang="en-IN" dirty="0">
              <a:latin typeface="Amasis MT Pro Black" panose="02040A04050005020304" pitchFamily="18" charset="0"/>
            </a:rPr>
            <a:t> </a:t>
          </a:r>
          <a:r>
            <a:rPr lang="en-US" dirty="0">
              <a:latin typeface="Amasis MT Pro Black" panose="02040A04050005020304" pitchFamily="18" charset="0"/>
            </a:rPr>
            <a:t> Parabolic mirrors focus sunlight onto a tube; temperatures ~300–400°C.</a:t>
          </a:r>
          <a:endParaRPr lang="en-IN" dirty="0">
            <a:latin typeface="Amasis MT Pro Black" panose="02040A04050005020304" pitchFamily="18" charset="0"/>
          </a:endParaRPr>
        </a:p>
      </dgm:t>
    </dgm:pt>
    <dgm:pt modelId="{F559E6F2-602F-47CA-AC6A-6F3C24F5842D}" type="parTrans" cxnId="{95B91011-18AB-4F05-B973-E58B579E5CB4}">
      <dgm:prSet/>
      <dgm:spPr/>
      <dgm:t>
        <a:bodyPr/>
        <a:lstStyle/>
        <a:p>
          <a:endParaRPr lang="en-IN"/>
        </a:p>
      </dgm:t>
    </dgm:pt>
    <dgm:pt modelId="{4B074DD0-85CE-4B88-BC51-1C7979DD0EA8}" type="sibTrans" cxnId="{95B91011-18AB-4F05-B973-E58B579E5CB4}">
      <dgm:prSet/>
      <dgm:spPr/>
      <dgm:t>
        <a:bodyPr/>
        <a:lstStyle/>
        <a:p>
          <a:endParaRPr lang="en-IN"/>
        </a:p>
      </dgm:t>
    </dgm:pt>
    <dgm:pt modelId="{933E4133-4D73-428F-A6C9-AEA83C16AECE}">
      <dgm:prSet phldrT="[Text]"/>
      <dgm:spPr/>
      <dgm:t>
        <a:bodyPr/>
        <a:lstStyle/>
        <a:p>
          <a:r>
            <a:rPr lang="en-IN" dirty="0">
              <a:latin typeface="Amasis MT Pro Black" panose="02040A04050005020304" pitchFamily="18" charset="0"/>
            </a:rPr>
            <a:t> Linear Fresnel Reflectors</a:t>
          </a:r>
        </a:p>
      </dgm:t>
    </dgm:pt>
    <dgm:pt modelId="{18C16CF8-C9E5-49FD-A200-7AA933AD85F5}" type="parTrans" cxnId="{46958F88-6D91-4E8D-B86B-70E1E763DD2F}">
      <dgm:prSet/>
      <dgm:spPr/>
      <dgm:t>
        <a:bodyPr/>
        <a:lstStyle/>
        <a:p>
          <a:endParaRPr lang="en-IN"/>
        </a:p>
      </dgm:t>
    </dgm:pt>
    <dgm:pt modelId="{69FD95D2-D7C3-4B4F-8406-93F63DBA0537}" type="sibTrans" cxnId="{46958F88-6D91-4E8D-B86B-70E1E763DD2F}">
      <dgm:prSet/>
      <dgm:spPr/>
      <dgm:t>
        <a:bodyPr/>
        <a:lstStyle/>
        <a:p>
          <a:endParaRPr lang="en-IN"/>
        </a:p>
      </dgm:t>
    </dgm:pt>
    <dgm:pt modelId="{9F5E9459-C2ED-41C9-889A-98B92ECE6353}">
      <dgm:prSet phldrT="[Text]"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22877393-C19B-4D5C-8A18-ACD41D2F3B37}" type="parTrans" cxnId="{ACBA9378-624E-402D-9392-B8C0873F8844}">
      <dgm:prSet/>
      <dgm:spPr/>
      <dgm:t>
        <a:bodyPr/>
        <a:lstStyle/>
        <a:p>
          <a:endParaRPr lang="en-IN"/>
        </a:p>
      </dgm:t>
    </dgm:pt>
    <dgm:pt modelId="{12BAFC98-D99A-4D3B-893D-ECB4B10C145E}" type="sibTrans" cxnId="{ACBA9378-624E-402D-9392-B8C0873F8844}">
      <dgm:prSet/>
      <dgm:spPr/>
      <dgm:t>
        <a:bodyPr/>
        <a:lstStyle/>
        <a:p>
          <a:endParaRPr lang="en-IN"/>
        </a:p>
      </dgm:t>
    </dgm:pt>
    <dgm:pt modelId="{40C916C9-D10C-4C2B-A1C2-0B3EB15A1047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FA2DA3D2-90FC-4CEC-BFD2-BB2C0082F642}" type="parTrans" cxnId="{5E9C6A24-6EA2-48B5-BFB0-33E89FC0EB53}">
      <dgm:prSet/>
      <dgm:spPr/>
      <dgm:t>
        <a:bodyPr/>
        <a:lstStyle/>
        <a:p>
          <a:endParaRPr lang="en-IN"/>
        </a:p>
      </dgm:t>
    </dgm:pt>
    <dgm:pt modelId="{265D7E70-9CC0-47A6-9A70-94D109DE9D91}" type="sibTrans" cxnId="{5E9C6A24-6EA2-48B5-BFB0-33E89FC0EB53}">
      <dgm:prSet/>
      <dgm:spPr/>
      <dgm:t>
        <a:bodyPr/>
        <a:lstStyle/>
        <a:p>
          <a:endParaRPr lang="en-IN"/>
        </a:p>
      </dgm:t>
    </dgm:pt>
    <dgm:pt modelId="{91825A95-39FC-48FD-AAD5-ABD697E97790}">
      <dgm:prSet/>
      <dgm:spPr/>
      <dgm:t>
        <a:bodyPr/>
        <a:lstStyle/>
        <a:p>
          <a:pPr algn="l"/>
          <a:r>
            <a:rPr lang="en-US" dirty="0">
              <a:latin typeface="Amasis MT Pro Black" panose="02040A04050005020304" pitchFamily="18" charset="0"/>
            </a:rPr>
            <a:t>  Central receiver with heliostats; temperatures &gt;550°C.</a:t>
          </a:r>
          <a:endParaRPr lang="en-IN" dirty="0">
            <a:latin typeface="Amasis MT Pro Black" panose="02040A04050005020304" pitchFamily="18" charset="0"/>
          </a:endParaRPr>
        </a:p>
      </dgm:t>
    </dgm:pt>
    <dgm:pt modelId="{BD143463-67A9-4712-A47E-8683AB8A4598}" type="parTrans" cxnId="{89CB5F57-1047-4F37-87E3-506E82F0827C}">
      <dgm:prSet/>
      <dgm:spPr/>
      <dgm:t>
        <a:bodyPr/>
        <a:lstStyle/>
        <a:p>
          <a:endParaRPr lang="en-IN"/>
        </a:p>
      </dgm:t>
    </dgm:pt>
    <dgm:pt modelId="{173F6EC7-67D2-4505-B9BB-3D9873F6A9F0}" type="sibTrans" cxnId="{89CB5F57-1047-4F37-87E3-506E82F0827C}">
      <dgm:prSet/>
      <dgm:spPr/>
      <dgm:t>
        <a:bodyPr/>
        <a:lstStyle/>
        <a:p>
          <a:endParaRPr lang="en-IN"/>
        </a:p>
      </dgm:t>
    </dgm:pt>
    <dgm:pt modelId="{7BC746A4-D1EE-4F05-838F-30CE9ABBB7D0}">
      <dgm:prSet/>
      <dgm:spPr/>
      <dgm:t>
        <a:bodyPr/>
        <a:lstStyle/>
        <a:p>
          <a:pPr algn="l"/>
          <a:r>
            <a:rPr lang="en-US" dirty="0">
              <a:latin typeface="Amasis MT Pro Black" panose="02040A04050005020304" pitchFamily="18" charset="0"/>
            </a:rPr>
            <a:t>  High efficiency; ideal for large-scale projects.</a:t>
          </a:r>
          <a:endParaRPr lang="en-IN" dirty="0">
            <a:latin typeface="Amasis MT Pro Black" panose="02040A04050005020304" pitchFamily="18" charset="0"/>
          </a:endParaRPr>
        </a:p>
      </dgm:t>
    </dgm:pt>
    <dgm:pt modelId="{465F39BC-41C8-43BA-B507-E1E12EF9B652}" type="parTrans" cxnId="{1B282B28-5829-4E2C-AAC6-16C3BE89C8EB}">
      <dgm:prSet/>
      <dgm:spPr/>
      <dgm:t>
        <a:bodyPr/>
        <a:lstStyle/>
        <a:p>
          <a:endParaRPr lang="en-IN"/>
        </a:p>
      </dgm:t>
    </dgm:pt>
    <dgm:pt modelId="{486243C1-3CE1-4592-A41D-0F2E931CD763}" type="sibTrans" cxnId="{1B282B28-5829-4E2C-AAC6-16C3BE89C8EB}">
      <dgm:prSet/>
      <dgm:spPr/>
      <dgm:t>
        <a:bodyPr/>
        <a:lstStyle/>
        <a:p>
          <a:endParaRPr lang="en-IN"/>
        </a:p>
      </dgm:t>
    </dgm:pt>
    <dgm:pt modelId="{EA70FC3E-842F-42AC-AA9D-4C3470EED3C9}">
      <dgm:prSet/>
      <dgm:spPr/>
      <dgm:t>
        <a:bodyPr/>
        <a:lstStyle/>
        <a:p>
          <a:pPr algn="l"/>
          <a:r>
            <a:rPr lang="en-US" dirty="0">
              <a:latin typeface="Amasis MT Pro Black" panose="02040A04050005020304" pitchFamily="18" charset="0"/>
            </a:rPr>
            <a:t> Requires extensive land for heliostat fields.</a:t>
          </a:r>
          <a:endParaRPr lang="en-IN" dirty="0">
            <a:latin typeface="Amasis MT Pro Black" panose="02040A04050005020304" pitchFamily="18" charset="0"/>
          </a:endParaRPr>
        </a:p>
      </dgm:t>
    </dgm:pt>
    <dgm:pt modelId="{6DD3E80D-B9DD-42CE-9566-08F96DFE1695}" type="parTrans" cxnId="{973AA20E-97E0-4BE7-B359-1900DCEBC351}">
      <dgm:prSet/>
      <dgm:spPr/>
      <dgm:t>
        <a:bodyPr/>
        <a:lstStyle/>
        <a:p>
          <a:endParaRPr lang="en-IN"/>
        </a:p>
      </dgm:t>
    </dgm:pt>
    <dgm:pt modelId="{43165B5A-2D19-44E7-929D-528ED598ABFE}" type="sibTrans" cxnId="{973AA20E-97E0-4BE7-B359-1900DCEBC351}">
      <dgm:prSet/>
      <dgm:spPr/>
      <dgm:t>
        <a:bodyPr/>
        <a:lstStyle/>
        <a:p>
          <a:endParaRPr lang="en-IN"/>
        </a:p>
      </dgm:t>
    </dgm:pt>
    <dgm:pt modelId="{160FBF16-342E-4762-A5DE-25C1B9A60CFD}">
      <dgm:prSet/>
      <dgm:spPr/>
      <dgm:t>
        <a:bodyPr/>
        <a:lstStyle/>
        <a:p>
          <a:pPr algn="l"/>
          <a:r>
            <a:rPr lang="en-US" dirty="0">
              <a:latin typeface="Amasis MT Pro Black" panose="02040A04050005020304" pitchFamily="18" charset="0"/>
            </a:rPr>
            <a:t>  Supports advanced thermal storage systems.</a:t>
          </a:r>
          <a:endParaRPr lang="en-IN" dirty="0">
            <a:latin typeface="Amasis MT Pro Black" panose="02040A04050005020304" pitchFamily="18" charset="0"/>
          </a:endParaRPr>
        </a:p>
      </dgm:t>
    </dgm:pt>
    <dgm:pt modelId="{FBCF488E-0A5B-4C81-A9FD-AACFF80F34E2}" type="parTrans" cxnId="{1C8CB742-0AAD-4EE4-B1A0-7AC7281EB87C}">
      <dgm:prSet/>
      <dgm:spPr/>
      <dgm:t>
        <a:bodyPr/>
        <a:lstStyle/>
        <a:p>
          <a:endParaRPr lang="en-IN"/>
        </a:p>
      </dgm:t>
    </dgm:pt>
    <dgm:pt modelId="{FF2D5248-DD0C-4295-9FF9-3F8A8A30E16A}" type="sibTrans" cxnId="{1C8CB742-0AAD-4EE4-B1A0-7AC7281EB87C}">
      <dgm:prSet/>
      <dgm:spPr/>
      <dgm:t>
        <a:bodyPr/>
        <a:lstStyle/>
        <a:p>
          <a:endParaRPr lang="en-IN"/>
        </a:p>
      </dgm:t>
    </dgm:pt>
    <dgm:pt modelId="{2C2BE42E-5232-4D4F-8A60-F728B77A3F82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4FB3ACF1-1A1C-40C9-8FC0-C3B1F5B0EB0A}" type="parTrans" cxnId="{9123A54A-E068-4A27-B87E-8B62FAF92981}">
      <dgm:prSet/>
      <dgm:spPr/>
      <dgm:t>
        <a:bodyPr/>
        <a:lstStyle/>
        <a:p>
          <a:endParaRPr lang="en-IN"/>
        </a:p>
      </dgm:t>
    </dgm:pt>
    <dgm:pt modelId="{ED869AD8-DB63-45EE-BE32-6C13759C9AE5}" type="sibTrans" cxnId="{9123A54A-E068-4A27-B87E-8B62FAF92981}">
      <dgm:prSet/>
      <dgm:spPr/>
      <dgm:t>
        <a:bodyPr/>
        <a:lstStyle/>
        <a:p>
          <a:endParaRPr lang="en-IN"/>
        </a:p>
      </dgm:t>
    </dgm:pt>
    <dgm:pt modelId="{5154595C-A645-49C4-AE5F-E62C1043E9E9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3169811E-FEDE-4F91-9E38-85D6F3C6588B}" type="parTrans" cxnId="{A37EEC35-2A07-49E6-B8FA-9A4B89AF36FC}">
      <dgm:prSet/>
      <dgm:spPr/>
      <dgm:t>
        <a:bodyPr/>
        <a:lstStyle/>
        <a:p>
          <a:endParaRPr lang="en-IN"/>
        </a:p>
      </dgm:t>
    </dgm:pt>
    <dgm:pt modelId="{26E9E693-0DA3-48F1-A46E-95FC6458532B}" type="sibTrans" cxnId="{A37EEC35-2A07-49E6-B8FA-9A4B89AF36FC}">
      <dgm:prSet/>
      <dgm:spPr/>
      <dgm:t>
        <a:bodyPr/>
        <a:lstStyle/>
        <a:p>
          <a:endParaRPr lang="en-IN"/>
        </a:p>
      </dgm:t>
    </dgm:pt>
    <dgm:pt modelId="{6B5EEAF9-E07F-4D47-AC0A-B9F91780C2C3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90194D6A-AE75-4AD4-9578-20A7C852AB81}" type="parTrans" cxnId="{D03043E0-7A14-46B2-8B85-486A51DCDA68}">
      <dgm:prSet/>
      <dgm:spPr/>
      <dgm:t>
        <a:bodyPr/>
        <a:lstStyle/>
        <a:p>
          <a:endParaRPr lang="en-IN"/>
        </a:p>
      </dgm:t>
    </dgm:pt>
    <dgm:pt modelId="{569342A6-2DAD-4E50-A47C-0632590FF42A}" type="sibTrans" cxnId="{D03043E0-7A14-46B2-8B85-486A51DCDA68}">
      <dgm:prSet/>
      <dgm:spPr/>
      <dgm:t>
        <a:bodyPr/>
        <a:lstStyle/>
        <a:p>
          <a:endParaRPr lang="en-IN"/>
        </a:p>
      </dgm:t>
    </dgm:pt>
    <dgm:pt modelId="{E7C956B0-5364-4E3A-BBEA-43824433671F}">
      <dgm:prSet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 Moderate efficiency; widely deployed commercially.</a:t>
          </a:r>
          <a:endParaRPr lang="en-IN" dirty="0">
            <a:latin typeface="Amasis MT Pro Black" panose="02040A04050005020304" pitchFamily="18" charset="0"/>
          </a:endParaRPr>
        </a:p>
      </dgm:t>
    </dgm:pt>
    <dgm:pt modelId="{3843F2F7-3F91-4BB7-A2C5-E2D23ACD7FBA}" type="parTrans" cxnId="{FD4C7108-3518-4130-B7EC-4D7425960BAE}">
      <dgm:prSet/>
      <dgm:spPr/>
      <dgm:t>
        <a:bodyPr/>
        <a:lstStyle/>
        <a:p>
          <a:endParaRPr lang="en-IN"/>
        </a:p>
      </dgm:t>
    </dgm:pt>
    <dgm:pt modelId="{AC6D3AA9-C361-4615-BAAC-29A5559DB13B}" type="sibTrans" cxnId="{FD4C7108-3518-4130-B7EC-4D7425960BAE}">
      <dgm:prSet/>
      <dgm:spPr/>
      <dgm:t>
        <a:bodyPr/>
        <a:lstStyle/>
        <a:p>
          <a:endParaRPr lang="en-IN"/>
        </a:p>
      </dgm:t>
    </dgm:pt>
    <dgm:pt modelId="{4978F81E-1E26-4501-AED5-D86E1B57ABA4}">
      <dgm:prSet/>
      <dgm:spPr/>
      <dgm:t>
        <a:bodyPr/>
        <a:lstStyle/>
        <a:p>
          <a:r>
            <a:rPr lang="en-IN" dirty="0">
              <a:latin typeface="Amasis MT Pro Black" panose="02040A04050005020304" pitchFamily="18" charset="0"/>
            </a:rPr>
            <a:t> Suited for medium-to-large projects.</a:t>
          </a:r>
        </a:p>
      </dgm:t>
    </dgm:pt>
    <dgm:pt modelId="{78C136E1-4C53-4EE1-B707-6846F4932604}" type="parTrans" cxnId="{685FB28C-6052-4CA6-8DE0-4C8BBF404E4E}">
      <dgm:prSet/>
      <dgm:spPr/>
      <dgm:t>
        <a:bodyPr/>
        <a:lstStyle/>
        <a:p>
          <a:endParaRPr lang="en-IN"/>
        </a:p>
      </dgm:t>
    </dgm:pt>
    <dgm:pt modelId="{5687203D-2FA6-49D5-84F6-3195CBC50677}" type="sibTrans" cxnId="{685FB28C-6052-4CA6-8DE0-4C8BBF404E4E}">
      <dgm:prSet/>
      <dgm:spPr/>
      <dgm:t>
        <a:bodyPr/>
        <a:lstStyle/>
        <a:p>
          <a:endParaRPr lang="en-IN"/>
        </a:p>
      </dgm:t>
    </dgm:pt>
    <dgm:pt modelId="{630D1B70-85BF-488B-BBE8-0DBF83A2F4AD}">
      <dgm:prSet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 Lower heat loss compared to Fresnel systems.</a:t>
          </a:r>
          <a:endParaRPr lang="en-IN" dirty="0">
            <a:latin typeface="Amasis MT Pro Black" panose="02040A04050005020304" pitchFamily="18" charset="0"/>
          </a:endParaRPr>
        </a:p>
      </dgm:t>
    </dgm:pt>
    <dgm:pt modelId="{EBC13E04-6744-4EB0-81B4-7855D1963A36}" type="parTrans" cxnId="{A14D2C6D-BCC2-4978-9D3F-D5FF45750DBB}">
      <dgm:prSet/>
      <dgm:spPr/>
      <dgm:t>
        <a:bodyPr/>
        <a:lstStyle/>
        <a:p>
          <a:endParaRPr lang="en-IN"/>
        </a:p>
      </dgm:t>
    </dgm:pt>
    <dgm:pt modelId="{E56D60E3-BDD4-4285-946D-C685A5D6CE30}" type="sibTrans" cxnId="{A14D2C6D-BCC2-4978-9D3F-D5FF45750DBB}">
      <dgm:prSet/>
      <dgm:spPr/>
      <dgm:t>
        <a:bodyPr/>
        <a:lstStyle/>
        <a:p>
          <a:endParaRPr lang="en-IN"/>
        </a:p>
      </dgm:t>
    </dgm:pt>
    <dgm:pt modelId="{5E9B102D-BB38-45D5-A044-BE696B797015}">
      <dgm:prSet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Flat mirrors focus sunlight onto a linear receiver; temperatures ~250–300°C.</a:t>
          </a:r>
          <a:endParaRPr lang="en-IN" dirty="0">
            <a:latin typeface="Amasis MT Pro Black" panose="02040A04050005020304" pitchFamily="18" charset="0"/>
          </a:endParaRPr>
        </a:p>
      </dgm:t>
    </dgm:pt>
    <dgm:pt modelId="{6446BB57-015A-4126-B544-4D962836681D}" type="parTrans" cxnId="{791390C1-CB35-4CE8-8297-7171849467B1}">
      <dgm:prSet/>
      <dgm:spPr/>
      <dgm:t>
        <a:bodyPr/>
        <a:lstStyle/>
        <a:p>
          <a:endParaRPr lang="en-IN"/>
        </a:p>
      </dgm:t>
    </dgm:pt>
    <dgm:pt modelId="{131AB827-30F7-4BE3-A267-D948DA2977D8}" type="sibTrans" cxnId="{791390C1-CB35-4CE8-8297-7171849467B1}">
      <dgm:prSet/>
      <dgm:spPr/>
      <dgm:t>
        <a:bodyPr/>
        <a:lstStyle/>
        <a:p>
          <a:endParaRPr lang="en-IN"/>
        </a:p>
      </dgm:t>
    </dgm:pt>
    <dgm:pt modelId="{4799CA6D-FAC1-4E59-9C6F-F5DB7CF5DDFD}">
      <dgm:prSet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 Lower efficiency; cost-effective and simple design.</a:t>
          </a:r>
          <a:endParaRPr lang="en-IN" dirty="0">
            <a:latin typeface="Amasis MT Pro Black" panose="02040A04050005020304" pitchFamily="18" charset="0"/>
          </a:endParaRPr>
        </a:p>
      </dgm:t>
    </dgm:pt>
    <dgm:pt modelId="{6FD27A1F-288C-4EAB-9257-F85B351C8D46}" type="parTrans" cxnId="{6B1C498D-E3A4-464B-8684-CA6948B667C5}">
      <dgm:prSet/>
      <dgm:spPr/>
      <dgm:t>
        <a:bodyPr/>
        <a:lstStyle/>
        <a:p>
          <a:endParaRPr lang="en-IN"/>
        </a:p>
      </dgm:t>
    </dgm:pt>
    <dgm:pt modelId="{A7D469FD-AF87-4A66-9C5C-D7030DC7650E}" type="sibTrans" cxnId="{6B1C498D-E3A4-464B-8684-CA6948B667C5}">
      <dgm:prSet/>
      <dgm:spPr/>
      <dgm:t>
        <a:bodyPr/>
        <a:lstStyle/>
        <a:p>
          <a:endParaRPr lang="en-IN"/>
        </a:p>
      </dgm:t>
    </dgm:pt>
    <dgm:pt modelId="{570D9E14-9F33-4E02-93C2-0E8CC40A1203}">
      <dgm:prSet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 Ideal for small-scale or supplementary systems.</a:t>
          </a:r>
          <a:endParaRPr lang="en-IN" dirty="0">
            <a:latin typeface="Amasis MT Pro Black" panose="02040A04050005020304" pitchFamily="18" charset="0"/>
          </a:endParaRPr>
        </a:p>
      </dgm:t>
    </dgm:pt>
    <dgm:pt modelId="{B885B2EB-9CAE-4099-AFED-3B9A1EBA5E8A}" type="parTrans" cxnId="{E9691F4B-F869-4DE1-A63F-DC57AB289D48}">
      <dgm:prSet/>
      <dgm:spPr/>
      <dgm:t>
        <a:bodyPr/>
        <a:lstStyle/>
        <a:p>
          <a:endParaRPr lang="en-IN"/>
        </a:p>
      </dgm:t>
    </dgm:pt>
    <dgm:pt modelId="{2955CB3E-0A44-4FDF-8D98-82694C7D6AD0}" type="sibTrans" cxnId="{E9691F4B-F869-4DE1-A63F-DC57AB289D48}">
      <dgm:prSet/>
      <dgm:spPr/>
      <dgm:t>
        <a:bodyPr/>
        <a:lstStyle/>
        <a:p>
          <a:endParaRPr lang="en-IN"/>
        </a:p>
      </dgm:t>
    </dgm:pt>
    <dgm:pt modelId="{D19D3422-3A83-4954-8AE8-01930A61B8C9}">
      <dgm:prSet/>
      <dgm:spPr/>
      <dgm:t>
        <a:bodyPr/>
        <a:lstStyle/>
        <a:p>
          <a:r>
            <a:rPr lang="en-US" dirty="0">
              <a:latin typeface="Amasis MT Pro Black" panose="02040A04050005020304" pitchFamily="18" charset="0"/>
            </a:rPr>
            <a:t> Compact land use compared to solar towers.</a:t>
          </a:r>
          <a:endParaRPr lang="en-IN" dirty="0">
            <a:latin typeface="Amasis MT Pro Black" panose="02040A04050005020304" pitchFamily="18" charset="0"/>
          </a:endParaRPr>
        </a:p>
      </dgm:t>
    </dgm:pt>
    <dgm:pt modelId="{7C44C1DF-6732-4C0C-BAF5-AD18BA7E6917}" type="parTrans" cxnId="{25651F21-F1A9-4C4C-BF7C-2F5EEA95C8E3}">
      <dgm:prSet/>
      <dgm:spPr/>
      <dgm:t>
        <a:bodyPr/>
        <a:lstStyle/>
        <a:p>
          <a:endParaRPr lang="en-IN"/>
        </a:p>
      </dgm:t>
    </dgm:pt>
    <dgm:pt modelId="{A1AFF0C6-7FEA-44D7-86D0-DA4D88AB5244}" type="sibTrans" cxnId="{25651F21-F1A9-4C4C-BF7C-2F5EEA95C8E3}">
      <dgm:prSet/>
      <dgm:spPr/>
      <dgm:t>
        <a:bodyPr/>
        <a:lstStyle/>
        <a:p>
          <a:endParaRPr lang="en-IN"/>
        </a:p>
      </dgm:t>
    </dgm:pt>
    <dgm:pt modelId="{19A13D6C-C3C4-4016-AD7D-EC02D1436C5C}">
      <dgm:prSet phldrT="[Text]"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D96BF3F4-A7FC-41B0-BECA-174578E019E9}" type="parTrans" cxnId="{62C78586-8DE4-420A-BDFF-C03569F89BDC}">
      <dgm:prSet/>
      <dgm:spPr/>
      <dgm:t>
        <a:bodyPr/>
        <a:lstStyle/>
        <a:p>
          <a:endParaRPr lang="en-IN"/>
        </a:p>
      </dgm:t>
    </dgm:pt>
    <dgm:pt modelId="{60BC4FC3-7F8D-4A72-A652-14843D2DB5A0}" type="sibTrans" cxnId="{62C78586-8DE4-420A-BDFF-C03569F89BDC}">
      <dgm:prSet/>
      <dgm:spPr/>
      <dgm:t>
        <a:bodyPr/>
        <a:lstStyle/>
        <a:p>
          <a:endParaRPr lang="en-IN"/>
        </a:p>
      </dgm:t>
    </dgm:pt>
    <dgm:pt modelId="{6CF59655-1DD1-447B-ACBE-2909A8DC3A66}">
      <dgm:prSet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2DB5B7DF-12D4-42B5-A828-0B5BFB592C66}" type="parTrans" cxnId="{3428711A-58A9-4EEE-8927-13B64DF29104}">
      <dgm:prSet/>
      <dgm:spPr/>
      <dgm:t>
        <a:bodyPr/>
        <a:lstStyle/>
        <a:p>
          <a:endParaRPr lang="en-IN"/>
        </a:p>
      </dgm:t>
    </dgm:pt>
    <dgm:pt modelId="{33199772-4238-40FA-80EA-CFACC639BFFA}" type="sibTrans" cxnId="{3428711A-58A9-4EEE-8927-13B64DF29104}">
      <dgm:prSet/>
      <dgm:spPr/>
      <dgm:t>
        <a:bodyPr/>
        <a:lstStyle/>
        <a:p>
          <a:endParaRPr lang="en-IN"/>
        </a:p>
      </dgm:t>
    </dgm:pt>
    <dgm:pt modelId="{D4B5CB10-C844-4D00-B186-CBF33E1C6FF5}">
      <dgm:prSet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1A83D9F9-06AD-4640-A5A6-45F1C94E0EEF}" type="parTrans" cxnId="{BFE9995C-445E-48F5-BD0F-2A64B826BF8C}">
      <dgm:prSet/>
      <dgm:spPr/>
      <dgm:t>
        <a:bodyPr/>
        <a:lstStyle/>
        <a:p>
          <a:endParaRPr lang="en-IN"/>
        </a:p>
      </dgm:t>
    </dgm:pt>
    <dgm:pt modelId="{00EE1E46-6403-4C92-976C-FBEE83743A8A}" type="sibTrans" cxnId="{BFE9995C-445E-48F5-BD0F-2A64B826BF8C}">
      <dgm:prSet/>
      <dgm:spPr/>
      <dgm:t>
        <a:bodyPr/>
        <a:lstStyle/>
        <a:p>
          <a:endParaRPr lang="en-IN"/>
        </a:p>
      </dgm:t>
    </dgm:pt>
    <dgm:pt modelId="{4ADD2137-DC4A-458D-827D-EFAD00DECB70}">
      <dgm:prSet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07ACC822-0DA4-49F3-9A2B-FAF90680BAD2}" type="parTrans" cxnId="{92357595-58DE-4B82-A9A6-FF6388B4C826}">
      <dgm:prSet/>
      <dgm:spPr/>
      <dgm:t>
        <a:bodyPr/>
        <a:lstStyle/>
        <a:p>
          <a:endParaRPr lang="en-IN"/>
        </a:p>
      </dgm:t>
    </dgm:pt>
    <dgm:pt modelId="{E9510E1C-FE11-4AB7-B6A5-22EB252FF58D}" type="sibTrans" cxnId="{92357595-58DE-4B82-A9A6-FF6388B4C826}">
      <dgm:prSet/>
      <dgm:spPr/>
      <dgm:t>
        <a:bodyPr/>
        <a:lstStyle/>
        <a:p>
          <a:endParaRPr lang="en-IN"/>
        </a:p>
      </dgm:t>
    </dgm:pt>
    <dgm:pt modelId="{668D556F-0FF8-4FFA-97FE-F1C36A7CD2EB}">
      <dgm:prSet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C4DD86FB-1F97-4E2B-8E75-FAD93A9627BA}" type="parTrans" cxnId="{6FB6FF50-2F2B-4A27-9ECC-FDF146E7D665}">
      <dgm:prSet/>
      <dgm:spPr/>
      <dgm:t>
        <a:bodyPr/>
        <a:lstStyle/>
        <a:p>
          <a:endParaRPr lang="en-IN"/>
        </a:p>
      </dgm:t>
    </dgm:pt>
    <dgm:pt modelId="{9AEC379A-B62F-4E6A-98D3-BF2C24B5F8CF}" type="sibTrans" cxnId="{6FB6FF50-2F2B-4A27-9ECC-FDF146E7D665}">
      <dgm:prSet/>
      <dgm:spPr/>
      <dgm:t>
        <a:bodyPr/>
        <a:lstStyle/>
        <a:p>
          <a:endParaRPr lang="en-IN"/>
        </a:p>
      </dgm:t>
    </dgm:pt>
    <dgm:pt modelId="{9CE347AC-1DBF-4FC5-9335-A1C378A02BA8}">
      <dgm:prSet/>
      <dgm:spPr/>
      <dgm:t>
        <a:bodyPr/>
        <a:lstStyle/>
        <a:p>
          <a:endParaRPr lang="en-IN" dirty="0">
            <a:latin typeface="Amasis MT Pro Black" panose="02040A04050005020304" pitchFamily="18" charset="0"/>
          </a:endParaRPr>
        </a:p>
      </dgm:t>
    </dgm:pt>
    <dgm:pt modelId="{736F016F-328E-4238-9B2C-1DC4133FABAA}" type="parTrans" cxnId="{0E92D1C3-DF5D-4CA5-9251-A2FDB322DEA3}">
      <dgm:prSet/>
      <dgm:spPr/>
      <dgm:t>
        <a:bodyPr/>
        <a:lstStyle/>
        <a:p>
          <a:endParaRPr lang="en-IN"/>
        </a:p>
      </dgm:t>
    </dgm:pt>
    <dgm:pt modelId="{ED7324EF-A9DB-4A1D-94A6-178F574DF4FE}" type="sibTrans" cxnId="{0E92D1C3-DF5D-4CA5-9251-A2FDB322DEA3}">
      <dgm:prSet/>
      <dgm:spPr/>
      <dgm:t>
        <a:bodyPr/>
        <a:lstStyle/>
        <a:p>
          <a:endParaRPr lang="en-IN"/>
        </a:p>
      </dgm:t>
    </dgm:pt>
    <dgm:pt modelId="{5B46996A-EC7A-48ED-AC97-312005AA1233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DB4E4528-8F60-4505-9743-8DA62760808A}" type="parTrans" cxnId="{D527FBF5-78E7-4D00-A846-2B834F0D6186}">
      <dgm:prSet/>
      <dgm:spPr/>
      <dgm:t>
        <a:bodyPr/>
        <a:lstStyle/>
        <a:p>
          <a:endParaRPr lang="en-IN"/>
        </a:p>
      </dgm:t>
    </dgm:pt>
    <dgm:pt modelId="{6269F213-2D28-4D4A-8374-4BDD53B35601}" type="sibTrans" cxnId="{D527FBF5-78E7-4D00-A846-2B834F0D6186}">
      <dgm:prSet/>
      <dgm:spPr/>
      <dgm:t>
        <a:bodyPr/>
        <a:lstStyle/>
        <a:p>
          <a:endParaRPr lang="en-IN"/>
        </a:p>
      </dgm:t>
    </dgm:pt>
    <dgm:pt modelId="{F227EB60-FF57-493E-A12D-BCFF4BB731F2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663D7A43-CB0F-4618-B3C2-F865188BEF48}" type="parTrans" cxnId="{16CA36BB-3ECC-47AD-94AA-6A44E2281783}">
      <dgm:prSet/>
      <dgm:spPr/>
      <dgm:t>
        <a:bodyPr/>
        <a:lstStyle/>
        <a:p>
          <a:endParaRPr lang="en-IN"/>
        </a:p>
      </dgm:t>
    </dgm:pt>
    <dgm:pt modelId="{E3050C93-6D48-4DF4-9A85-F2988A842B07}" type="sibTrans" cxnId="{16CA36BB-3ECC-47AD-94AA-6A44E2281783}">
      <dgm:prSet/>
      <dgm:spPr/>
      <dgm:t>
        <a:bodyPr/>
        <a:lstStyle/>
        <a:p>
          <a:endParaRPr lang="en-IN"/>
        </a:p>
      </dgm:t>
    </dgm:pt>
    <dgm:pt modelId="{EC4EABE5-317D-4A74-B685-A2C489E4E163}">
      <dgm:prSet/>
      <dgm:spPr/>
      <dgm:t>
        <a:bodyPr/>
        <a:lstStyle/>
        <a:p>
          <a:pPr algn="l"/>
          <a:endParaRPr lang="en-IN" dirty="0">
            <a:latin typeface="Amasis MT Pro Black" panose="02040A04050005020304" pitchFamily="18" charset="0"/>
          </a:endParaRPr>
        </a:p>
      </dgm:t>
    </dgm:pt>
    <dgm:pt modelId="{8FB0A73C-4B12-480B-B9AF-D63A197334B2}" type="parTrans" cxnId="{1B3B00F9-95D3-4E00-867D-C46B66933190}">
      <dgm:prSet/>
      <dgm:spPr/>
      <dgm:t>
        <a:bodyPr/>
        <a:lstStyle/>
        <a:p>
          <a:endParaRPr lang="en-IN"/>
        </a:p>
      </dgm:t>
    </dgm:pt>
    <dgm:pt modelId="{692BE45C-8FBA-4B41-9481-A2919FA3AFD1}" type="sibTrans" cxnId="{1B3B00F9-95D3-4E00-867D-C46B66933190}">
      <dgm:prSet/>
      <dgm:spPr/>
      <dgm:t>
        <a:bodyPr/>
        <a:lstStyle/>
        <a:p>
          <a:endParaRPr lang="en-IN"/>
        </a:p>
      </dgm:t>
    </dgm:pt>
    <dgm:pt modelId="{43AA81A8-4A83-4868-97AB-0C24528C8D52}" type="pres">
      <dgm:prSet presAssocID="{B6A75EDA-3020-4B1C-B5A0-90F5E1038752}" presName="Name0" presStyleCnt="0">
        <dgm:presLayoutVars>
          <dgm:dir/>
          <dgm:animLvl val="lvl"/>
          <dgm:resizeHandles val="exact"/>
        </dgm:presLayoutVars>
      </dgm:prSet>
      <dgm:spPr/>
    </dgm:pt>
    <dgm:pt modelId="{83BDC94C-C1A6-4A1E-A86A-6C5A7DF987D0}" type="pres">
      <dgm:prSet presAssocID="{91D3C293-85BD-4274-9E32-A245C2EBA459}" presName="composite" presStyleCnt="0"/>
      <dgm:spPr/>
    </dgm:pt>
    <dgm:pt modelId="{620ADF3E-6EEE-4203-AEA5-CE7683D3ABEB}" type="pres">
      <dgm:prSet presAssocID="{91D3C293-85BD-4274-9E32-A245C2EBA45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952F08CE-C305-4678-8B32-E35098276FC8}" type="pres">
      <dgm:prSet presAssocID="{91D3C293-85BD-4274-9E32-A245C2EBA459}" presName="desTx" presStyleLbl="alignAccFollowNode1" presStyleIdx="0" presStyleCnt="3">
        <dgm:presLayoutVars>
          <dgm:bulletEnabled val="1"/>
        </dgm:presLayoutVars>
      </dgm:prSet>
      <dgm:spPr/>
    </dgm:pt>
    <dgm:pt modelId="{3281FE70-027F-4C97-8DE6-28D601A211B5}" type="pres">
      <dgm:prSet presAssocID="{3D36CF0D-BE77-4FB7-89BB-B91D234534F3}" presName="space" presStyleCnt="0"/>
      <dgm:spPr/>
    </dgm:pt>
    <dgm:pt modelId="{181398E2-A522-48DF-B43F-A3AF4EAB0112}" type="pres">
      <dgm:prSet presAssocID="{C006CE9E-B810-41E6-8B8E-E6FE50DB7FB0}" presName="composite" presStyleCnt="0"/>
      <dgm:spPr/>
    </dgm:pt>
    <dgm:pt modelId="{83AF9F51-A462-4713-ADBA-0DA07CC3AFCC}" type="pres">
      <dgm:prSet presAssocID="{C006CE9E-B810-41E6-8B8E-E6FE50DB7FB0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6990A309-FDB7-475F-AFAC-AE8A70382853}" type="pres">
      <dgm:prSet presAssocID="{C006CE9E-B810-41E6-8B8E-E6FE50DB7FB0}" presName="desTx" presStyleLbl="alignAccFollowNode1" presStyleIdx="1" presStyleCnt="3">
        <dgm:presLayoutVars>
          <dgm:bulletEnabled val="1"/>
        </dgm:presLayoutVars>
      </dgm:prSet>
      <dgm:spPr/>
    </dgm:pt>
    <dgm:pt modelId="{9EBD3426-C27C-46DD-990A-96C42F91C2CB}" type="pres">
      <dgm:prSet presAssocID="{DA8FAA97-ECE6-4EC6-AF5E-DF1B837C0765}" presName="space" presStyleCnt="0"/>
      <dgm:spPr/>
    </dgm:pt>
    <dgm:pt modelId="{A0B9A7AA-7CEB-4DFF-81E2-7A96FB9F8F05}" type="pres">
      <dgm:prSet presAssocID="{933E4133-4D73-428F-A6C9-AEA83C16AECE}" presName="composite" presStyleCnt="0"/>
      <dgm:spPr/>
    </dgm:pt>
    <dgm:pt modelId="{8520A4F2-9FCA-4648-8B18-B8DB519B1257}" type="pres">
      <dgm:prSet presAssocID="{933E4133-4D73-428F-A6C9-AEA83C16AECE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891CA0F-AAF8-481A-B163-AFDE59475371}" type="pres">
      <dgm:prSet presAssocID="{933E4133-4D73-428F-A6C9-AEA83C16AECE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FD4C7108-3518-4130-B7EC-4D7425960BAE}" srcId="{C006CE9E-B810-41E6-8B8E-E6FE50DB7FB0}" destId="{E7C956B0-5364-4E3A-BBEA-43824433671F}" srcOrd="2" destOrd="0" parTransId="{3843F2F7-3F91-4BB7-A2C5-E2D23ACD7FBA}" sibTransId="{AC6D3AA9-C361-4615-BAAC-29A5559DB13B}"/>
    <dgm:cxn modelId="{973AA20E-97E0-4BE7-B359-1900DCEBC351}" srcId="{91D3C293-85BD-4274-9E32-A245C2EBA459}" destId="{EA70FC3E-842F-42AC-AA9D-4C3470EED3C9}" srcOrd="6" destOrd="0" parTransId="{6DD3E80D-B9DD-42CE-9566-08F96DFE1695}" sibTransId="{43165B5A-2D19-44E7-929D-528ED598ABFE}"/>
    <dgm:cxn modelId="{95B91011-18AB-4F05-B973-E58B579E5CB4}" srcId="{C006CE9E-B810-41E6-8B8E-E6FE50DB7FB0}" destId="{9F610480-BF75-4181-A022-F8789D418E0A}" srcOrd="0" destOrd="0" parTransId="{F559E6F2-602F-47CA-AC6A-6F3C24F5842D}" sibTransId="{4B074DD0-85CE-4B88-BC51-1C7979DD0EA8}"/>
    <dgm:cxn modelId="{86225114-7BCD-47B4-8B6F-9D236ABCAB00}" type="presOf" srcId="{5154595C-A645-49C4-AE5F-E62C1043E9E9}" destId="{952F08CE-C305-4678-8B32-E35098276FC8}" srcOrd="0" destOrd="10" presId="urn:microsoft.com/office/officeart/2005/8/layout/hList1"/>
    <dgm:cxn modelId="{3428711A-58A9-4EEE-8927-13B64DF29104}" srcId="{C006CE9E-B810-41E6-8B8E-E6FE50DB7FB0}" destId="{6CF59655-1DD1-447B-ACBE-2909A8DC3A66}" srcOrd="3" destOrd="0" parTransId="{2DB5B7DF-12D4-42B5-A828-0B5BFB592C66}" sibTransId="{33199772-4238-40FA-80EA-CFACC639BFFA}"/>
    <dgm:cxn modelId="{25651F21-F1A9-4C4C-BF7C-2F5EEA95C8E3}" srcId="{933E4133-4D73-428F-A6C9-AEA83C16AECE}" destId="{D19D3422-3A83-4954-8AE8-01930A61B8C9}" srcOrd="7" destOrd="0" parTransId="{7C44C1DF-6732-4C0C-BAF5-AD18BA7E6917}" sibTransId="{A1AFF0C6-7FEA-44D7-86D0-DA4D88AB5244}"/>
    <dgm:cxn modelId="{E73DBA21-15C3-4576-92A4-7AF2383E23BC}" type="presOf" srcId="{2C2BE42E-5232-4D4F-8A60-F728B77A3F82}" destId="{952F08CE-C305-4678-8B32-E35098276FC8}" srcOrd="0" destOrd="9" presId="urn:microsoft.com/office/officeart/2005/8/layout/hList1"/>
    <dgm:cxn modelId="{5E9C6A24-6EA2-48B5-BFB0-33E89FC0EB53}" srcId="{91D3C293-85BD-4274-9E32-A245C2EBA459}" destId="{40C916C9-D10C-4C2B-A1C2-0B3EB15A1047}" srcOrd="1" destOrd="0" parTransId="{FA2DA3D2-90FC-4CEC-BFD2-BB2C0082F642}" sibTransId="{265D7E70-9CC0-47A6-9A70-94D109DE9D91}"/>
    <dgm:cxn modelId="{CA7AE727-D97A-41A8-A407-C3073D8888CB}" type="presOf" srcId="{160FBF16-342E-4762-A5DE-25C1B9A60CFD}" destId="{952F08CE-C305-4678-8B32-E35098276FC8}" srcOrd="0" destOrd="8" presId="urn:microsoft.com/office/officeart/2005/8/layout/hList1"/>
    <dgm:cxn modelId="{1B282B28-5829-4E2C-AAC6-16C3BE89C8EB}" srcId="{91D3C293-85BD-4274-9E32-A245C2EBA459}" destId="{7BC746A4-D1EE-4F05-838F-30CE9ABBB7D0}" srcOrd="4" destOrd="0" parTransId="{465F39BC-41C8-43BA-B507-E1E12EF9B652}" sibTransId="{486243C1-3CE1-4592-A41D-0F2E931CD763}"/>
    <dgm:cxn modelId="{EB08BA28-2FE0-40FB-84FA-121AFC8929B3}" type="presOf" srcId="{B6A75EDA-3020-4B1C-B5A0-90F5E1038752}" destId="{43AA81A8-4A83-4868-97AB-0C24528C8D52}" srcOrd="0" destOrd="0" presId="urn:microsoft.com/office/officeart/2005/8/layout/hList1"/>
    <dgm:cxn modelId="{B8234732-A9D7-4AC3-BAD8-03AD04BC9491}" type="presOf" srcId="{6B5EEAF9-E07F-4D47-AC0A-B9F91780C2C3}" destId="{952F08CE-C305-4678-8B32-E35098276FC8}" srcOrd="0" destOrd="11" presId="urn:microsoft.com/office/officeart/2005/8/layout/hList1"/>
    <dgm:cxn modelId="{A37EEC35-2A07-49E6-B8FA-9A4B89AF36FC}" srcId="{91D3C293-85BD-4274-9E32-A245C2EBA459}" destId="{5154595C-A645-49C4-AE5F-E62C1043E9E9}" srcOrd="10" destOrd="0" parTransId="{3169811E-FEDE-4F91-9E38-85D6F3C6588B}" sibTransId="{26E9E693-0DA3-48F1-A46E-95FC6458532B}"/>
    <dgm:cxn modelId="{BFE9995C-445E-48F5-BD0F-2A64B826BF8C}" srcId="{C006CE9E-B810-41E6-8B8E-E6FE50DB7FB0}" destId="{D4B5CB10-C844-4D00-B186-CBF33E1C6FF5}" srcOrd="5" destOrd="0" parTransId="{1A83D9F9-06AD-4640-A5A6-45F1C94E0EEF}" sibTransId="{00EE1E46-6403-4C92-976C-FBEE83743A8A}"/>
    <dgm:cxn modelId="{4ECEE75F-4B29-48E5-B231-8DAF4A751B26}" type="presOf" srcId="{630D1B70-85BF-488B-BBE8-0DBF83A2F4AD}" destId="{6990A309-FDB7-475F-AFAC-AE8A70382853}" srcOrd="0" destOrd="6" presId="urn:microsoft.com/office/officeart/2005/8/layout/hList1"/>
    <dgm:cxn modelId="{1C8CB742-0AAD-4EE4-B1A0-7AC7281EB87C}" srcId="{91D3C293-85BD-4274-9E32-A245C2EBA459}" destId="{160FBF16-342E-4762-A5DE-25C1B9A60CFD}" srcOrd="8" destOrd="0" parTransId="{FBCF488E-0A5B-4C81-A9FD-AACFF80F34E2}" sibTransId="{FF2D5248-DD0C-4295-9FF9-3F8A8A30E16A}"/>
    <dgm:cxn modelId="{B3B01345-1850-4510-A02A-B70123CC1FE6}" type="presOf" srcId="{6CF59655-1DD1-447B-ACBE-2909A8DC3A66}" destId="{6990A309-FDB7-475F-AFAC-AE8A70382853}" srcOrd="0" destOrd="3" presId="urn:microsoft.com/office/officeart/2005/8/layout/hList1"/>
    <dgm:cxn modelId="{BCF6DC66-55BE-4355-AF32-E2132631ED02}" type="presOf" srcId="{E7C956B0-5364-4E3A-BBEA-43824433671F}" destId="{6990A309-FDB7-475F-AFAC-AE8A70382853}" srcOrd="0" destOrd="2" presId="urn:microsoft.com/office/officeart/2005/8/layout/hList1"/>
    <dgm:cxn modelId="{9123A54A-E068-4A27-B87E-8B62FAF92981}" srcId="{91D3C293-85BD-4274-9E32-A245C2EBA459}" destId="{2C2BE42E-5232-4D4F-8A60-F728B77A3F82}" srcOrd="9" destOrd="0" parTransId="{4FB3ACF1-1A1C-40C9-8FC0-C3B1F5B0EB0A}" sibTransId="{ED869AD8-DB63-45EE-BE32-6C13759C9AE5}"/>
    <dgm:cxn modelId="{E9691F4B-F869-4DE1-A63F-DC57AB289D48}" srcId="{933E4133-4D73-428F-A6C9-AEA83C16AECE}" destId="{570D9E14-9F33-4E02-93C2-0E8CC40A1203}" srcOrd="5" destOrd="0" parTransId="{B885B2EB-9CAE-4099-AFED-3B9A1EBA5E8A}" sibTransId="{2955CB3E-0A44-4FDF-8D98-82694C7D6AD0}"/>
    <dgm:cxn modelId="{391EA04C-10EE-4B95-B9A4-0BCBC1DD1EFC}" type="presOf" srcId="{91825A95-39FC-48FD-AAD5-ABD697E97790}" destId="{952F08CE-C305-4678-8B32-E35098276FC8}" srcOrd="0" destOrd="2" presId="urn:microsoft.com/office/officeart/2005/8/layout/hList1"/>
    <dgm:cxn modelId="{A14D2C6D-BCC2-4978-9D3F-D5FF45750DBB}" srcId="{C006CE9E-B810-41E6-8B8E-E6FE50DB7FB0}" destId="{630D1B70-85BF-488B-BBE8-0DBF83A2F4AD}" srcOrd="6" destOrd="0" parTransId="{EBC13E04-6744-4EB0-81B4-7855D1963A36}" sibTransId="{E56D60E3-BDD4-4285-946D-C685A5D6CE30}"/>
    <dgm:cxn modelId="{6FB6FF50-2F2B-4A27-9ECC-FDF146E7D665}" srcId="{933E4133-4D73-428F-A6C9-AEA83C16AECE}" destId="{668D556F-0FF8-4FFA-97FE-F1C36A7CD2EB}" srcOrd="4" destOrd="0" parTransId="{C4DD86FB-1F97-4E2B-8E75-FAD93A9627BA}" sibTransId="{9AEC379A-B62F-4E6A-98D3-BF2C24B5F8CF}"/>
    <dgm:cxn modelId="{80A38B71-C81F-4D3E-B1F6-59E2A797298D}" type="presOf" srcId="{EA70FC3E-842F-42AC-AA9D-4C3470EED3C9}" destId="{952F08CE-C305-4678-8B32-E35098276FC8}" srcOrd="0" destOrd="6" presId="urn:microsoft.com/office/officeart/2005/8/layout/hList1"/>
    <dgm:cxn modelId="{23CF3372-E0A9-45AA-A89C-FEB4B9EA5BCA}" srcId="{B6A75EDA-3020-4B1C-B5A0-90F5E1038752}" destId="{C006CE9E-B810-41E6-8B8E-E6FE50DB7FB0}" srcOrd="1" destOrd="0" parTransId="{4FFD6F4A-CFE1-438D-8965-FC33051AFB5A}" sibTransId="{DA8FAA97-ECE6-4EC6-AF5E-DF1B837C0765}"/>
    <dgm:cxn modelId="{E31BA973-965A-4CBB-9A69-1BD1589AFCF4}" srcId="{91D3C293-85BD-4274-9E32-A245C2EBA459}" destId="{0D15F0D1-9B16-4233-AC47-1757E62A296E}" srcOrd="0" destOrd="0" parTransId="{D17F86AF-2644-4315-AB62-80BA75012191}" sibTransId="{68C30515-1204-409D-8F90-EC8A9D5AF52C}"/>
    <dgm:cxn modelId="{36DC2975-748F-47E1-8E41-CBF6CA8B00CE}" type="presOf" srcId="{F227EB60-FF57-493E-A12D-BCFF4BB731F2}" destId="{952F08CE-C305-4678-8B32-E35098276FC8}" srcOrd="0" destOrd="5" presId="urn:microsoft.com/office/officeart/2005/8/layout/hList1"/>
    <dgm:cxn modelId="{37626976-4F3B-4B24-AE1E-561403AE968D}" type="presOf" srcId="{933E4133-4D73-428F-A6C9-AEA83C16AECE}" destId="{8520A4F2-9FCA-4648-8B18-B8DB519B1257}" srcOrd="0" destOrd="0" presId="urn:microsoft.com/office/officeart/2005/8/layout/hList1"/>
    <dgm:cxn modelId="{89CB5F57-1047-4F37-87E3-506E82F0827C}" srcId="{91D3C293-85BD-4274-9E32-A245C2EBA459}" destId="{91825A95-39FC-48FD-AAD5-ABD697E97790}" srcOrd="2" destOrd="0" parTransId="{BD143463-67A9-4712-A47E-8683AB8A4598}" sibTransId="{173F6EC7-67D2-4505-B9BB-3D9873F6A9F0}"/>
    <dgm:cxn modelId="{ACBA9378-624E-402D-9392-B8C0873F8844}" srcId="{933E4133-4D73-428F-A6C9-AEA83C16AECE}" destId="{9F5E9459-C2ED-41C9-889A-98B92ECE6353}" srcOrd="0" destOrd="0" parTransId="{22877393-C19B-4D5C-8A18-ACD41D2F3B37}" sibTransId="{12BAFC98-D99A-4D3B-893D-ECB4B10C145E}"/>
    <dgm:cxn modelId="{6AA1737C-C833-4BBB-AB30-ADF85A6BFCEE}" type="presOf" srcId="{9F5E9459-C2ED-41C9-889A-98B92ECE6353}" destId="{1891CA0F-AAF8-481A-B163-AFDE59475371}" srcOrd="0" destOrd="0" presId="urn:microsoft.com/office/officeart/2005/8/layout/hList1"/>
    <dgm:cxn modelId="{62C78586-8DE4-420A-BDFF-C03569F89BDC}" srcId="{C006CE9E-B810-41E6-8B8E-E6FE50DB7FB0}" destId="{19A13D6C-C3C4-4016-AD7D-EC02D1436C5C}" srcOrd="1" destOrd="0" parTransId="{D96BF3F4-A7FC-41B0-BECA-174578E019E9}" sibTransId="{60BC4FC3-7F8D-4A72-A652-14843D2DB5A0}"/>
    <dgm:cxn modelId="{89ACBD87-09E1-45D4-A6ED-B65305519AA6}" type="presOf" srcId="{4978F81E-1E26-4501-AED5-D86E1B57ABA4}" destId="{6990A309-FDB7-475F-AFAC-AE8A70382853}" srcOrd="0" destOrd="4" presId="urn:microsoft.com/office/officeart/2005/8/layout/hList1"/>
    <dgm:cxn modelId="{46958F88-6D91-4E8D-B86B-70E1E763DD2F}" srcId="{B6A75EDA-3020-4B1C-B5A0-90F5E1038752}" destId="{933E4133-4D73-428F-A6C9-AEA83C16AECE}" srcOrd="2" destOrd="0" parTransId="{18C16CF8-C9E5-49FD-A200-7AA933AD85F5}" sibTransId="{69FD95D2-D7C3-4B4F-8406-93F63DBA0537}"/>
    <dgm:cxn modelId="{685FB28C-6052-4CA6-8DE0-4C8BBF404E4E}" srcId="{C006CE9E-B810-41E6-8B8E-E6FE50DB7FB0}" destId="{4978F81E-1E26-4501-AED5-D86E1B57ABA4}" srcOrd="4" destOrd="0" parTransId="{78C136E1-4C53-4EE1-B707-6846F4932604}" sibTransId="{5687203D-2FA6-49D5-84F6-3195CBC50677}"/>
    <dgm:cxn modelId="{6B1C498D-E3A4-464B-8684-CA6948B667C5}" srcId="{933E4133-4D73-428F-A6C9-AEA83C16AECE}" destId="{4799CA6D-FAC1-4E59-9C6F-F5DB7CF5DDFD}" srcOrd="3" destOrd="0" parTransId="{6FD27A1F-288C-4EAB-9257-F85B351C8D46}" sibTransId="{A7D469FD-AF87-4A66-9C5C-D7030DC7650E}"/>
    <dgm:cxn modelId="{11A8CD8E-A6C7-4FEE-8C63-ED74241E763E}" type="presOf" srcId="{668D556F-0FF8-4FFA-97FE-F1C36A7CD2EB}" destId="{1891CA0F-AAF8-481A-B163-AFDE59475371}" srcOrd="0" destOrd="4" presId="urn:microsoft.com/office/officeart/2005/8/layout/hList1"/>
    <dgm:cxn modelId="{9C791A90-80A8-42C4-A9C0-C1D421A7D7D0}" type="presOf" srcId="{C006CE9E-B810-41E6-8B8E-E6FE50DB7FB0}" destId="{83AF9F51-A462-4713-ADBA-0DA07CC3AFCC}" srcOrd="0" destOrd="0" presId="urn:microsoft.com/office/officeart/2005/8/layout/hList1"/>
    <dgm:cxn modelId="{E87C9293-6164-4087-90BC-006AE1F8F719}" srcId="{B6A75EDA-3020-4B1C-B5A0-90F5E1038752}" destId="{91D3C293-85BD-4274-9E32-A245C2EBA459}" srcOrd="0" destOrd="0" parTransId="{E7101010-5146-4DE6-9CDD-A6F4A76CF540}" sibTransId="{3D36CF0D-BE77-4FB7-89BB-B91D234534F3}"/>
    <dgm:cxn modelId="{92357595-58DE-4B82-A9A6-FF6388B4C826}" srcId="{933E4133-4D73-428F-A6C9-AEA83C16AECE}" destId="{4ADD2137-DC4A-458D-827D-EFAD00DECB70}" srcOrd="2" destOrd="0" parTransId="{07ACC822-0DA4-49F3-9A2B-FAF90680BAD2}" sibTransId="{E9510E1C-FE11-4AB7-B6A5-22EB252FF58D}"/>
    <dgm:cxn modelId="{597C5997-90AD-4D08-84BB-3A383E3737F8}" type="presOf" srcId="{5B46996A-EC7A-48ED-AC97-312005AA1233}" destId="{952F08CE-C305-4678-8B32-E35098276FC8}" srcOrd="0" destOrd="3" presId="urn:microsoft.com/office/officeart/2005/8/layout/hList1"/>
    <dgm:cxn modelId="{D3C405A1-572D-43F6-8254-903485DDF294}" type="presOf" srcId="{0D15F0D1-9B16-4233-AC47-1757E62A296E}" destId="{952F08CE-C305-4678-8B32-E35098276FC8}" srcOrd="0" destOrd="0" presId="urn:microsoft.com/office/officeart/2005/8/layout/hList1"/>
    <dgm:cxn modelId="{7A0BA9A1-79CF-499E-BE68-3F3F142E374F}" type="presOf" srcId="{4799CA6D-FAC1-4E59-9C6F-F5DB7CF5DDFD}" destId="{1891CA0F-AAF8-481A-B163-AFDE59475371}" srcOrd="0" destOrd="3" presId="urn:microsoft.com/office/officeart/2005/8/layout/hList1"/>
    <dgm:cxn modelId="{410518AE-310B-4C2D-A6F6-934B301211CE}" type="presOf" srcId="{EC4EABE5-317D-4A74-B685-A2C489E4E163}" destId="{952F08CE-C305-4678-8B32-E35098276FC8}" srcOrd="0" destOrd="7" presId="urn:microsoft.com/office/officeart/2005/8/layout/hList1"/>
    <dgm:cxn modelId="{16CA36BB-3ECC-47AD-94AA-6A44E2281783}" srcId="{91D3C293-85BD-4274-9E32-A245C2EBA459}" destId="{F227EB60-FF57-493E-A12D-BCFF4BB731F2}" srcOrd="5" destOrd="0" parTransId="{663D7A43-CB0F-4618-B3C2-F865188BEF48}" sibTransId="{E3050C93-6D48-4DF4-9A85-F2988A842B07}"/>
    <dgm:cxn modelId="{CA59B8BF-A900-414E-8300-09346A36D3F1}" type="presOf" srcId="{40C916C9-D10C-4C2B-A1C2-0B3EB15A1047}" destId="{952F08CE-C305-4678-8B32-E35098276FC8}" srcOrd="0" destOrd="1" presId="urn:microsoft.com/office/officeart/2005/8/layout/hList1"/>
    <dgm:cxn modelId="{791390C1-CB35-4CE8-8297-7171849467B1}" srcId="{933E4133-4D73-428F-A6C9-AEA83C16AECE}" destId="{5E9B102D-BB38-45D5-A044-BE696B797015}" srcOrd="1" destOrd="0" parTransId="{6446BB57-015A-4126-B544-4D962836681D}" sibTransId="{131AB827-30F7-4BE3-A267-D948DA2977D8}"/>
    <dgm:cxn modelId="{0E92D1C3-DF5D-4CA5-9251-A2FDB322DEA3}" srcId="{933E4133-4D73-428F-A6C9-AEA83C16AECE}" destId="{9CE347AC-1DBF-4FC5-9335-A1C378A02BA8}" srcOrd="6" destOrd="0" parTransId="{736F016F-328E-4238-9B2C-1DC4133FABAA}" sibTransId="{ED7324EF-A9DB-4A1D-94A6-178F574DF4FE}"/>
    <dgm:cxn modelId="{E2BE75C8-20F8-43D8-90E3-DC5DA3FD3420}" type="presOf" srcId="{4ADD2137-DC4A-458D-827D-EFAD00DECB70}" destId="{1891CA0F-AAF8-481A-B163-AFDE59475371}" srcOrd="0" destOrd="2" presId="urn:microsoft.com/office/officeart/2005/8/layout/hList1"/>
    <dgm:cxn modelId="{1754F4CF-8767-4569-A7C5-8D8A653D60F0}" type="presOf" srcId="{D4B5CB10-C844-4D00-B186-CBF33E1C6FF5}" destId="{6990A309-FDB7-475F-AFAC-AE8A70382853}" srcOrd="0" destOrd="5" presId="urn:microsoft.com/office/officeart/2005/8/layout/hList1"/>
    <dgm:cxn modelId="{8290B5D0-3905-464C-A6A9-3B31FCA10E34}" type="presOf" srcId="{91D3C293-85BD-4274-9E32-A245C2EBA459}" destId="{620ADF3E-6EEE-4203-AEA5-CE7683D3ABEB}" srcOrd="0" destOrd="0" presId="urn:microsoft.com/office/officeart/2005/8/layout/hList1"/>
    <dgm:cxn modelId="{F69454D3-DC8A-4BFD-A29C-5A2B512BCC40}" type="presOf" srcId="{570D9E14-9F33-4E02-93C2-0E8CC40A1203}" destId="{1891CA0F-AAF8-481A-B163-AFDE59475371}" srcOrd="0" destOrd="5" presId="urn:microsoft.com/office/officeart/2005/8/layout/hList1"/>
    <dgm:cxn modelId="{91ED03D6-4132-4ACA-B648-4CC9EA600EEF}" type="presOf" srcId="{7BC746A4-D1EE-4F05-838F-30CE9ABBB7D0}" destId="{952F08CE-C305-4678-8B32-E35098276FC8}" srcOrd="0" destOrd="4" presId="urn:microsoft.com/office/officeart/2005/8/layout/hList1"/>
    <dgm:cxn modelId="{F582AEDB-F9ED-4E16-9C0F-DA896CF6C33B}" type="presOf" srcId="{19A13D6C-C3C4-4016-AD7D-EC02D1436C5C}" destId="{6990A309-FDB7-475F-AFAC-AE8A70382853}" srcOrd="0" destOrd="1" presId="urn:microsoft.com/office/officeart/2005/8/layout/hList1"/>
    <dgm:cxn modelId="{D03043E0-7A14-46B2-8B85-486A51DCDA68}" srcId="{91D3C293-85BD-4274-9E32-A245C2EBA459}" destId="{6B5EEAF9-E07F-4D47-AC0A-B9F91780C2C3}" srcOrd="11" destOrd="0" parTransId="{90194D6A-AE75-4AD4-9578-20A7C852AB81}" sibTransId="{569342A6-2DAD-4E50-A47C-0632590FF42A}"/>
    <dgm:cxn modelId="{0A504FE1-E227-440E-83FE-D509CBB6F2FA}" type="presOf" srcId="{D19D3422-3A83-4954-8AE8-01930A61B8C9}" destId="{1891CA0F-AAF8-481A-B163-AFDE59475371}" srcOrd="0" destOrd="7" presId="urn:microsoft.com/office/officeart/2005/8/layout/hList1"/>
    <dgm:cxn modelId="{AEEC67EA-40A0-4BF8-AD41-8C20811DAAC2}" type="presOf" srcId="{5E9B102D-BB38-45D5-A044-BE696B797015}" destId="{1891CA0F-AAF8-481A-B163-AFDE59475371}" srcOrd="0" destOrd="1" presId="urn:microsoft.com/office/officeart/2005/8/layout/hList1"/>
    <dgm:cxn modelId="{1F5F7BF4-8A25-438E-A981-0E9F1AEA91CD}" type="presOf" srcId="{9F610480-BF75-4181-A022-F8789D418E0A}" destId="{6990A309-FDB7-475F-AFAC-AE8A70382853}" srcOrd="0" destOrd="0" presId="urn:microsoft.com/office/officeart/2005/8/layout/hList1"/>
    <dgm:cxn modelId="{D527FBF5-78E7-4D00-A846-2B834F0D6186}" srcId="{91D3C293-85BD-4274-9E32-A245C2EBA459}" destId="{5B46996A-EC7A-48ED-AC97-312005AA1233}" srcOrd="3" destOrd="0" parTransId="{DB4E4528-8F60-4505-9743-8DA62760808A}" sibTransId="{6269F213-2D28-4D4A-8374-4BDD53B35601}"/>
    <dgm:cxn modelId="{1B3B00F9-95D3-4E00-867D-C46B66933190}" srcId="{91D3C293-85BD-4274-9E32-A245C2EBA459}" destId="{EC4EABE5-317D-4A74-B685-A2C489E4E163}" srcOrd="7" destOrd="0" parTransId="{8FB0A73C-4B12-480B-B9AF-D63A197334B2}" sibTransId="{692BE45C-8FBA-4B41-9481-A2919FA3AFD1}"/>
    <dgm:cxn modelId="{9E40B0FE-9568-4D8D-8D7E-300758CC36FE}" type="presOf" srcId="{9CE347AC-1DBF-4FC5-9335-A1C378A02BA8}" destId="{1891CA0F-AAF8-481A-B163-AFDE59475371}" srcOrd="0" destOrd="6" presId="urn:microsoft.com/office/officeart/2005/8/layout/hList1"/>
    <dgm:cxn modelId="{5438CEC1-3F45-45D5-B5F2-B7D8684D4457}" type="presParOf" srcId="{43AA81A8-4A83-4868-97AB-0C24528C8D52}" destId="{83BDC94C-C1A6-4A1E-A86A-6C5A7DF987D0}" srcOrd="0" destOrd="0" presId="urn:microsoft.com/office/officeart/2005/8/layout/hList1"/>
    <dgm:cxn modelId="{0BA1B668-6A26-4748-B06C-727587403F4C}" type="presParOf" srcId="{83BDC94C-C1A6-4A1E-A86A-6C5A7DF987D0}" destId="{620ADF3E-6EEE-4203-AEA5-CE7683D3ABEB}" srcOrd="0" destOrd="0" presId="urn:microsoft.com/office/officeart/2005/8/layout/hList1"/>
    <dgm:cxn modelId="{2213F742-65EF-451A-847F-612BF6A9EA5D}" type="presParOf" srcId="{83BDC94C-C1A6-4A1E-A86A-6C5A7DF987D0}" destId="{952F08CE-C305-4678-8B32-E35098276FC8}" srcOrd="1" destOrd="0" presId="urn:microsoft.com/office/officeart/2005/8/layout/hList1"/>
    <dgm:cxn modelId="{B34DEC54-7E49-4D54-B688-662738965A35}" type="presParOf" srcId="{43AA81A8-4A83-4868-97AB-0C24528C8D52}" destId="{3281FE70-027F-4C97-8DE6-28D601A211B5}" srcOrd="1" destOrd="0" presId="urn:microsoft.com/office/officeart/2005/8/layout/hList1"/>
    <dgm:cxn modelId="{250D6F87-4E7E-431E-9082-776AE2E78981}" type="presParOf" srcId="{43AA81A8-4A83-4868-97AB-0C24528C8D52}" destId="{181398E2-A522-48DF-B43F-A3AF4EAB0112}" srcOrd="2" destOrd="0" presId="urn:microsoft.com/office/officeart/2005/8/layout/hList1"/>
    <dgm:cxn modelId="{9157962A-6059-4FA9-AF89-E1F3F172E1E2}" type="presParOf" srcId="{181398E2-A522-48DF-B43F-A3AF4EAB0112}" destId="{83AF9F51-A462-4713-ADBA-0DA07CC3AFCC}" srcOrd="0" destOrd="0" presId="urn:microsoft.com/office/officeart/2005/8/layout/hList1"/>
    <dgm:cxn modelId="{B772DC90-584F-44F6-AA9D-96CAC30C9E61}" type="presParOf" srcId="{181398E2-A522-48DF-B43F-A3AF4EAB0112}" destId="{6990A309-FDB7-475F-AFAC-AE8A70382853}" srcOrd="1" destOrd="0" presId="urn:microsoft.com/office/officeart/2005/8/layout/hList1"/>
    <dgm:cxn modelId="{7142D80A-1290-46BE-86D4-BEEAA546A373}" type="presParOf" srcId="{43AA81A8-4A83-4868-97AB-0C24528C8D52}" destId="{9EBD3426-C27C-46DD-990A-96C42F91C2CB}" srcOrd="3" destOrd="0" presId="urn:microsoft.com/office/officeart/2005/8/layout/hList1"/>
    <dgm:cxn modelId="{6A744123-66B8-4633-B591-65D9B3071B07}" type="presParOf" srcId="{43AA81A8-4A83-4868-97AB-0C24528C8D52}" destId="{A0B9A7AA-7CEB-4DFF-81E2-7A96FB9F8F05}" srcOrd="4" destOrd="0" presId="urn:microsoft.com/office/officeart/2005/8/layout/hList1"/>
    <dgm:cxn modelId="{41772DF5-5FF8-4F1C-BC47-DB0D2F584AEF}" type="presParOf" srcId="{A0B9A7AA-7CEB-4DFF-81E2-7A96FB9F8F05}" destId="{8520A4F2-9FCA-4648-8B18-B8DB519B1257}" srcOrd="0" destOrd="0" presId="urn:microsoft.com/office/officeart/2005/8/layout/hList1"/>
    <dgm:cxn modelId="{7970C6A6-B7BF-4103-94B8-47DD6F540CB5}" type="presParOf" srcId="{A0B9A7AA-7CEB-4DFF-81E2-7A96FB9F8F05}" destId="{1891CA0F-AAF8-481A-B163-AFDE5947537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6E9D482-5F69-44D7-B28E-06C9A63BCE15}" type="doc">
      <dgm:prSet loTypeId="urn:microsoft.com/office/officeart/2005/8/layout/radial6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4BF32CF9-E19E-4B71-8594-A971917848AC}">
      <dgm:prSet phldrT="[Text]"/>
      <dgm:spPr/>
      <dgm:t>
        <a:bodyPr/>
        <a:lstStyle/>
        <a:p>
          <a:r>
            <a:rPr lang="en-IN" dirty="0">
              <a:latin typeface="Amasis MT Pro Black" panose="02040A04050005020304" pitchFamily="18" charset="0"/>
            </a:rPr>
            <a:t>TES Phases</a:t>
          </a:r>
        </a:p>
      </dgm:t>
    </dgm:pt>
    <dgm:pt modelId="{8786E858-9636-4C18-98C2-6DE8CAE5B18C}" type="parTrans" cxnId="{8EBC7C3C-57F9-42A3-87EA-A9E0A625C65B}">
      <dgm:prSet/>
      <dgm:spPr/>
      <dgm:t>
        <a:bodyPr/>
        <a:lstStyle/>
        <a:p>
          <a:endParaRPr lang="en-IN"/>
        </a:p>
      </dgm:t>
    </dgm:pt>
    <dgm:pt modelId="{D1FF7A31-1EB0-432D-B46D-18DF9ACE103A}" type="sibTrans" cxnId="{8EBC7C3C-57F9-42A3-87EA-A9E0A625C65B}">
      <dgm:prSet/>
      <dgm:spPr/>
      <dgm:t>
        <a:bodyPr/>
        <a:lstStyle/>
        <a:p>
          <a:endParaRPr lang="en-IN"/>
        </a:p>
      </dgm:t>
    </dgm:pt>
    <dgm:pt modelId="{72C2CDB3-7632-48B4-A247-B592545BC02A}">
      <dgm:prSet phldrT="[Text]" custT="1"/>
      <dgm:spPr/>
      <dgm:t>
        <a:bodyPr/>
        <a:lstStyle/>
        <a:p>
          <a:r>
            <a:rPr lang="en-IN" sz="1400" dirty="0">
              <a:latin typeface="Amasis MT Pro Black" panose="02040A04050005020304" pitchFamily="18" charset="0"/>
            </a:rPr>
            <a:t>Heat collection phase</a:t>
          </a:r>
        </a:p>
      </dgm:t>
    </dgm:pt>
    <dgm:pt modelId="{1D339A9B-7593-4FE7-BF49-FDD252E8E55E}" type="parTrans" cxnId="{DE31A747-2ADB-418D-9137-21F070253C14}">
      <dgm:prSet/>
      <dgm:spPr/>
      <dgm:t>
        <a:bodyPr/>
        <a:lstStyle/>
        <a:p>
          <a:endParaRPr lang="en-IN"/>
        </a:p>
      </dgm:t>
    </dgm:pt>
    <dgm:pt modelId="{04ECF79B-5324-4AF9-9C85-8A00D4D2A757}" type="sibTrans" cxnId="{DE31A747-2ADB-418D-9137-21F070253C14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D262E9AB-04D5-46AF-ABC8-733688D45DB4}">
      <dgm:prSet phldrT="[Text]" custT="1"/>
      <dgm:spPr/>
      <dgm:t>
        <a:bodyPr/>
        <a:lstStyle/>
        <a:p>
          <a:r>
            <a:rPr lang="en-IN" sz="1400" dirty="0">
              <a:latin typeface="Amasis MT Pro Black" panose="02040A04050005020304" pitchFamily="18" charset="0"/>
            </a:rPr>
            <a:t>Storage Phase</a:t>
          </a:r>
        </a:p>
      </dgm:t>
    </dgm:pt>
    <dgm:pt modelId="{CC029198-790F-44D2-9167-399A0D4A569A}" type="parTrans" cxnId="{4DD25D1C-81DB-4D9F-8941-C1BF257766BF}">
      <dgm:prSet/>
      <dgm:spPr/>
      <dgm:t>
        <a:bodyPr/>
        <a:lstStyle/>
        <a:p>
          <a:endParaRPr lang="en-IN"/>
        </a:p>
      </dgm:t>
    </dgm:pt>
    <dgm:pt modelId="{B514E23D-389E-4295-AED9-79264F7044AC}" type="sibTrans" cxnId="{4DD25D1C-81DB-4D9F-8941-C1BF257766BF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1AF44CE7-0795-4A9D-A4CA-653157FB08CF}">
      <dgm:prSet phldrT="[Text]" custT="1"/>
      <dgm:spPr/>
      <dgm:t>
        <a:bodyPr/>
        <a:lstStyle/>
        <a:p>
          <a:r>
            <a:rPr lang="en-IN" sz="1400" dirty="0">
              <a:latin typeface="Amasis MT Pro Black" panose="02040A04050005020304" pitchFamily="18" charset="0"/>
            </a:rPr>
            <a:t>Release Phase</a:t>
          </a:r>
        </a:p>
      </dgm:t>
    </dgm:pt>
    <dgm:pt modelId="{32925EAD-A1E6-4BE7-A8D1-D118DFE7C7D3}" type="parTrans" cxnId="{585ED237-0B0C-4BD4-A0F2-39C9D33F641B}">
      <dgm:prSet/>
      <dgm:spPr/>
      <dgm:t>
        <a:bodyPr/>
        <a:lstStyle/>
        <a:p>
          <a:endParaRPr lang="en-IN"/>
        </a:p>
      </dgm:t>
    </dgm:pt>
    <dgm:pt modelId="{70C8068C-2B6A-4E87-88E7-220795FA19E6}" type="sibTrans" cxnId="{585ED237-0B0C-4BD4-A0F2-39C9D33F641B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99964111-8586-4313-BA5F-812DBE174E14}">
      <dgm:prSet phldrT="[Text]" custT="1"/>
      <dgm:spPr/>
      <dgm:t>
        <a:bodyPr/>
        <a:lstStyle/>
        <a:p>
          <a:r>
            <a:rPr lang="en-IN" sz="1050" dirty="0">
              <a:latin typeface="Amasis MT Pro Black" panose="02040A04050005020304" pitchFamily="18" charset="0"/>
            </a:rPr>
            <a:t>Regeneration Phase</a:t>
          </a:r>
        </a:p>
      </dgm:t>
    </dgm:pt>
    <dgm:pt modelId="{ED51F2D7-B4FD-4302-A764-B9D37B6ECDFE}" type="parTrans" cxnId="{260E2A10-100B-48DE-A7D6-1F370CA664B6}">
      <dgm:prSet/>
      <dgm:spPr/>
      <dgm:t>
        <a:bodyPr/>
        <a:lstStyle/>
        <a:p>
          <a:endParaRPr lang="en-IN"/>
        </a:p>
      </dgm:t>
    </dgm:pt>
    <dgm:pt modelId="{772C8605-3D27-4FAF-8B91-31FAC4557B76}" type="sibTrans" cxnId="{260E2A10-100B-48DE-A7D6-1F370CA664B6}">
      <dgm:prSet/>
      <dgm:spPr/>
      <dgm:t>
        <a:bodyPr/>
        <a:lstStyle/>
        <a:p>
          <a:endParaRPr lang="en-IN">
            <a:latin typeface="Amasis MT Pro Black" panose="02040A04050005020304" pitchFamily="18" charset="0"/>
          </a:endParaRPr>
        </a:p>
      </dgm:t>
    </dgm:pt>
    <dgm:pt modelId="{E386460A-05BF-4DB2-A7D9-C255C69EE47D}" type="pres">
      <dgm:prSet presAssocID="{86E9D482-5F69-44D7-B28E-06C9A63BCE1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0B4B1B7-01AD-4724-AB84-1958B35553E0}" type="pres">
      <dgm:prSet presAssocID="{4BF32CF9-E19E-4B71-8594-A971917848AC}" presName="centerShape" presStyleLbl="node0" presStyleIdx="0" presStyleCnt="1"/>
      <dgm:spPr/>
    </dgm:pt>
    <dgm:pt modelId="{BF855DD4-F124-439C-8F49-3A5021F8E108}" type="pres">
      <dgm:prSet presAssocID="{72C2CDB3-7632-48B4-A247-B592545BC02A}" presName="node" presStyleLbl="node1" presStyleIdx="0" presStyleCnt="4">
        <dgm:presLayoutVars>
          <dgm:bulletEnabled val="1"/>
        </dgm:presLayoutVars>
      </dgm:prSet>
      <dgm:spPr/>
    </dgm:pt>
    <dgm:pt modelId="{4F1C33A7-466D-41B0-9086-DE120AE76554}" type="pres">
      <dgm:prSet presAssocID="{72C2CDB3-7632-48B4-A247-B592545BC02A}" presName="dummy" presStyleCnt="0"/>
      <dgm:spPr/>
    </dgm:pt>
    <dgm:pt modelId="{679D9EEF-F7A9-492E-9797-562C998CC6FA}" type="pres">
      <dgm:prSet presAssocID="{04ECF79B-5324-4AF9-9C85-8A00D4D2A757}" presName="sibTrans" presStyleLbl="sibTrans2D1" presStyleIdx="0" presStyleCnt="4"/>
      <dgm:spPr/>
    </dgm:pt>
    <dgm:pt modelId="{923D7E03-BC52-4B73-8C16-002344592CEC}" type="pres">
      <dgm:prSet presAssocID="{D262E9AB-04D5-46AF-ABC8-733688D45DB4}" presName="node" presStyleLbl="node1" presStyleIdx="1" presStyleCnt="4">
        <dgm:presLayoutVars>
          <dgm:bulletEnabled val="1"/>
        </dgm:presLayoutVars>
      </dgm:prSet>
      <dgm:spPr/>
    </dgm:pt>
    <dgm:pt modelId="{843B87B1-C01C-4697-95F0-C9933459FB8E}" type="pres">
      <dgm:prSet presAssocID="{D262E9AB-04D5-46AF-ABC8-733688D45DB4}" presName="dummy" presStyleCnt="0"/>
      <dgm:spPr/>
    </dgm:pt>
    <dgm:pt modelId="{8CCC416C-B02A-42DB-AFC5-1BC84F61D2C1}" type="pres">
      <dgm:prSet presAssocID="{B514E23D-389E-4295-AED9-79264F7044AC}" presName="sibTrans" presStyleLbl="sibTrans2D1" presStyleIdx="1" presStyleCnt="4"/>
      <dgm:spPr/>
    </dgm:pt>
    <dgm:pt modelId="{B9326D4A-AB5B-41CA-B3E3-75846B691E7E}" type="pres">
      <dgm:prSet presAssocID="{1AF44CE7-0795-4A9D-A4CA-653157FB08CF}" presName="node" presStyleLbl="node1" presStyleIdx="2" presStyleCnt="4">
        <dgm:presLayoutVars>
          <dgm:bulletEnabled val="1"/>
        </dgm:presLayoutVars>
      </dgm:prSet>
      <dgm:spPr/>
    </dgm:pt>
    <dgm:pt modelId="{2212AA86-E557-4DC7-A44F-938F824E734C}" type="pres">
      <dgm:prSet presAssocID="{1AF44CE7-0795-4A9D-A4CA-653157FB08CF}" presName="dummy" presStyleCnt="0"/>
      <dgm:spPr/>
    </dgm:pt>
    <dgm:pt modelId="{33759665-94E7-409C-B2A0-3661895832E3}" type="pres">
      <dgm:prSet presAssocID="{70C8068C-2B6A-4E87-88E7-220795FA19E6}" presName="sibTrans" presStyleLbl="sibTrans2D1" presStyleIdx="2" presStyleCnt="4"/>
      <dgm:spPr/>
    </dgm:pt>
    <dgm:pt modelId="{FE4637B8-C0EC-4640-BCCD-3B8A09B5EF21}" type="pres">
      <dgm:prSet presAssocID="{99964111-8586-4313-BA5F-812DBE174E14}" presName="node" presStyleLbl="node1" presStyleIdx="3" presStyleCnt="4">
        <dgm:presLayoutVars>
          <dgm:bulletEnabled val="1"/>
        </dgm:presLayoutVars>
      </dgm:prSet>
      <dgm:spPr/>
    </dgm:pt>
    <dgm:pt modelId="{72E1811A-A62C-4F5C-A5D3-5BEFC406DFC1}" type="pres">
      <dgm:prSet presAssocID="{99964111-8586-4313-BA5F-812DBE174E14}" presName="dummy" presStyleCnt="0"/>
      <dgm:spPr/>
    </dgm:pt>
    <dgm:pt modelId="{E2DB61D6-72A4-4E41-B8F0-56C29FC8124C}" type="pres">
      <dgm:prSet presAssocID="{772C8605-3D27-4FAF-8B91-31FAC4557B76}" presName="sibTrans" presStyleLbl="sibTrans2D1" presStyleIdx="3" presStyleCnt="4"/>
      <dgm:spPr/>
    </dgm:pt>
  </dgm:ptLst>
  <dgm:cxnLst>
    <dgm:cxn modelId="{FBFAAB01-FA56-45E6-BD3C-6D87A48061B0}" type="presOf" srcId="{772C8605-3D27-4FAF-8B91-31FAC4557B76}" destId="{E2DB61D6-72A4-4E41-B8F0-56C29FC8124C}" srcOrd="0" destOrd="0" presId="urn:microsoft.com/office/officeart/2005/8/layout/radial6"/>
    <dgm:cxn modelId="{85FF1703-E27E-4811-8E58-18BBA60D9D1F}" type="presOf" srcId="{72C2CDB3-7632-48B4-A247-B592545BC02A}" destId="{BF855DD4-F124-439C-8F49-3A5021F8E108}" srcOrd="0" destOrd="0" presId="urn:microsoft.com/office/officeart/2005/8/layout/radial6"/>
    <dgm:cxn modelId="{260E2A10-100B-48DE-A7D6-1F370CA664B6}" srcId="{4BF32CF9-E19E-4B71-8594-A971917848AC}" destId="{99964111-8586-4313-BA5F-812DBE174E14}" srcOrd="3" destOrd="0" parTransId="{ED51F2D7-B4FD-4302-A764-B9D37B6ECDFE}" sibTransId="{772C8605-3D27-4FAF-8B91-31FAC4557B76}"/>
    <dgm:cxn modelId="{4DD25D1C-81DB-4D9F-8941-C1BF257766BF}" srcId="{4BF32CF9-E19E-4B71-8594-A971917848AC}" destId="{D262E9AB-04D5-46AF-ABC8-733688D45DB4}" srcOrd="1" destOrd="0" parTransId="{CC029198-790F-44D2-9167-399A0D4A569A}" sibTransId="{B514E23D-389E-4295-AED9-79264F7044AC}"/>
    <dgm:cxn modelId="{585ED237-0B0C-4BD4-A0F2-39C9D33F641B}" srcId="{4BF32CF9-E19E-4B71-8594-A971917848AC}" destId="{1AF44CE7-0795-4A9D-A4CA-653157FB08CF}" srcOrd="2" destOrd="0" parTransId="{32925EAD-A1E6-4BE7-A8D1-D118DFE7C7D3}" sibTransId="{70C8068C-2B6A-4E87-88E7-220795FA19E6}"/>
    <dgm:cxn modelId="{D8FA203A-33DF-4C78-AC50-F9EA2284C7F9}" type="presOf" srcId="{86E9D482-5F69-44D7-B28E-06C9A63BCE15}" destId="{E386460A-05BF-4DB2-A7D9-C255C69EE47D}" srcOrd="0" destOrd="0" presId="urn:microsoft.com/office/officeart/2005/8/layout/radial6"/>
    <dgm:cxn modelId="{8EBC7C3C-57F9-42A3-87EA-A9E0A625C65B}" srcId="{86E9D482-5F69-44D7-B28E-06C9A63BCE15}" destId="{4BF32CF9-E19E-4B71-8594-A971917848AC}" srcOrd="0" destOrd="0" parTransId="{8786E858-9636-4C18-98C2-6DE8CAE5B18C}" sibTransId="{D1FF7A31-1EB0-432D-B46D-18DF9ACE103A}"/>
    <dgm:cxn modelId="{DE31A747-2ADB-418D-9137-21F070253C14}" srcId="{4BF32CF9-E19E-4B71-8594-A971917848AC}" destId="{72C2CDB3-7632-48B4-A247-B592545BC02A}" srcOrd="0" destOrd="0" parTransId="{1D339A9B-7593-4FE7-BF49-FDD252E8E55E}" sibTransId="{04ECF79B-5324-4AF9-9C85-8A00D4D2A757}"/>
    <dgm:cxn modelId="{C7250D80-D835-41DB-9796-CADFDD3F34A0}" type="presOf" srcId="{04ECF79B-5324-4AF9-9C85-8A00D4D2A757}" destId="{679D9EEF-F7A9-492E-9797-562C998CC6FA}" srcOrd="0" destOrd="0" presId="urn:microsoft.com/office/officeart/2005/8/layout/radial6"/>
    <dgm:cxn modelId="{A1AB9582-5001-4DCA-BF8D-52AC1CE2E0CC}" type="presOf" srcId="{1AF44CE7-0795-4A9D-A4CA-653157FB08CF}" destId="{B9326D4A-AB5B-41CA-B3E3-75846B691E7E}" srcOrd="0" destOrd="0" presId="urn:microsoft.com/office/officeart/2005/8/layout/radial6"/>
    <dgm:cxn modelId="{E7D30E97-67BD-4509-A0D8-2AA46B47CFD4}" type="presOf" srcId="{D262E9AB-04D5-46AF-ABC8-733688D45DB4}" destId="{923D7E03-BC52-4B73-8C16-002344592CEC}" srcOrd="0" destOrd="0" presId="urn:microsoft.com/office/officeart/2005/8/layout/radial6"/>
    <dgm:cxn modelId="{13DCD699-604F-48E9-BB0F-4DD8B77A06BA}" type="presOf" srcId="{4BF32CF9-E19E-4B71-8594-A971917848AC}" destId="{10B4B1B7-01AD-4724-AB84-1958B35553E0}" srcOrd="0" destOrd="0" presId="urn:microsoft.com/office/officeart/2005/8/layout/radial6"/>
    <dgm:cxn modelId="{EDF1079F-6702-4A74-9C74-AE7491B6F566}" type="presOf" srcId="{70C8068C-2B6A-4E87-88E7-220795FA19E6}" destId="{33759665-94E7-409C-B2A0-3661895832E3}" srcOrd="0" destOrd="0" presId="urn:microsoft.com/office/officeart/2005/8/layout/radial6"/>
    <dgm:cxn modelId="{980D04C5-D8DF-4304-B283-EE2A8AD4E541}" type="presOf" srcId="{99964111-8586-4313-BA5F-812DBE174E14}" destId="{FE4637B8-C0EC-4640-BCCD-3B8A09B5EF21}" srcOrd="0" destOrd="0" presId="urn:microsoft.com/office/officeart/2005/8/layout/radial6"/>
    <dgm:cxn modelId="{EC1B27CE-5D3C-4CA9-860E-AE365B4C515D}" type="presOf" srcId="{B514E23D-389E-4295-AED9-79264F7044AC}" destId="{8CCC416C-B02A-42DB-AFC5-1BC84F61D2C1}" srcOrd="0" destOrd="0" presId="urn:microsoft.com/office/officeart/2005/8/layout/radial6"/>
    <dgm:cxn modelId="{606A3D0B-0368-4B19-8B6F-33FC3C8348C3}" type="presParOf" srcId="{E386460A-05BF-4DB2-A7D9-C255C69EE47D}" destId="{10B4B1B7-01AD-4724-AB84-1958B35553E0}" srcOrd="0" destOrd="0" presId="urn:microsoft.com/office/officeart/2005/8/layout/radial6"/>
    <dgm:cxn modelId="{A4E27E7A-3F42-4128-9C61-60FF671C2124}" type="presParOf" srcId="{E386460A-05BF-4DB2-A7D9-C255C69EE47D}" destId="{BF855DD4-F124-439C-8F49-3A5021F8E108}" srcOrd="1" destOrd="0" presId="urn:microsoft.com/office/officeart/2005/8/layout/radial6"/>
    <dgm:cxn modelId="{EB022FC3-F08F-40DB-B37D-2B3623B4D9B8}" type="presParOf" srcId="{E386460A-05BF-4DB2-A7D9-C255C69EE47D}" destId="{4F1C33A7-466D-41B0-9086-DE120AE76554}" srcOrd="2" destOrd="0" presId="urn:microsoft.com/office/officeart/2005/8/layout/radial6"/>
    <dgm:cxn modelId="{EEC5F108-2526-41ED-9EF2-8B41BF5A191A}" type="presParOf" srcId="{E386460A-05BF-4DB2-A7D9-C255C69EE47D}" destId="{679D9EEF-F7A9-492E-9797-562C998CC6FA}" srcOrd="3" destOrd="0" presId="urn:microsoft.com/office/officeart/2005/8/layout/radial6"/>
    <dgm:cxn modelId="{99FF074C-3FE6-4240-B58F-ABF34787D7A0}" type="presParOf" srcId="{E386460A-05BF-4DB2-A7D9-C255C69EE47D}" destId="{923D7E03-BC52-4B73-8C16-002344592CEC}" srcOrd="4" destOrd="0" presId="urn:microsoft.com/office/officeart/2005/8/layout/radial6"/>
    <dgm:cxn modelId="{DB61EDC2-26F7-469B-BD07-2D64DB34E04B}" type="presParOf" srcId="{E386460A-05BF-4DB2-A7D9-C255C69EE47D}" destId="{843B87B1-C01C-4697-95F0-C9933459FB8E}" srcOrd="5" destOrd="0" presId="urn:microsoft.com/office/officeart/2005/8/layout/radial6"/>
    <dgm:cxn modelId="{EC3391AF-3CA3-4878-9377-957F8A854B84}" type="presParOf" srcId="{E386460A-05BF-4DB2-A7D9-C255C69EE47D}" destId="{8CCC416C-B02A-42DB-AFC5-1BC84F61D2C1}" srcOrd="6" destOrd="0" presId="urn:microsoft.com/office/officeart/2005/8/layout/radial6"/>
    <dgm:cxn modelId="{C1AE0E91-1682-4D70-90B7-E315109D5500}" type="presParOf" srcId="{E386460A-05BF-4DB2-A7D9-C255C69EE47D}" destId="{B9326D4A-AB5B-41CA-B3E3-75846B691E7E}" srcOrd="7" destOrd="0" presId="urn:microsoft.com/office/officeart/2005/8/layout/radial6"/>
    <dgm:cxn modelId="{5646006D-50CA-4793-88FC-42EE933EB9EC}" type="presParOf" srcId="{E386460A-05BF-4DB2-A7D9-C255C69EE47D}" destId="{2212AA86-E557-4DC7-A44F-938F824E734C}" srcOrd="8" destOrd="0" presId="urn:microsoft.com/office/officeart/2005/8/layout/radial6"/>
    <dgm:cxn modelId="{5D0FBA42-475B-4785-A440-C0C8486BC438}" type="presParOf" srcId="{E386460A-05BF-4DB2-A7D9-C255C69EE47D}" destId="{33759665-94E7-409C-B2A0-3661895832E3}" srcOrd="9" destOrd="0" presId="urn:microsoft.com/office/officeart/2005/8/layout/radial6"/>
    <dgm:cxn modelId="{D5A73CDB-A3F6-452A-8F3A-500AD931CE20}" type="presParOf" srcId="{E386460A-05BF-4DB2-A7D9-C255C69EE47D}" destId="{FE4637B8-C0EC-4640-BCCD-3B8A09B5EF21}" srcOrd="10" destOrd="0" presId="urn:microsoft.com/office/officeart/2005/8/layout/radial6"/>
    <dgm:cxn modelId="{5B9213C6-FA92-495A-9A5B-CC937BFDDB90}" type="presParOf" srcId="{E386460A-05BF-4DB2-A7D9-C255C69EE47D}" destId="{72E1811A-A62C-4F5C-A5D3-5BEFC406DFC1}" srcOrd="11" destOrd="0" presId="urn:microsoft.com/office/officeart/2005/8/layout/radial6"/>
    <dgm:cxn modelId="{B0630F4A-DCF2-45B4-8F35-F45E0F04A047}" type="presParOf" srcId="{E386460A-05BF-4DB2-A7D9-C255C69EE47D}" destId="{E2DB61D6-72A4-4E41-B8F0-56C29FC8124C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D15921-671D-4341-BCB4-C3CFB91EC214}">
      <dsp:nvSpPr>
        <dsp:cNvPr id="0" name=""/>
        <dsp:cNvSpPr/>
      </dsp:nvSpPr>
      <dsp:spPr>
        <a:xfrm>
          <a:off x="2847910" y="1807722"/>
          <a:ext cx="2014917" cy="34969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848"/>
              </a:lnTo>
              <a:lnTo>
                <a:pt x="2014917" y="174848"/>
              </a:lnTo>
              <a:lnTo>
                <a:pt x="2014917" y="349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5879C0-F34E-4E5A-8B50-0D31B342488D}">
      <dsp:nvSpPr>
        <dsp:cNvPr id="0" name=""/>
        <dsp:cNvSpPr/>
      </dsp:nvSpPr>
      <dsp:spPr>
        <a:xfrm>
          <a:off x="2802190" y="1807722"/>
          <a:ext cx="91440" cy="34969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4969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188E94-D3C8-4DDD-B7B4-BB6B3151E78E}">
      <dsp:nvSpPr>
        <dsp:cNvPr id="0" name=""/>
        <dsp:cNvSpPr/>
      </dsp:nvSpPr>
      <dsp:spPr>
        <a:xfrm>
          <a:off x="832610" y="1807722"/>
          <a:ext cx="2015299" cy="357822"/>
        </a:xfrm>
        <a:custGeom>
          <a:avLst/>
          <a:gdLst/>
          <a:ahLst/>
          <a:cxnLst/>
          <a:rect l="0" t="0" r="0" b="0"/>
          <a:pathLst>
            <a:path>
              <a:moveTo>
                <a:pt x="2015299" y="0"/>
              </a:moveTo>
              <a:lnTo>
                <a:pt x="2015299" y="182974"/>
              </a:lnTo>
              <a:lnTo>
                <a:pt x="0" y="182974"/>
              </a:lnTo>
              <a:lnTo>
                <a:pt x="0" y="35782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6BA306-D0E9-4313-BCB6-F94D857F49E3}">
      <dsp:nvSpPr>
        <dsp:cNvPr id="0" name=""/>
        <dsp:cNvSpPr/>
      </dsp:nvSpPr>
      <dsp:spPr>
        <a:xfrm>
          <a:off x="2015299" y="975112"/>
          <a:ext cx="1665220" cy="832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masis MT Pro Black" panose="02040A04050005020304" pitchFamily="18" charset="0"/>
            </a:rPr>
            <a:t>Major CSP Technologies</a:t>
          </a:r>
          <a:endParaRPr lang="en-IN" sz="1900" kern="1200" dirty="0">
            <a:latin typeface="Amasis MT Pro Black" panose="02040A04050005020304" pitchFamily="18" charset="0"/>
          </a:endParaRPr>
        </a:p>
      </dsp:txBody>
      <dsp:txXfrm>
        <a:off x="2015299" y="975112"/>
        <a:ext cx="1665220" cy="832610"/>
      </dsp:txXfrm>
    </dsp:sp>
    <dsp:sp modelId="{9CEBCE4B-1D15-488F-96E9-635E6FEF236D}">
      <dsp:nvSpPr>
        <dsp:cNvPr id="0" name=""/>
        <dsp:cNvSpPr/>
      </dsp:nvSpPr>
      <dsp:spPr>
        <a:xfrm>
          <a:off x="0" y="2165545"/>
          <a:ext cx="1665220" cy="832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masis MT Pro Black" panose="02040A04050005020304" pitchFamily="18" charset="0"/>
            </a:rPr>
            <a:t>Solar Power towers</a:t>
          </a:r>
          <a:endParaRPr lang="en-IN" sz="1900" kern="1200" dirty="0">
            <a:latin typeface="Amasis MT Pro Black" panose="02040A04050005020304" pitchFamily="18" charset="0"/>
          </a:endParaRPr>
        </a:p>
      </dsp:txBody>
      <dsp:txXfrm>
        <a:off x="0" y="2165545"/>
        <a:ext cx="1665220" cy="832610"/>
      </dsp:txXfrm>
    </dsp:sp>
    <dsp:sp modelId="{F0D9C87A-6292-4926-B4EB-C19DE7367708}">
      <dsp:nvSpPr>
        <dsp:cNvPr id="0" name=""/>
        <dsp:cNvSpPr/>
      </dsp:nvSpPr>
      <dsp:spPr>
        <a:xfrm>
          <a:off x="2015299" y="2157419"/>
          <a:ext cx="1665220" cy="832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masis MT Pro Black" panose="02040A04050005020304" pitchFamily="18" charset="0"/>
            </a:rPr>
            <a:t>Parabolic Troughs</a:t>
          </a:r>
          <a:endParaRPr lang="en-IN" sz="1900" kern="1200" dirty="0">
            <a:latin typeface="Amasis MT Pro Black" panose="02040A04050005020304" pitchFamily="18" charset="0"/>
          </a:endParaRPr>
        </a:p>
      </dsp:txBody>
      <dsp:txXfrm>
        <a:off x="2015299" y="2157419"/>
        <a:ext cx="1665220" cy="832610"/>
      </dsp:txXfrm>
    </dsp:sp>
    <dsp:sp modelId="{B9313F91-84E9-4D4E-9093-DB1DB3563710}">
      <dsp:nvSpPr>
        <dsp:cNvPr id="0" name=""/>
        <dsp:cNvSpPr/>
      </dsp:nvSpPr>
      <dsp:spPr>
        <a:xfrm>
          <a:off x="4030216" y="2157419"/>
          <a:ext cx="1665220" cy="83261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>
              <a:latin typeface="Amasis MT Pro Black" panose="02040A04050005020304" pitchFamily="18" charset="0"/>
            </a:rPr>
            <a:t>Linear Fresnel Reflectors</a:t>
          </a:r>
          <a:endParaRPr lang="en-IN" sz="1900" kern="1200" dirty="0">
            <a:latin typeface="Amasis MT Pro Black" panose="02040A04050005020304" pitchFamily="18" charset="0"/>
          </a:endParaRPr>
        </a:p>
      </dsp:txBody>
      <dsp:txXfrm>
        <a:off x="4030216" y="2157419"/>
        <a:ext cx="1665220" cy="8326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ADF3E-6EEE-4203-AEA5-CE7683D3ABEB}">
      <dsp:nvSpPr>
        <dsp:cNvPr id="0" name=""/>
        <dsp:cNvSpPr/>
      </dsp:nvSpPr>
      <dsp:spPr>
        <a:xfrm>
          <a:off x="3286" y="112937"/>
          <a:ext cx="320397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Amasis MT Pro Black" panose="02040A04050005020304" pitchFamily="18" charset="0"/>
            </a:rPr>
            <a:t>Solar Power Towers</a:t>
          </a:r>
        </a:p>
      </dsp:txBody>
      <dsp:txXfrm>
        <a:off x="3286" y="112937"/>
        <a:ext cx="3203971" cy="374400"/>
      </dsp:txXfrm>
    </dsp:sp>
    <dsp:sp modelId="{952F08CE-C305-4678-8B32-E35098276FC8}">
      <dsp:nvSpPr>
        <dsp:cNvPr id="0" name=""/>
        <dsp:cNvSpPr/>
      </dsp:nvSpPr>
      <dsp:spPr>
        <a:xfrm>
          <a:off x="3286" y="487337"/>
          <a:ext cx="3203971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Amasis MT Pro Black" panose="02040A04050005020304" pitchFamily="18" charset="0"/>
            </a:rPr>
            <a:t> Compact Differences Between CSP Technologies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 Central receiver with heliostats; temperatures &gt;550°C.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 High efficiency; ideal for large-scale projects.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Requires extensive land for heliostat fields.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 Supports advanced thermal storage systems.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</dsp:txBody>
      <dsp:txXfrm>
        <a:off x="3286" y="487337"/>
        <a:ext cx="3203971" cy="3568500"/>
      </dsp:txXfrm>
    </dsp:sp>
    <dsp:sp modelId="{83AF9F51-A462-4713-ADBA-0DA07CC3AFCC}">
      <dsp:nvSpPr>
        <dsp:cNvPr id="0" name=""/>
        <dsp:cNvSpPr/>
      </dsp:nvSpPr>
      <dsp:spPr>
        <a:xfrm>
          <a:off x="3655814" y="112937"/>
          <a:ext cx="320397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Amasis MT Pro Black" panose="02040A04050005020304" pitchFamily="18" charset="0"/>
            </a:rPr>
            <a:t> Parabolic Troughs</a:t>
          </a:r>
        </a:p>
      </dsp:txBody>
      <dsp:txXfrm>
        <a:off x="3655814" y="112937"/>
        <a:ext cx="3203971" cy="374400"/>
      </dsp:txXfrm>
    </dsp:sp>
    <dsp:sp modelId="{6990A309-FDB7-475F-AFAC-AE8A70382853}">
      <dsp:nvSpPr>
        <dsp:cNvPr id="0" name=""/>
        <dsp:cNvSpPr/>
      </dsp:nvSpPr>
      <dsp:spPr>
        <a:xfrm>
          <a:off x="3655814" y="487337"/>
          <a:ext cx="3203971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Amasis MT Pro Black" panose="02040A04050005020304" pitchFamily="18" charset="0"/>
            </a:rPr>
            <a:t> </a:t>
          </a:r>
          <a:r>
            <a:rPr lang="en-US" sz="1300" kern="1200" dirty="0">
              <a:latin typeface="Amasis MT Pro Black" panose="02040A04050005020304" pitchFamily="18" charset="0"/>
            </a:rPr>
            <a:t> Parabolic mirrors focus sunlight onto a tube; temperatures ~300–400°C.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Moderate efficiency; widely deployed commercially.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1300" kern="1200" dirty="0">
              <a:latin typeface="Amasis MT Pro Black" panose="02040A04050005020304" pitchFamily="18" charset="0"/>
            </a:rPr>
            <a:t> Suited for medium-to-large projects.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Lower heat loss compared to Fresnel systems.</a:t>
          </a:r>
          <a:endParaRPr lang="en-IN" sz="1300" kern="1200" dirty="0">
            <a:latin typeface="Amasis MT Pro Black" panose="02040A04050005020304" pitchFamily="18" charset="0"/>
          </a:endParaRPr>
        </a:p>
      </dsp:txBody>
      <dsp:txXfrm>
        <a:off x="3655814" y="487337"/>
        <a:ext cx="3203971" cy="3568500"/>
      </dsp:txXfrm>
    </dsp:sp>
    <dsp:sp modelId="{8520A4F2-9FCA-4648-8B18-B8DB519B1257}">
      <dsp:nvSpPr>
        <dsp:cNvPr id="0" name=""/>
        <dsp:cNvSpPr/>
      </dsp:nvSpPr>
      <dsp:spPr>
        <a:xfrm>
          <a:off x="7308342" y="112937"/>
          <a:ext cx="3203971" cy="374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52832" rIns="92456" bIns="52832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300" kern="1200" dirty="0">
              <a:latin typeface="Amasis MT Pro Black" panose="02040A04050005020304" pitchFamily="18" charset="0"/>
            </a:rPr>
            <a:t> Linear Fresnel Reflectors</a:t>
          </a:r>
        </a:p>
      </dsp:txBody>
      <dsp:txXfrm>
        <a:off x="7308342" y="112937"/>
        <a:ext cx="3203971" cy="374400"/>
      </dsp:txXfrm>
    </dsp:sp>
    <dsp:sp modelId="{1891CA0F-AAF8-481A-B163-AFDE59475371}">
      <dsp:nvSpPr>
        <dsp:cNvPr id="0" name=""/>
        <dsp:cNvSpPr/>
      </dsp:nvSpPr>
      <dsp:spPr>
        <a:xfrm>
          <a:off x="7308342" y="487337"/>
          <a:ext cx="3203971" cy="35685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9342" tIns="69342" rIns="92456" bIns="104013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Flat mirrors focus sunlight onto a linear receiver; temperatures ~250–300°C.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Lower efficiency; cost-effective and simple design.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Ideal for small-scale or supplementary systems.</a:t>
          </a: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300" kern="1200" dirty="0">
            <a:latin typeface="Amasis MT Pro Black" panose="02040A04050005020304" pitchFamily="18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Amasis MT Pro Black" panose="02040A04050005020304" pitchFamily="18" charset="0"/>
            </a:rPr>
            <a:t> Compact land use compared to solar towers.</a:t>
          </a:r>
          <a:endParaRPr lang="en-IN" sz="1300" kern="1200" dirty="0">
            <a:latin typeface="Amasis MT Pro Black" panose="02040A04050005020304" pitchFamily="18" charset="0"/>
          </a:endParaRPr>
        </a:p>
      </dsp:txBody>
      <dsp:txXfrm>
        <a:off x="7308342" y="487337"/>
        <a:ext cx="3203971" cy="35685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DB61D6-72A4-4E41-B8F0-56C29FC8124C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759665-94E7-409C-B2A0-3661895832E3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8CCC416C-B02A-42DB-AFC5-1BC84F61D2C1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0"/>
            <a:gd name="adj2" fmla="val 540000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79D9EEF-F7A9-492E-9797-562C998CC6FA}">
      <dsp:nvSpPr>
        <dsp:cNvPr id="0" name=""/>
        <dsp:cNvSpPr/>
      </dsp:nvSpPr>
      <dsp:spPr>
        <a:xfrm>
          <a:off x="1980380" y="625714"/>
          <a:ext cx="4167238" cy="4167238"/>
        </a:xfrm>
        <a:prstGeom prst="blockArc">
          <a:avLst>
            <a:gd name="adj1" fmla="val 16200000"/>
            <a:gd name="adj2" fmla="val 0"/>
            <a:gd name="adj3" fmla="val 464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10B4B1B7-01AD-4724-AB84-1958B35553E0}">
      <dsp:nvSpPr>
        <dsp:cNvPr id="0" name=""/>
        <dsp:cNvSpPr/>
      </dsp:nvSpPr>
      <dsp:spPr>
        <a:xfrm>
          <a:off x="3104554" y="1749888"/>
          <a:ext cx="1918890" cy="19188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900" kern="1200" dirty="0">
              <a:latin typeface="Amasis MT Pro Black" panose="02040A04050005020304" pitchFamily="18" charset="0"/>
            </a:rPr>
            <a:t>TES Phases</a:t>
          </a:r>
        </a:p>
      </dsp:txBody>
      <dsp:txXfrm>
        <a:off x="3385569" y="2030903"/>
        <a:ext cx="1356860" cy="1356860"/>
      </dsp:txXfrm>
    </dsp:sp>
    <dsp:sp modelId="{BF855DD4-F124-439C-8F49-3A5021F8E108}">
      <dsp:nvSpPr>
        <dsp:cNvPr id="0" name=""/>
        <dsp:cNvSpPr/>
      </dsp:nvSpPr>
      <dsp:spPr>
        <a:xfrm>
          <a:off x="3392388" y="2458"/>
          <a:ext cx="1343223" cy="1343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masis MT Pro Black" panose="02040A04050005020304" pitchFamily="18" charset="0"/>
            </a:rPr>
            <a:t>Heat collection phase</a:t>
          </a:r>
        </a:p>
      </dsp:txBody>
      <dsp:txXfrm>
        <a:off x="3589098" y="199168"/>
        <a:ext cx="949803" cy="949803"/>
      </dsp:txXfrm>
    </dsp:sp>
    <dsp:sp modelId="{923D7E03-BC52-4B73-8C16-002344592CEC}">
      <dsp:nvSpPr>
        <dsp:cNvPr id="0" name=""/>
        <dsp:cNvSpPr/>
      </dsp:nvSpPr>
      <dsp:spPr>
        <a:xfrm>
          <a:off x="5427651" y="2037721"/>
          <a:ext cx="1343223" cy="1343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masis MT Pro Black" panose="02040A04050005020304" pitchFamily="18" charset="0"/>
            </a:rPr>
            <a:t>Storage Phase</a:t>
          </a:r>
        </a:p>
      </dsp:txBody>
      <dsp:txXfrm>
        <a:off x="5624361" y="2234431"/>
        <a:ext cx="949803" cy="949803"/>
      </dsp:txXfrm>
    </dsp:sp>
    <dsp:sp modelId="{B9326D4A-AB5B-41CA-B3E3-75846B691E7E}">
      <dsp:nvSpPr>
        <dsp:cNvPr id="0" name=""/>
        <dsp:cNvSpPr/>
      </dsp:nvSpPr>
      <dsp:spPr>
        <a:xfrm>
          <a:off x="3392388" y="4072985"/>
          <a:ext cx="1343223" cy="1343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kern="1200" dirty="0">
              <a:latin typeface="Amasis MT Pro Black" panose="02040A04050005020304" pitchFamily="18" charset="0"/>
            </a:rPr>
            <a:t>Release Phase</a:t>
          </a:r>
        </a:p>
      </dsp:txBody>
      <dsp:txXfrm>
        <a:off x="3589098" y="4269695"/>
        <a:ext cx="949803" cy="949803"/>
      </dsp:txXfrm>
    </dsp:sp>
    <dsp:sp modelId="{FE4637B8-C0EC-4640-BCCD-3B8A09B5EF21}">
      <dsp:nvSpPr>
        <dsp:cNvPr id="0" name=""/>
        <dsp:cNvSpPr/>
      </dsp:nvSpPr>
      <dsp:spPr>
        <a:xfrm>
          <a:off x="1357124" y="2037721"/>
          <a:ext cx="1343223" cy="134322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50" kern="1200" dirty="0">
              <a:latin typeface="Amasis MT Pro Black" panose="02040A04050005020304" pitchFamily="18" charset="0"/>
            </a:rPr>
            <a:t>Regeneration Phase</a:t>
          </a:r>
        </a:p>
      </dsp:txBody>
      <dsp:txXfrm>
        <a:off x="1553834" y="2234431"/>
        <a:ext cx="949803" cy="9498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87F3AF-1F3A-1675-D106-000960B713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C1B3AB-3FEF-033A-64CE-0A5802812E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26A19-01F3-F34F-8699-7A1C071F9303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27C088-0AA5-C044-80FD-DE80F9A60A3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D8DEE4-D76F-1826-DA49-6A7D00911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F2289-1B98-B74A-AEBC-B44B84F13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1501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1BAA33-C0A4-9346-AAF1-BAD43E000F9B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535E0-CBDD-BC4C-BD4F-9919692E8F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96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5535E0-CBDD-BC4C-BD4F-9919692E8F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730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lue block">
            <a:extLst>
              <a:ext uri="{FF2B5EF4-FFF2-40B4-BE49-F238E27FC236}">
                <a16:creationId xmlns:a16="http://schemas.microsoft.com/office/drawing/2014/main" id="{68128951-97F9-C410-C621-C15AC74E85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range block">
            <a:extLst>
              <a:ext uri="{FF2B5EF4-FFF2-40B4-BE49-F238E27FC236}">
                <a16:creationId xmlns:a16="http://schemas.microsoft.com/office/drawing/2014/main" id="{0783AA32-CAC9-04CB-C310-32252AB91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CA237F8-AC82-CF25-086A-E3BC2A954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949" t="27895"/>
          <a:stretch/>
        </p:blipFill>
        <p:spPr>
          <a:xfrm>
            <a:off x="-342900" y="-329352"/>
            <a:ext cx="3967840" cy="3153709"/>
          </a:xfrm>
          <a:prstGeom prst="rect">
            <a:avLst/>
          </a:prstGeom>
        </p:spPr>
      </p:pic>
      <p:pic>
        <p:nvPicPr>
          <p:cNvPr id="64" name="circle">
            <a:extLst>
              <a:ext uri="{FF2B5EF4-FFF2-40B4-BE49-F238E27FC236}">
                <a16:creationId xmlns:a16="http://schemas.microsoft.com/office/drawing/2014/main" id="{21CA8E12-4772-559D-5063-13B797B42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0540341" y="528830"/>
            <a:ext cx="3523064" cy="3519163"/>
          </a:xfrm>
          <a:prstGeom prst="ellipse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6C3F48-F3C2-EB9E-FEBF-5EB7089A10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6" name="Illinois Wordmark" descr="Illinois Wordmark in orange and blue.">
            <a:extLst>
              <a:ext uri="{FF2B5EF4-FFF2-40B4-BE49-F238E27FC236}">
                <a16:creationId xmlns:a16="http://schemas.microsoft.com/office/drawing/2014/main" id="{9E993BF7-51DB-D26F-38B1-F846D97285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711" y="4316363"/>
            <a:ext cx="2666289" cy="458309"/>
          </a:xfrm>
          <a:prstGeom prst="rect">
            <a:avLst/>
          </a:prstGeom>
        </p:spPr>
      </p:pic>
      <p:sp>
        <p:nvSpPr>
          <p:cNvPr id="40" name="title">
            <a:extLst>
              <a:ext uri="{FF2B5EF4-FFF2-40B4-BE49-F238E27FC236}">
                <a16:creationId xmlns:a16="http://schemas.microsoft.com/office/drawing/2014/main" id="{42C60EB7-94F0-8B5A-4DB9-38E271B3CEAA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670053" y="1620963"/>
            <a:ext cx="6858877" cy="24270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>
              <a:defRPr sz="60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/>
              <a:t>Click to edit Master title style</a:t>
            </a:r>
            <a:endParaRPr lang="en-US" b="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E55DCF-BBDB-1475-C5FA-354C77CA95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2264">
            <a:off x="9922312" y="1850965"/>
            <a:ext cx="4178152" cy="5575466"/>
          </a:xfrm>
          <a:prstGeom prst="rect">
            <a:avLst/>
          </a:prstGeom>
        </p:spPr>
      </p:pic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D77FC7C2-C53A-4166-9AE3-4D37C1DE93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669599" y="4316363"/>
            <a:ext cx="2006397" cy="458309"/>
          </a:xfrm>
          <a:noFill/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200"/>
              </a:spcBef>
              <a:buNone/>
              <a:defRPr sz="1200" b="0" i="1" u="none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F7A5F8-04F1-9CDD-AF2B-6CB4A620ADF5}"/>
              </a:ext>
            </a:extLst>
          </p:cNvPr>
          <p:cNvCxnSpPr/>
          <p:nvPr userDrawn="1"/>
        </p:nvCxnSpPr>
        <p:spPr>
          <a:xfrm>
            <a:off x="6382799" y="4316363"/>
            <a:ext cx="0" cy="458309"/>
          </a:xfrm>
          <a:prstGeom prst="line">
            <a:avLst/>
          </a:prstGeom>
          <a:ln w="19050">
            <a:solidFill>
              <a:srgbClr val="12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FA17BD45-4E86-CBD6-AF50-070C78D9B00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574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-1486632" y="-1112690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9400" y="2692089"/>
            <a:ext cx="6113200" cy="1221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93139" y="2206754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5" name="Picture 4" descr="University of Illinois logo in orange and blue.">
            <a:extLst>
              <a:ext uri="{FF2B5EF4-FFF2-40B4-BE49-F238E27FC236}">
                <a16:creationId xmlns:a16="http://schemas.microsoft.com/office/drawing/2014/main" id="{7B3A3C4E-38A7-35CE-D38D-869D2E92D6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pic>
        <p:nvPicPr>
          <p:cNvPr id="8" name="Picture 7" descr="A orange line on a black background&#10;&#10;Description automatically generated">
            <a:extLst>
              <a:ext uri="{FF2B5EF4-FFF2-40B4-BE49-F238E27FC236}">
                <a16:creationId xmlns:a16="http://schemas.microsoft.com/office/drawing/2014/main" id="{273D768B-B555-765D-7FBA-67A659E37CB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367995">
            <a:off x="8968669" y="-1913601"/>
            <a:ext cx="3778679" cy="5042395"/>
          </a:xfrm>
          <a:prstGeom prst="rect">
            <a:avLst/>
          </a:prstGeom>
        </p:spPr>
      </p:pic>
      <p:sp>
        <p:nvSpPr>
          <p:cNvPr id="2" name="blue block">
            <a:extLst>
              <a:ext uri="{FF2B5EF4-FFF2-40B4-BE49-F238E27FC236}">
                <a16:creationId xmlns:a16="http://schemas.microsoft.com/office/drawing/2014/main" id="{88D2DF15-B3CD-8B55-7E33-46C6D8782B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orange block">
            <a:extLst>
              <a:ext uri="{FF2B5EF4-FFF2-40B4-BE49-F238E27FC236}">
                <a16:creationId xmlns:a16="http://schemas.microsoft.com/office/drawing/2014/main" id="{DA14BE9B-922E-2A24-68CA-A0EAF5F7D5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D8F3C57C-0A12-884E-441E-6D2F61E9F65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2753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9982200" y="-1656341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27001" y="3554813"/>
            <a:ext cx="5525718" cy="609400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1">
                <a:latin typeface="Arial Narrow" panose="020B0604020202020204" pitchFamily="34" charset="0"/>
                <a:ea typeface="Source Sans Pro ExtraLight" panose="020B0303030403020204" pitchFamily="34" charset="0"/>
                <a:cs typeface="Arial Narrow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9280" y="2149138"/>
            <a:ext cx="5513439" cy="13102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1A03F0-B444-A66D-A593-AA89C0AF16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472264">
            <a:off x="-530003" y="-1158770"/>
            <a:ext cx="4178152" cy="5575466"/>
          </a:xfrm>
          <a:prstGeom prst="rect">
            <a:avLst/>
          </a:prstGeom>
        </p:spPr>
      </p:pic>
      <p:sp>
        <p:nvSpPr>
          <p:cNvPr id="5" name="blue block">
            <a:extLst>
              <a:ext uri="{FF2B5EF4-FFF2-40B4-BE49-F238E27FC236}">
                <a16:creationId xmlns:a16="http://schemas.microsoft.com/office/drawing/2014/main" id="{8BCB94E7-136F-1B19-1FAE-FEA40E832F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orange block">
            <a:extLst>
              <a:ext uri="{FF2B5EF4-FFF2-40B4-BE49-F238E27FC236}">
                <a16:creationId xmlns:a16="http://schemas.microsoft.com/office/drawing/2014/main" id="{6157C673-4AB7-AB8D-EB1C-F424D9637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0B85B67C-A031-3971-5EF1-8BEA11A12D5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634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>
            <a:extLst>
              <a:ext uri="{FF2B5EF4-FFF2-40B4-BE49-F238E27FC236}">
                <a16:creationId xmlns:a16="http://schemas.microsoft.com/office/drawing/2014/main" id="{1EE3AD37-BD56-155C-4E92-8552CE45EB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8200" y="2122388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4D5AA1D-CE2F-5558-245F-3F1C03B3B2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106947" y="2108251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F66F6DE-CA40-6914-2F07-867ECFEE7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401574" y="2108251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C65960C-E050-D410-2DA2-25B7898B8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670321" y="2116877"/>
            <a:ext cx="341522" cy="341522"/>
          </a:xfrm>
          <a:prstGeom prst="ellipse">
            <a:avLst/>
          </a:prstGeom>
          <a:solidFill>
            <a:srgbClr val="12284B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ECCA00D-4612-8333-644C-E649C90A2F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05367" y="2287638"/>
            <a:ext cx="6835715" cy="0"/>
          </a:xfrm>
          <a:prstGeom prst="line">
            <a:avLst/>
          </a:prstGeom>
          <a:ln w="38100">
            <a:solidFill>
              <a:srgbClr val="12284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602A79-EE87-FB46-B3D4-392DDD824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University of Illinois logo in orange and blue.">
            <a:extLst>
              <a:ext uri="{FF2B5EF4-FFF2-40B4-BE49-F238E27FC236}">
                <a16:creationId xmlns:a16="http://schemas.microsoft.com/office/drawing/2014/main" id="{CA76C48D-E684-6F3D-D086-6154DA480C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F1246520-80AB-BE75-3ACC-86881EF850F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79675" y="3693530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6F0FC4DC-6E88-C1A6-C45D-98BE7D1AF6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679675" y="2790664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E38F62B-961D-0DE7-9EC1-0973D5D819A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399183" y="3693530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57E2C8C-337A-FC09-DE74-4A56AAF7AB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99184" y="2779648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E3D59774-0105-B649-B9FA-AF68838B971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107675" y="3693530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 ExtraLight" panose="020B03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B494172-3C9A-E31F-E28C-0462436A057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118692" y="2779131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lang="en-US" sz="2800" b="1" i="0" kern="1200" dirty="0">
                <a:solidFill>
                  <a:schemeClr val="tx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1E2E4B6E-A490-12A1-BB7C-79359243F4C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38200" y="3693530"/>
            <a:ext cx="1893983" cy="792698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Georgia" panose="02040502050405020303" pitchFamily="18" charset="0"/>
                <a:ea typeface="Source Sans Pro ExtraLight" panose="020B0303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375C42-1321-F93A-90B0-48A69D140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2768114"/>
            <a:ext cx="1893983" cy="792698"/>
          </a:xfrm>
        </p:spPr>
        <p:txBody>
          <a:bodyPr/>
          <a:lstStyle>
            <a:lvl1pPr marL="0" indent="0">
              <a:buNone/>
              <a:defRPr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itle Placeholder 1">
            <a:extLst>
              <a:ext uri="{FF2B5EF4-FFF2-40B4-BE49-F238E27FC236}">
                <a16:creationId xmlns:a16="http://schemas.microsoft.com/office/drawing/2014/main" id="{3D0820B7-9F68-ED9C-8699-47DF87E82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4684"/>
            <a:ext cx="1051560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5F03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2" name="Text Placeholder 41">
            <a:extLst>
              <a:ext uri="{FF2B5EF4-FFF2-40B4-BE49-F238E27FC236}">
                <a16:creationId xmlns:a16="http://schemas.microsoft.com/office/drawing/2014/main" id="{12D4526A-03BC-D456-F8D5-E1DAD2B762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38201" y="257898"/>
            <a:ext cx="1805722" cy="264615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blue block">
            <a:extLst>
              <a:ext uri="{FF2B5EF4-FFF2-40B4-BE49-F238E27FC236}">
                <a16:creationId xmlns:a16="http://schemas.microsoft.com/office/drawing/2014/main" id="{BBBFCBDA-5E30-94C6-AE3A-D10BA5768E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range block">
            <a:extLst>
              <a:ext uri="{FF2B5EF4-FFF2-40B4-BE49-F238E27FC236}">
                <a16:creationId xmlns:a16="http://schemas.microsoft.com/office/drawing/2014/main" id="{AC9D7B6B-6C72-1102-219B-4D872C955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4" name="Text Placeholder 41">
            <a:extLst>
              <a:ext uri="{FF2B5EF4-FFF2-40B4-BE49-F238E27FC236}">
                <a16:creationId xmlns:a16="http://schemas.microsoft.com/office/drawing/2014/main" id="{047B8EE5-7D31-6C0F-3686-B95BC93544A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637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B16660C-E0F7-3E18-4068-ACDBCE42C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377146" y="477334"/>
            <a:ext cx="5484598" cy="5410119"/>
          </a:xfrm>
          <a:prstGeom prst="rect">
            <a:avLst/>
          </a:prstGeom>
          <a:solidFill>
            <a:srgbClr val="12284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fld id="{2385DA76-2DD3-144A-9C84-6B8D9531DA2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University of Illinois logo in orange and blue.">
            <a:extLst>
              <a:ext uri="{FF2B5EF4-FFF2-40B4-BE49-F238E27FC236}">
                <a16:creationId xmlns:a16="http://schemas.microsoft.com/office/drawing/2014/main" id="{D7ACF882-7C4C-E08B-F08C-D8507A35A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5DE9B2-E3FC-02E2-7F8C-6661F7A238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36289" y="264290"/>
            <a:ext cx="5484812" cy="54102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46361"/>
            <a:ext cx="4988065" cy="416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4988059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7898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 descr="A orange line on a black background&#10;&#10;Description automatically generated">
            <a:extLst>
              <a:ext uri="{FF2B5EF4-FFF2-40B4-BE49-F238E27FC236}">
                <a16:creationId xmlns:a16="http://schemas.microsoft.com/office/drawing/2014/main" id="{281D7D7E-6558-CADE-E381-8358FFE21D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6243">
            <a:off x="-1997056" y="1851308"/>
            <a:ext cx="2983738" cy="3981600"/>
          </a:xfrm>
          <a:prstGeom prst="rect">
            <a:avLst/>
          </a:prstGeom>
        </p:spPr>
      </p:pic>
      <p:sp>
        <p:nvSpPr>
          <p:cNvPr id="6" name="blue block">
            <a:extLst>
              <a:ext uri="{FF2B5EF4-FFF2-40B4-BE49-F238E27FC236}">
                <a16:creationId xmlns:a16="http://schemas.microsoft.com/office/drawing/2014/main" id="{FA384FCB-8B98-691B-BC8B-285C454FD3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range block">
            <a:extLst>
              <a:ext uri="{FF2B5EF4-FFF2-40B4-BE49-F238E27FC236}">
                <a16:creationId xmlns:a16="http://schemas.microsoft.com/office/drawing/2014/main" id="{D71B21F4-4B1C-F44B-DA56-CC21DA826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11" name="Text Placeholder 41">
            <a:extLst>
              <a:ext uri="{FF2B5EF4-FFF2-40B4-BE49-F238E27FC236}">
                <a16:creationId xmlns:a16="http://schemas.microsoft.com/office/drawing/2014/main" id="{72D4E848-FE97-3411-5F4F-48DDA0C963B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812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iversity of Illinois logo in orange and blue.">
            <a:extLst>
              <a:ext uri="{FF2B5EF4-FFF2-40B4-BE49-F238E27FC236}">
                <a16:creationId xmlns:a16="http://schemas.microsoft.com/office/drawing/2014/main" id="{D7ACF882-7C4C-E08B-F08C-D8507A35AA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fld id="{2385DA76-2DD3-144A-9C84-6B8D9531D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265DE9B2-E3FC-02E2-7F8C-6661F7A2384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4831" y="283366"/>
            <a:ext cx="5354922" cy="540944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344" y="1562173"/>
            <a:ext cx="5236506" cy="41306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03344" y="706910"/>
            <a:ext cx="5236503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75412" y="282409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blue block">
            <a:extLst>
              <a:ext uri="{FF2B5EF4-FFF2-40B4-BE49-F238E27FC236}">
                <a16:creationId xmlns:a16="http://schemas.microsoft.com/office/drawing/2014/main" id="{DDAC9B90-C585-EC10-1877-E6FB7A35CA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orange block">
            <a:extLst>
              <a:ext uri="{FF2B5EF4-FFF2-40B4-BE49-F238E27FC236}">
                <a16:creationId xmlns:a16="http://schemas.microsoft.com/office/drawing/2014/main" id="{3C3D7F13-792D-66C9-08D6-CB27F9B49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5F15447E-84A0-34F8-0C8B-6B68D26EA1C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57329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822581" y="5807076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B412AC-0427-5E4D-7CBB-44CC29950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643" y="377425"/>
            <a:ext cx="11505089" cy="54848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blue block">
            <a:extLst>
              <a:ext uri="{FF2B5EF4-FFF2-40B4-BE49-F238E27FC236}">
                <a16:creationId xmlns:a16="http://schemas.microsoft.com/office/drawing/2014/main" id="{014F97F4-C5B0-D79E-1ED7-BAE40ECB04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range block">
            <a:extLst>
              <a:ext uri="{FF2B5EF4-FFF2-40B4-BE49-F238E27FC236}">
                <a16:creationId xmlns:a16="http://schemas.microsoft.com/office/drawing/2014/main" id="{DD803DE8-5926-868C-189D-0EB939F810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930470A2-4DF4-3ADC-A7DF-2B8BB472EE3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31721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0284001" y="-1623057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6B412AC-0427-5E4D-7CBB-44CC2995018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56643" y="377425"/>
            <a:ext cx="11505089" cy="548489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blue block">
            <a:extLst>
              <a:ext uri="{FF2B5EF4-FFF2-40B4-BE49-F238E27FC236}">
                <a16:creationId xmlns:a16="http://schemas.microsoft.com/office/drawing/2014/main" id="{ED42E758-18CD-A2AE-3989-8E422E1BA8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orange block">
            <a:extLst>
              <a:ext uri="{FF2B5EF4-FFF2-40B4-BE49-F238E27FC236}">
                <a16:creationId xmlns:a16="http://schemas.microsoft.com/office/drawing/2014/main" id="{720917A9-6C95-5988-75AF-C0BE08242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1645C08D-DC0B-4621-DCCC-0D4D00B54AC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252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822581" y="5807076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7F8EFAB-552E-F569-DEF2-AFB90AEDDD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343421" y="352424"/>
            <a:ext cx="11505157" cy="5454651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2" name="blue block">
            <a:extLst>
              <a:ext uri="{FF2B5EF4-FFF2-40B4-BE49-F238E27FC236}">
                <a16:creationId xmlns:a16="http://schemas.microsoft.com/office/drawing/2014/main" id="{26B27E1C-4AA2-9B35-D9D7-6E09EECF4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orange block">
            <a:extLst>
              <a:ext uri="{FF2B5EF4-FFF2-40B4-BE49-F238E27FC236}">
                <a16:creationId xmlns:a16="http://schemas.microsoft.com/office/drawing/2014/main" id="{1A2AC7B3-F231-FE72-4531-A1E1AF460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AE89F724-BFA9-0F11-A9B0-BFFB118508A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6665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b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12FE21-047A-885A-74D9-0B8C60DF00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216731">
            <a:off x="8637564" y="-2104813"/>
            <a:ext cx="4178152" cy="5575466"/>
          </a:xfrm>
          <a:prstGeom prst="rect">
            <a:avLst/>
          </a:prstGeom>
        </p:spPr>
      </p:pic>
      <p:grpSp>
        <p:nvGrpSpPr>
          <p:cNvPr id="2" name="Google Shape;973;p58">
            <a:extLst>
              <a:ext uri="{FF2B5EF4-FFF2-40B4-BE49-F238E27FC236}">
                <a16:creationId xmlns:a16="http://schemas.microsoft.com/office/drawing/2014/main" id="{CE342129-4D5F-AA31-7ED5-482C89114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822581" y="282409"/>
            <a:ext cx="8353076" cy="6073941"/>
            <a:chOff x="331763" y="414153"/>
            <a:chExt cx="6903246" cy="5019697"/>
          </a:xfrm>
        </p:grpSpPr>
        <p:sp>
          <p:nvSpPr>
            <p:cNvPr id="5" name="Google Shape;974;p58">
              <a:extLst>
                <a:ext uri="{FF2B5EF4-FFF2-40B4-BE49-F238E27FC236}">
                  <a16:creationId xmlns:a16="http://schemas.microsoft.com/office/drawing/2014/main" id="{B776739A-A815-E62E-7DF3-118F31D58540}"/>
                </a:ext>
              </a:extLst>
            </p:cNvPr>
            <p:cNvSpPr/>
            <p:nvPr/>
          </p:nvSpPr>
          <p:spPr>
            <a:xfrm>
              <a:off x="2953125" y="4725150"/>
              <a:ext cx="1660725" cy="708700"/>
            </a:xfrm>
            <a:custGeom>
              <a:avLst/>
              <a:gdLst/>
              <a:ahLst/>
              <a:cxnLst/>
              <a:rect l="l" t="t" r="r" b="b"/>
              <a:pathLst>
                <a:path w="66429" h="28348" extrusionOk="0">
                  <a:moveTo>
                    <a:pt x="6889" y="1"/>
                  </a:moveTo>
                  <a:lnTo>
                    <a:pt x="1" y="28347"/>
                  </a:lnTo>
                  <a:lnTo>
                    <a:pt x="66429" y="28347"/>
                  </a:lnTo>
                  <a:lnTo>
                    <a:pt x="59475" y="1"/>
                  </a:lnTo>
                  <a:lnTo>
                    <a:pt x="33182" y="464"/>
                  </a:lnTo>
                  <a:lnTo>
                    <a:pt x="68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75;p58">
              <a:extLst>
                <a:ext uri="{FF2B5EF4-FFF2-40B4-BE49-F238E27FC236}">
                  <a16:creationId xmlns:a16="http://schemas.microsoft.com/office/drawing/2014/main" id="{1F16624C-43C2-BE9F-AF67-3EA8DF3BAED9}"/>
                </a:ext>
              </a:extLst>
            </p:cNvPr>
            <p:cNvSpPr/>
            <p:nvPr/>
          </p:nvSpPr>
          <p:spPr>
            <a:xfrm>
              <a:off x="331763" y="414153"/>
              <a:ext cx="6903246" cy="4353879"/>
            </a:xfrm>
            <a:custGeom>
              <a:avLst/>
              <a:gdLst/>
              <a:ahLst/>
              <a:cxnLst/>
              <a:rect l="l" t="t" r="r" b="b"/>
              <a:pathLst>
                <a:path w="248162" h="181204" extrusionOk="0">
                  <a:moveTo>
                    <a:pt x="4636" y="0"/>
                  </a:moveTo>
                  <a:cubicBezTo>
                    <a:pt x="2053" y="0"/>
                    <a:pt x="0" y="2053"/>
                    <a:pt x="0" y="4636"/>
                  </a:cubicBezTo>
                  <a:lnTo>
                    <a:pt x="0" y="176634"/>
                  </a:lnTo>
                  <a:cubicBezTo>
                    <a:pt x="0" y="179151"/>
                    <a:pt x="2053" y="181204"/>
                    <a:pt x="4636" y="181204"/>
                  </a:cubicBezTo>
                  <a:lnTo>
                    <a:pt x="243526" y="181204"/>
                  </a:lnTo>
                  <a:cubicBezTo>
                    <a:pt x="246109" y="181204"/>
                    <a:pt x="248162" y="179151"/>
                    <a:pt x="248162" y="176634"/>
                  </a:cubicBezTo>
                  <a:lnTo>
                    <a:pt x="248162" y="4636"/>
                  </a:lnTo>
                  <a:cubicBezTo>
                    <a:pt x="248162" y="2053"/>
                    <a:pt x="246109" y="0"/>
                    <a:pt x="2435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76;p58">
              <a:extLst>
                <a:ext uri="{FF2B5EF4-FFF2-40B4-BE49-F238E27FC236}">
                  <a16:creationId xmlns:a16="http://schemas.microsoft.com/office/drawing/2014/main" id="{F1128113-7F07-F0DC-5290-4E8B427BEA19}"/>
                </a:ext>
              </a:extLst>
            </p:cNvPr>
            <p:cNvSpPr/>
            <p:nvPr/>
          </p:nvSpPr>
          <p:spPr>
            <a:xfrm>
              <a:off x="2772650" y="5206975"/>
              <a:ext cx="2020025" cy="226875"/>
            </a:xfrm>
            <a:custGeom>
              <a:avLst/>
              <a:gdLst/>
              <a:ahLst/>
              <a:cxnLst/>
              <a:rect l="l" t="t" r="r" b="b"/>
              <a:pathLst>
                <a:path w="80801" h="9075" extrusionOk="0">
                  <a:moveTo>
                    <a:pt x="4571" y="1"/>
                  </a:moveTo>
                  <a:cubicBezTo>
                    <a:pt x="2054" y="1"/>
                    <a:pt x="1" y="2054"/>
                    <a:pt x="1" y="4570"/>
                  </a:cubicBezTo>
                  <a:cubicBezTo>
                    <a:pt x="1" y="7021"/>
                    <a:pt x="2054" y="9074"/>
                    <a:pt x="4571" y="9074"/>
                  </a:cubicBezTo>
                  <a:lnTo>
                    <a:pt x="76297" y="9074"/>
                  </a:lnTo>
                  <a:cubicBezTo>
                    <a:pt x="78814" y="9074"/>
                    <a:pt x="80801" y="7021"/>
                    <a:pt x="80801" y="4570"/>
                  </a:cubicBezTo>
                  <a:cubicBezTo>
                    <a:pt x="80801" y="2054"/>
                    <a:pt x="78814" y="1"/>
                    <a:pt x="762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385369" y="5687387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A7F8EFAB-552E-F569-DEF2-AFB90AEDDDF4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969020" y="419100"/>
            <a:ext cx="8060805" cy="49025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media</a:t>
            </a:r>
          </a:p>
        </p:txBody>
      </p:sp>
      <p:sp>
        <p:nvSpPr>
          <p:cNvPr id="10" name="blue block">
            <a:extLst>
              <a:ext uri="{FF2B5EF4-FFF2-40B4-BE49-F238E27FC236}">
                <a16:creationId xmlns:a16="http://schemas.microsoft.com/office/drawing/2014/main" id="{77C6FF88-3B55-CC3B-A766-B5C0ED1F2D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orange block">
            <a:extLst>
              <a:ext uri="{FF2B5EF4-FFF2-40B4-BE49-F238E27FC236}">
                <a16:creationId xmlns:a16="http://schemas.microsoft.com/office/drawing/2014/main" id="{6992ADC3-C367-1451-A7A4-B974FAF3E9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12" name="Text Placeholder 41">
            <a:extLst>
              <a:ext uri="{FF2B5EF4-FFF2-40B4-BE49-F238E27FC236}">
                <a16:creationId xmlns:a16="http://schemas.microsoft.com/office/drawing/2014/main" id="{0B96B19D-2AC7-2599-85FC-8B374D694D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6642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orange line on a black background&#10;&#10;Description automatically generated">
            <a:extLst>
              <a:ext uri="{FF2B5EF4-FFF2-40B4-BE49-F238E27FC236}">
                <a16:creationId xmlns:a16="http://schemas.microsoft.com/office/drawing/2014/main" id="{C33C2C87-DF99-04C2-B816-AD8533F440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63301" y="2197769"/>
            <a:ext cx="4126602" cy="550667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E5085CE-21A5-AB32-4D42-1BBCD532E2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0239138" y="-1814174"/>
            <a:ext cx="3905723" cy="3901398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23" name="Picture 22" descr="Illinois Wordmark in orange and blue.">
            <a:extLst>
              <a:ext uri="{FF2B5EF4-FFF2-40B4-BE49-F238E27FC236}">
                <a16:creationId xmlns:a16="http://schemas.microsoft.com/office/drawing/2014/main" id="{FC6B2217-94D3-53DE-D5EA-B585CDA1AD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4070" y="3647484"/>
            <a:ext cx="2943860" cy="710780"/>
          </a:xfrm>
          <a:prstGeom prst="rect">
            <a:avLst/>
          </a:prstGeom>
        </p:spPr>
      </p:pic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4331" y="2479040"/>
            <a:ext cx="7203338" cy="949960"/>
          </a:xfrm>
          <a:solidFill>
            <a:srgbClr val="12284B"/>
          </a:solidFill>
        </p:spPr>
        <p:txBody>
          <a:bodyPr>
            <a:noAutofit/>
          </a:bodyPr>
          <a:lstStyle>
            <a:lvl1pPr marL="0" indent="0" algn="ctr">
              <a:buNone/>
              <a:defRPr sz="72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THANK YOU!</a:t>
            </a:r>
          </a:p>
        </p:txBody>
      </p:sp>
      <p:sp>
        <p:nvSpPr>
          <p:cNvPr id="2" name="Text Placeholder 41">
            <a:extLst>
              <a:ext uri="{FF2B5EF4-FFF2-40B4-BE49-F238E27FC236}">
                <a16:creationId xmlns:a16="http://schemas.microsoft.com/office/drawing/2014/main" id="{3C31E721-6F13-D8A7-083C-637BABD21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62000" y="4576748"/>
            <a:ext cx="1667999" cy="520852"/>
          </a:xfrm>
          <a:noFill/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200"/>
              </a:spcBef>
              <a:buNone/>
              <a:defRPr sz="1000" b="0" i="0" u="none">
                <a:solidFill>
                  <a:srgbClr val="12284B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blue block">
            <a:extLst>
              <a:ext uri="{FF2B5EF4-FFF2-40B4-BE49-F238E27FC236}">
                <a16:creationId xmlns:a16="http://schemas.microsoft.com/office/drawing/2014/main" id="{A9A37D15-0FB6-DAE4-E03F-A5D7791139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orange block">
            <a:extLst>
              <a:ext uri="{FF2B5EF4-FFF2-40B4-BE49-F238E27FC236}">
                <a16:creationId xmlns:a16="http://schemas.microsoft.com/office/drawing/2014/main" id="{11CD5241-B2AE-FDD3-9521-34E8C5578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E5D4AA37-4436-1FFD-D940-6D3EA41E2A1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8854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vie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43" name="Text Placeholder 37">
            <a:extLst>
              <a:ext uri="{FF2B5EF4-FFF2-40B4-BE49-F238E27FC236}">
                <a16:creationId xmlns:a16="http://schemas.microsoft.com/office/drawing/2014/main" id="{56948954-0846-BAC1-AE43-AF18DB5C8E6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448066" y="3924300"/>
            <a:ext cx="1805722" cy="1190625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1">
            <a:extLst>
              <a:ext uri="{FF2B5EF4-FFF2-40B4-BE49-F238E27FC236}">
                <a16:creationId xmlns:a16="http://schemas.microsoft.com/office/drawing/2014/main" id="{BE885F7B-CFAE-1875-7D4B-406604399F4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448800" y="3497152"/>
            <a:ext cx="1805722" cy="264615"/>
          </a:xfrm>
          <a:solidFill>
            <a:srgbClr val="12284B"/>
          </a:solidFill>
        </p:spPr>
        <p:txBody>
          <a:bodyPr>
            <a:noAutofit/>
          </a:bodyPr>
          <a:lstStyle>
            <a:lvl1pPr marL="0" indent="0" algn="ctr">
              <a:buNone/>
              <a:defRPr lang="en-US" sz="1400" b="1" i="0" kern="1200" dirty="0">
                <a:solidFill>
                  <a:schemeClr val="bg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itle Placeholder 1">
            <a:extLst>
              <a:ext uri="{FF2B5EF4-FFF2-40B4-BE49-F238E27FC236}">
                <a16:creationId xmlns:a16="http://schemas.microsoft.com/office/drawing/2014/main" id="{DF0A90E8-44EA-3EC5-F869-C5E83F0FA87E}"/>
              </a:ext>
            </a:extLst>
          </p:cNvPr>
          <p:cNvSpPr txBox="1">
            <a:spLocks/>
          </p:cNvSpPr>
          <p:nvPr userDrawn="1"/>
        </p:nvSpPr>
        <p:spPr>
          <a:xfrm>
            <a:off x="9817795" y="2176229"/>
            <a:ext cx="1067732" cy="106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2284B"/>
                </a:solidFill>
                <a:latin typeface="Montserrat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1" dirty="0">
                <a:solidFill>
                  <a:srgbClr val="FF5F03"/>
                </a:solidFill>
                <a:latin typeface="Georgia" panose="02040502050405020303" pitchFamily="18" charset="0"/>
              </a:rPr>
              <a:t>5</a:t>
            </a:r>
          </a:p>
        </p:txBody>
      </p:sp>
      <p:sp>
        <p:nvSpPr>
          <p:cNvPr id="30" name="Text Placeholder 41">
            <a:extLst>
              <a:ext uri="{FF2B5EF4-FFF2-40B4-BE49-F238E27FC236}">
                <a16:creationId xmlns:a16="http://schemas.microsoft.com/office/drawing/2014/main" id="{0DEF7BEF-F09A-861B-5648-C7A737C9548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296150" y="3497152"/>
            <a:ext cx="1805722" cy="264615"/>
          </a:xfrm>
          <a:solidFill>
            <a:srgbClr val="12284B"/>
          </a:solidFill>
        </p:spPr>
        <p:txBody>
          <a:bodyPr>
            <a:noAutofit/>
          </a:bodyPr>
          <a:lstStyle>
            <a:lvl1pPr marL="0" indent="0" algn="ctr">
              <a:buNone/>
              <a:defRPr lang="en-US" sz="1400" b="1" i="0" kern="1200" dirty="0">
                <a:solidFill>
                  <a:schemeClr val="bg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Text Placeholder 37">
            <a:extLst>
              <a:ext uri="{FF2B5EF4-FFF2-40B4-BE49-F238E27FC236}">
                <a16:creationId xmlns:a16="http://schemas.microsoft.com/office/drawing/2014/main" id="{DBDC40AC-B6A8-BAC3-7952-5202FBDE376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295416" y="3914775"/>
            <a:ext cx="1805722" cy="1190625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itle Placeholder 1">
            <a:extLst>
              <a:ext uri="{FF2B5EF4-FFF2-40B4-BE49-F238E27FC236}">
                <a16:creationId xmlns:a16="http://schemas.microsoft.com/office/drawing/2014/main" id="{A3404D82-CDC0-1D6E-1309-4569E98CF5B4}"/>
              </a:ext>
            </a:extLst>
          </p:cNvPr>
          <p:cNvSpPr txBox="1">
            <a:spLocks/>
          </p:cNvSpPr>
          <p:nvPr userDrawn="1"/>
        </p:nvSpPr>
        <p:spPr>
          <a:xfrm>
            <a:off x="7665145" y="2176229"/>
            <a:ext cx="1067732" cy="106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2284B"/>
                </a:solidFill>
                <a:latin typeface="Montserrat Black" pitchFamily="2" charset="77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8000" b="1" i="1" kern="1200" dirty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rPr>
              <a:t>4</a:t>
            </a:r>
          </a:p>
        </p:txBody>
      </p:sp>
      <p:sp>
        <p:nvSpPr>
          <p:cNvPr id="40" name="Text Placeholder 37">
            <a:extLst>
              <a:ext uri="{FF2B5EF4-FFF2-40B4-BE49-F238E27FC236}">
                <a16:creationId xmlns:a16="http://schemas.microsoft.com/office/drawing/2014/main" id="{BDEFECC9-B9CF-41F2-8D59-74936AC74E8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42766" y="3905250"/>
            <a:ext cx="1805722" cy="1190625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1">
            <a:extLst>
              <a:ext uri="{FF2B5EF4-FFF2-40B4-BE49-F238E27FC236}">
                <a16:creationId xmlns:a16="http://schemas.microsoft.com/office/drawing/2014/main" id="{1C3A3430-9FEA-0185-4BFD-9EFBBB2DF8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43500" y="3506677"/>
            <a:ext cx="1805722" cy="264615"/>
          </a:xfrm>
          <a:solidFill>
            <a:srgbClr val="12284B"/>
          </a:solidFill>
        </p:spPr>
        <p:txBody>
          <a:bodyPr>
            <a:noAutofit/>
          </a:bodyPr>
          <a:lstStyle>
            <a:lvl1pPr marL="0" indent="0" algn="ctr">
              <a:buNone/>
              <a:defRPr lang="en-US" sz="1400" b="1" i="0" kern="1200" dirty="0">
                <a:solidFill>
                  <a:schemeClr val="bg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itle Placeholder 1">
            <a:extLst>
              <a:ext uri="{FF2B5EF4-FFF2-40B4-BE49-F238E27FC236}">
                <a16:creationId xmlns:a16="http://schemas.microsoft.com/office/drawing/2014/main" id="{64E49017-309D-F9B6-E167-65AC5E361626}"/>
              </a:ext>
            </a:extLst>
          </p:cNvPr>
          <p:cNvSpPr txBox="1">
            <a:spLocks/>
          </p:cNvSpPr>
          <p:nvPr userDrawn="1"/>
        </p:nvSpPr>
        <p:spPr>
          <a:xfrm>
            <a:off x="5512495" y="2176229"/>
            <a:ext cx="1067732" cy="106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2284B"/>
                </a:solidFill>
                <a:latin typeface="Montserrat Black" pitchFamily="2" charset="77"/>
                <a:ea typeface="+mj-ea"/>
                <a:cs typeface="+mj-cs"/>
              </a:defRPr>
            </a:lvl1pPr>
          </a:lstStyle>
          <a:p>
            <a:pPr marL="0"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</a:pPr>
            <a:r>
              <a:rPr lang="en-US" sz="8000" b="1" i="1" kern="1200" dirty="0">
                <a:solidFill>
                  <a:srgbClr val="FF5F03"/>
                </a:solidFill>
                <a:latin typeface="Georgia" panose="02040502050405020303" pitchFamily="18" charset="0"/>
                <a:ea typeface="+mj-ea"/>
                <a:cs typeface="+mj-cs"/>
              </a:rPr>
              <a:t>3</a:t>
            </a:r>
          </a:p>
        </p:txBody>
      </p:sp>
      <p:sp>
        <p:nvSpPr>
          <p:cNvPr id="39" name="Text Placeholder 37">
            <a:extLst>
              <a:ext uri="{FF2B5EF4-FFF2-40B4-BE49-F238E27FC236}">
                <a16:creationId xmlns:a16="http://schemas.microsoft.com/office/drawing/2014/main" id="{FA5429D9-216E-5AD9-7E6B-E1FB0C045EB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90116" y="3895725"/>
            <a:ext cx="1805722" cy="1190625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dirty="0">
                <a:solidFill>
                  <a:schemeClr val="tx1"/>
                </a:solidFill>
                <a:latin typeface="Georgia" panose="02040502050405020303" pitchFamily="18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3" name="Text Placeholder 41">
            <a:extLst>
              <a:ext uri="{FF2B5EF4-FFF2-40B4-BE49-F238E27FC236}">
                <a16:creationId xmlns:a16="http://schemas.microsoft.com/office/drawing/2014/main" id="{3D5D2BB4-ADC1-A7D7-A4FE-8984C39EDE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90850" y="3506677"/>
            <a:ext cx="1805722" cy="264615"/>
          </a:xfrm>
          <a:solidFill>
            <a:srgbClr val="12284B"/>
          </a:solidFill>
        </p:spPr>
        <p:txBody>
          <a:bodyPr>
            <a:noAutofit/>
          </a:bodyPr>
          <a:lstStyle>
            <a:lvl1pPr marL="0" indent="0" algn="ctr">
              <a:buNone/>
              <a:defRPr lang="en-US" sz="1400" b="1" i="0" kern="1200" dirty="0">
                <a:solidFill>
                  <a:schemeClr val="bg1"/>
                </a:solidFill>
                <a:latin typeface="Arial Black" panose="020B0604020202020204" pitchFamily="34" charset="0"/>
                <a:ea typeface="Source Sans Pro" panose="020B0503030403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itle Placeholder 1">
            <a:extLst>
              <a:ext uri="{FF2B5EF4-FFF2-40B4-BE49-F238E27FC236}">
                <a16:creationId xmlns:a16="http://schemas.microsoft.com/office/drawing/2014/main" id="{E9DA12E8-A742-A6F7-40A2-E1371491A0B5}"/>
              </a:ext>
            </a:extLst>
          </p:cNvPr>
          <p:cNvSpPr txBox="1">
            <a:spLocks/>
          </p:cNvSpPr>
          <p:nvPr userDrawn="1"/>
        </p:nvSpPr>
        <p:spPr>
          <a:xfrm>
            <a:off x="3359845" y="2176229"/>
            <a:ext cx="1067732" cy="106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2284B"/>
                </a:solidFill>
                <a:latin typeface="Montserrat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1" dirty="0">
                <a:solidFill>
                  <a:srgbClr val="FF5F03"/>
                </a:solidFill>
                <a:latin typeface="Georgia" panose="02040502050405020303" pitchFamily="18" charset="0"/>
              </a:rPr>
              <a:t>2</a:t>
            </a: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4ADA9A29-625B-EE3C-3663-7559FD2C1E1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7466" y="3895725"/>
            <a:ext cx="1805722" cy="119062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3497152"/>
            <a:ext cx="1805722" cy="264615"/>
          </a:xfrm>
          <a:solidFill>
            <a:srgbClr val="12284B"/>
          </a:solidFill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itle Placeholder 1">
            <a:extLst>
              <a:ext uri="{FF2B5EF4-FFF2-40B4-BE49-F238E27FC236}">
                <a16:creationId xmlns:a16="http://schemas.microsoft.com/office/drawing/2014/main" id="{9A162DEA-6B87-C8BA-5FE6-F2AA74263AAD}"/>
              </a:ext>
            </a:extLst>
          </p:cNvPr>
          <p:cNvSpPr txBox="1">
            <a:spLocks/>
          </p:cNvSpPr>
          <p:nvPr userDrawn="1"/>
        </p:nvSpPr>
        <p:spPr>
          <a:xfrm>
            <a:off x="1207195" y="2176229"/>
            <a:ext cx="1067732" cy="10677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rgbClr val="12284B"/>
                </a:solidFill>
                <a:latin typeface="Montserrat Black" pitchFamily="2" charset="77"/>
                <a:ea typeface="+mj-ea"/>
                <a:cs typeface="+mj-cs"/>
              </a:defRPr>
            </a:lvl1pPr>
          </a:lstStyle>
          <a:p>
            <a:pPr algn="ctr"/>
            <a:r>
              <a:rPr lang="en-US" sz="8000" b="1" i="1" dirty="0">
                <a:solidFill>
                  <a:srgbClr val="FF5F03"/>
                </a:solidFill>
                <a:latin typeface="Georgia" panose="02040502050405020303" pitchFamily="18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2" name="Title Placeholder 1">
            <a:extLst>
              <a:ext uri="{FF2B5EF4-FFF2-40B4-BE49-F238E27FC236}">
                <a16:creationId xmlns:a16="http://schemas.microsoft.com/office/drawing/2014/main" id="{067F0DDB-43D4-C36D-4EDB-2F8E4567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415588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 i="0">
                <a:solidFill>
                  <a:srgbClr val="12284B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C6DB0C-05B6-BB99-AB01-369359CA56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799897" y="222680"/>
            <a:ext cx="1701802" cy="512521"/>
          </a:xfrm>
          <a:prstGeom prst="rect">
            <a:avLst/>
          </a:prstGeom>
        </p:spPr>
      </p:pic>
      <p:sp>
        <p:nvSpPr>
          <p:cNvPr id="7" name="blue block">
            <a:extLst>
              <a:ext uri="{FF2B5EF4-FFF2-40B4-BE49-F238E27FC236}">
                <a16:creationId xmlns:a16="http://schemas.microsoft.com/office/drawing/2014/main" id="{EE1DAFF9-C7BE-D602-A0A1-CC71612672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range block">
            <a:extLst>
              <a:ext uri="{FF2B5EF4-FFF2-40B4-BE49-F238E27FC236}">
                <a16:creationId xmlns:a16="http://schemas.microsoft.com/office/drawing/2014/main" id="{30922DAD-1D1F-DFF0-A93D-B53804901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2A612436-B3A4-5EFF-FA0C-4FAEB9F6C85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4656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25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2132831" y="1873878"/>
            <a:ext cx="3905723" cy="3901398"/>
          </a:xfrm>
          <a:prstGeom prst="ellipse">
            <a:avLst/>
          </a:prstGeom>
        </p:spPr>
      </p:pic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78AB50-CEFC-7651-9C25-ED53A9045D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567705" y="1573752"/>
            <a:ext cx="4027389" cy="402738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7650E91-793E-CDF0-067F-19275C73E467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451833" y="2931159"/>
            <a:ext cx="3597872" cy="266998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51834" y="2258030"/>
            <a:ext cx="3597871" cy="527241"/>
          </a:xfrm>
          <a:solidFill>
            <a:srgbClr val="FF5F03"/>
          </a:solidFill>
        </p:spPr>
        <p:txBody>
          <a:bodyPr>
            <a:noAutofit/>
          </a:bodyPr>
          <a:lstStyle>
            <a:lvl1pPr marL="0" indent="0">
              <a:buNone/>
              <a:defRPr sz="28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3EEC2-EDDE-B7A7-C48E-0E4B88203A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799897" y="222680"/>
            <a:ext cx="1701802" cy="512521"/>
          </a:xfrm>
          <a:prstGeom prst="rect">
            <a:avLst/>
          </a:prstGeom>
        </p:spPr>
      </p:pic>
      <p:sp>
        <p:nvSpPr>
          <p:cNvPr id="8" name="blue block">
            <a:extLst>
              <a:ext uri="{FF2B5EF4-FFF2-40B4-BE49-F238E27FC236}">
                <a16:creationId xmlns:a16="http://schemas.microsoft.com/office/drawing/2014/main" id="{5B584506-9787-ABFC-1C81-4CDBFEF9A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range block">
            <a:extLst>
              <a:ext uri="{FF2B5EF4-FFF2-40B4-BE49-F238E27FC236}">
                <a16:creationId xmlns:a16="http://schemas.microsoft.com/office/drawing/2014/main" id="{C34DFD75-9757-0F21-B22B-DB9D890537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1BF49AA5-57C6-7DB8-5CD9-040D17D5B6F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6526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2499169" y="2062736"/>
            <a:ext cx="2805525" cy="2802418"/>
          </a:xfrm>
          <a:prstGeom prst="ellipse">
            <a:avLst/>
          </a:prstGeom>
        </p:spPr>
      </p:pic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C78AB50-CEFC-7651-9C25-ED53A9045D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934043" y="1762610"/>
            <a:ext cx="2892919" cy="289291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DD484E-DED9-7CC1-33A7-4DC3073A14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6887307" y="2062736"/>
            <a:ext cx="2805525" cy="2802418"/>
          </a:xfrm>
          <a:prstGeom prst="ellipse">
            <a:avLst/>
          </a:prstGeom>
        </p:spPr>
      </p:pic>
      <p:sp>
        <p:nvSpPr>
          <p:cNvPr id="5" name="Picture Placeholder 12">
            <a:extLst>
              <a:ext uri="{FF2B5EF4-FFF2-40B4-BE49-F238E27FC236}">
                <a16:creationId xmlns:a16="http://schemas.microsoft.com/office/drawing/2014/main" id="{88036FCF-5C8C-06E5-AD21-1496C0CAACD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2181" y="1762610"/>
            <a:ext cx="2892919" cy="2892919"/>
          </a:xfrm>
          <a:prstGeom prst="ellipse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41">
            <a:extLst>
              <a:ext uri="{FF2B5EF4-FFF2-40B4-BE49-F238E27FC236}">
                <a16:creationId xmlns:a16="http://schemas.microsoft.com/office/drawing/2014/main" id="{4082F21F-609E-E5C8-6116-83F7BF724C6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605784" y="5084153"/>
            <a:ext cx="2892919" cy="476781"/>
          </a:xfrm>
          <a:solidFill>
            <a:srgbClr val="FF5F03"/>
          </a:solidFill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41">
            <a:extLst>
              <a:ext uri="{FF2B5EF4-FFF2-40B4-BE49-F238E27FC236}">
                <a16:creationId xmlns:a16="http://schemas.microsoft.com/office/drawing/2014/main" id="{6CBAC12B-87FA-0A36-0FF9-D83FB43532B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134940" y="5084153"/>
            <a:ext cx="2892919" cy="476781"/>
          </a:xfrm>
          <a:solidFill>
            <a:srgbClr val="FF5F03"/>
          </a:solidFill>
        </p:spPr>
        <p:txBody>
          <a:bodyPr>
            <a:noAutofit/>
          </a:bodyPr>
          <a:lstStyle>
            <a:lvl1pPr marL="0" indent="0" algn="ctr">
              <a:buNone/>
              <a:defRPr sz="20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4F4C83A-9B10-9F80-1038-7DF9B483A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10799897" y="222680"/>
            <a:ext cx="1701802" cy="512521"/>
          </a:xfrm>
          <a:prstGeom prst="rect">
            <a:avLst/>
          </a:prstGeom>
        </p:spPr>
      </p:pic>
      <p:sp>
        <p:nvSpPr>
          <p:cNvPr id="11" name="blue block">
            <a:extLst>
              <a:ext uri="{FF2B5EF4-FFF2-40B4-BE49-F238E27FC236}">
                <a16:creationId xmlns:a16="http://schemas.microsoft.com/office/drawing/2014/main" id="{437F88F4-B262-65A6-172E-C5F5E297B7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orange block">
            <a:extLst>
              <a:ext uri="{FF2B5EF4-FFF2-40B4-BE49-F238E27FC236}">
                <a16:creationId xmlns:a16="http://schemas.microsoft.com/office/drawing/2014/main" id="{DF6DAF69-8BB5-446C-0367-FC04DD6EE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14" name="Text Placeholder 41">
            <a:extLst>
              <a:ext uri="{FF2B5EF4-FFF2-40B4-BE49-F238E27FC236}">
                <a16:creationId xmlns:a16="http://schemas.microsoft.com/office/drawing/2014/main" id="{AAEA3CD2-66E7-8462-F1B1-7194D910AAD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8408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0338297" y="-1623057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46361"/>
            <a:ext cx="10515600" cy="416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7898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lue block">
            <a:extLst>
              <a:ext uri="{FF2B5EF4-FFF2-40B4-BE49-F238E27FC236}">
                <a16:creationId xmlns:a16="http://schemas.microsoft.com/office/drawing/2014/main" id="{EC831945-AF4C-B351-B165-EA23FBA37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orange block">
            <a:extLst>
              <a:ext uri="{FF2B5EF4-FFF2-40B4-BE49-F238E27FC236}">
                <a16:creationId xmlns:a16="http://schemas.microsoft.com/office/drawing/2014/main" id="{4420E344-A4C0-7E1A-3A7E-895D84EF30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0830EB78-2310-E0FD-363E-EDDEA9EEAA3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5209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46361"/>
            <a:ext cx="10515600" cy="416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7898"/>
            <a:ext cx="1805722" cy="264615"/>
          </a:xfrm>
          <a:solidFill>
            <a:srgbClr val="FF5F03"/>
          </a:solidFill>
        </p:spPr>
        <p:txBody>
          <a:bodyPr>
            <a:noAutofit/>
          </a:bodyPr>
          <a:lstStyle>
            <a:lvl1pPr marL="0" indent="0">
              <a:buNone/>
              <a:defRPr lang="en-US" sz="1400" b="1" i="1" kern="1200" dirty="0">
                <a:solidFill>
                  <a:srgbClr val="12284B"/>
                </a:solidFill>
                <a:latin typeface="Arial" panose="020B0604020202020204" pitchFamily="34" charset="0"/>
                <a:ea typeface="Source Sans Pro" panose="020B0503030403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red snake on a black background&#10;&#10;Description automatically generated">
            <a:extLst>
              <a:ext uri="{FF2B5EF4-FFF2-40B4-BE49-F238E27FC236}">
                <a16:creationId xmlns:a16="http://schemas.microsoft.com/office/drawing/2014/main" id="{7B048554-71C2-FFF2-1EB7-8378798E31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218556">
            <a:off x="9358629" y="-1352682"/>
            <a:ext cx="3382748" cy="4514052"/>
          </a:xfrm>
          <a:prstGeom prst="rect">
            <a:avLst/>
          </a:prstGeom>
        </p:spPr>
      </p:pic>
      <p:sp>
        <p:nvSpPr>
          <p:cNvPr id="5" name="blue block">
            <a:extLst>
              <a:ext uri="{FF2B5EF4-FFF2-40B4-BE49-F238E27FC236}">
                <a16:creationId xmlns:a16="http://schemas.microsoft.com/office/drawing/2014/main" id="{84D9C69C-9055-C1A0-4274-1B886868B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range block">
            <a:extLst>
              <a:ext uri="{FF2B5EF4-FFF2-40B4-BE49-F238E27FC236}">
                <a16:creationId xmlns:a16="http://schemas.microsoft.com/office/drawing/2014/main" id="{DEDDFB02-EC37-24BC-78EA-C8C4A908BB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29D4F833-B34D-FD0C-4C93-45B40F89D29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8313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1647526" y="5714333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46361"/>
            <a:ext cx="10515600" cy="416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7898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blue block">
            <a:extLst>
              <a:ext uri="{FF2B5EF4-FFF2-40B4-BE49-F238E27FC236}">
                <a16:creationId xmlns:a16="http://schemas.microsoft.com/office/drawing/2014/main" id="{CDC3C47F-0C2C-D50F-D7CA-4D39D07EBC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orange block">
            <a:extLst>
              <a:ext uri="{FF2B5EF4-FFF2-40B4-BE49-F238E27FC236}">
                <a16:creationId xmlns:a16="http://schemas.microsoft.com/office/drawing/2014/main" id="{1735105F-A640-9742-CEDA-380DB7F334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B1BDD504-8529-0DF0-0951-9F4781450C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12330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7898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A red line on a black background&#10;&#10;Description automatically generated">
            <a:extLst>
              <a:ext uri="{FF2B5EF4-FFF2-40B4-BE49-F238E27FC236}">
                <a16:creationId xmlns:a16="http://schemas.microsoft.com/office/drawing/2014/main" id="{FAB66AE7-4809-BF0C-08FA-3C5019FB41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2357125">
            <a:off x="9727969" y="-1686194"/>
            <a:ext cx="3112030" cy="4152797"/>
          </a:xfrm>
          <a:prstGeom prst="rect">
            <a:avLst/>
          </a:prstGeom>
        </p:spPr>
      </p:pic>
      <p:sp>
        <p:nvSpPr>
          <p:cNvPr id="5" name="blue block">
            <a:extLst>
              <a:ext uri="{FF2B5EF4-FFF2-40B4-BE49-F238E27FC236}">
                <a16:creationId xmlns:a16="http://schemas.microsoft.com/office/drawing/2014/main" id="{1F99A1D1-35E6-D33C-ADF9-705317678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orange block">
            <a:extLst>
              <a:ext uri="{FF2B5EF4-FFF2-40B4-BE49-F238E27FC236}">
                <a16:creationId xmlns:a16="http://schemas.microsoft.com/office/drawing/2014/main" id="{144F0F26-7549-41A1-1883-C778249CA1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9" name="Text Placeholder 41">
            <a:extLst>
              <a:ext uri="{FF2B5EF4-FFF2-40B4-BE49-F238E27FC236}">
                <a16:creationId xmlns:a16="http://schemas.microsoft.com/office/drawing/2014/main" id="{EBB5B77C-E8AE-C74A-8FBF-5405ABD8FD5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820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15361710-00BC-B71A-3367-BD6B3220F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3717"/>
          <a:stretch/>
        </p:blipFill>
        <p:spPr>
          <a:xfrm>
            <a:off x="-2687315" y="3763578"/>
            <a:ext cx="3523064" cy="3519163"/>
          </a:xfrm>
          <a:prstGeom prst="ellipse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9A6C86-0C3F-AA68-4A10-1854D4236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University of Illinois logo in orange and blue.">
            <a:extLst>
              <a:ext uri="{FF2B5EF4-FFF2-40B4-BE49-F238E27FC236}">
                <a16:creationId xmlns:a16="http://schemas.microsoft.com/office/drawing/2014/main" id="{CBBCEE12-A225-3DA4-6943-413932AD33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9852" y="5998310"/>
            <a:ext cx="421892" cy="609400"/>
          </a:xfrm>
          <a:prstGeom prst="rect">
            <a:avLst/>
          </a:prstGeom>
        </p:spPr>
      </p:pic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514D6548-481B-4911-0FE7-2CC44E38113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194325" y="1546361"/>
            <a:ext cx="5161926" cy="416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C31F75B7-6486-C7B1-E57A-C53107BC0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46361"/>
            <a:ext cx="5159477" cy="41679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CFC601D3-0BA7-6472-675C-37EA35F72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34889"/>
            <a:ext cx="10515590" cy="5990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12284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FE9A7FA8-8D99-C173-1868-C1BB4B75D22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1" y="257898"/>
            <a:ext cx="1805722" cy="264615"/>
          </a:xfrm>
          <a:solidFill>
            <a:srgbClr val="FF5F03"/>
          </a:solidFill>
        </p:spPr>
        <p:txBody>
          <a:bodyPr>
            <a:normAutofit/>
          </a:bodyPr>
          <a:lstStyle>
            <a:lvl1pPr marL="0" indent="0">
              <a:buNone/>
              <a:defRPr sz="1400" b="1" i="1">
                <a:solidFill>
                  <a:srgbClr val="12284B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blue block">
            <a:extLst>
              <a:ext uri="{FF2B5EF4-FFF2-40B4-BE49-F238E27FC236}">
                <a16:creationId xmlns:a16="http://schemas.microsoft.com/office/drawing/2014/main" id="{9750B079-401B-1292-88B0-3C41FD2FD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1423334" y="5098656"/>
            <a:ext cx="609399" cy="240870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orange block">
            <a:extLst>
              <a:ext uri="{FF2B5EF4-FFF2-40B4-BE49-F238E27FC236}">
                <a16:creationId xmlns:a16="http://schemas.microsoft.com/office/drawing/2014/main" id="{FDC5528D-BFC8-B7E7-ED77-08AB5035BD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 flipH="1">
            <a:off x="-74671" y="6009354"/>
            <a:ext cx="609400" cy="587308"/>
          </a:xfrm>
          <a:prstGeom prst="rect">
            <a:avLst/>
          </a:prstGeom>
          <a:solidFill>
            <a:srgbClr val="FF5F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5F03"/>
              </a:solidFill>
            </a:endParaRPr>
          </a:p>
        </p:txBody>
      </p:sp>
      <p:sp>
        <p:nvSpPr>
          <p:cNvPr id="10" name="Text Placeholder 41">
            <a:extLst>
              <a:ext uri="{FF2B5EF4-FFF2-40B4-BE49-F238E27FC236}">
                <a16:creationId xmlns:a16="http://schemas.microsoft.com/office/drawing/2014/main" id="{C7216E44-99F8-9F62-051C-67A23F62E47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1271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C30FBF-1394-4B2F-259A-7BBAA5666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12284B"/>
                </a:solidFill>
                <a:latin typeface="Georgia" panose="02040502050405020303" pitchFamily="18" charset="0"/>
              </a:defRPr>
            </a:lvl1pPr>
          </a:lstStyle>
          <a:p>
            <a:fld id="{2385DA76-2DD3-144A-9C84-6B8D9531DA2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A7884A-98FD-E13E-88CA-52A9BB3B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697BB7-053E-8DA9-7A56-8DC39FE27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90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8" r:id="rId2"/>
    <p:sldLayoutId id="2147483700" r:id="rId3"/>
    <p:sldLayoutId id="2147483709" r:id="rId4"/>
    <p:sldLayoutId id="2147483692" r:id="rId5"/>
    <p:sldLayoutId id="2147483660" r:id="rId6"/>
    <p:sldLayoutId id="2147483693" r:id="rId7"/>
    <p:sldLayoutId id="2147483697" r:id="rId8"/>
    <p:sldLayoutId id="2147483696" r:id="rId9"/>
    <p:sldLayoutId id="2147483694" r:id="rId10"/>
    <p:sldLayoutId id="2147483695" r:id="rId11"/>
    <p:sldLayoutId id="2147483688" r:id="rId12"/>
    <p:sldLayoutId id="2147483701" r:id="rId13"/>
    <p:sldLayoutId id="2147483705" r:id="rId14"/>
    <p:sldLayoutId id="2147483702" r:id="rId15"/>
    <p:sldLayoutId id="2147483710" r:id="rId16"/>
    <p:sldLayoutId id="2147483706" r:id="rId17"/>
    <p:sldLayoutId id="2147483707" r:id="rId18"/>
    <p:sldLayoutId id="2147483704" r:id="rId19"/>
    <p:sldLayoutId id="2147483703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FF5F03"/>
          </a:solidFill>
          <a:latin typeface="Arial Black" panose="020B0604020202020204" pitchFamily="34" charset="0"/>
          <a:ea typeface="+mj-ea"/>
          <a:cs typeface="Arial Black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Source Sans Pro" panose="020B050303040302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apnews.com/article/water-united-nations-world-meteorological-organization-86183afa4d917fe9777f730159849c8f" TargetMode="External"/><Relationship Id="rId2" Type="http://schemas.openxmlformats.org/officeDocument/2006/relationships/hyperlink" Target="https://thewaterproject.org/water-scarcity/?utm_campaign=long_tail&amp;utm_source=googlegrant&amp;utm_medium=cpc&amp;utm_term=water%20scarcity&amp;gad_source=1&amp;gclid=CjwKCAiA3Na5BhAZEiwAzrfagNMlf41YtlXnJdOve9oX7TE7PAkjWo0NiprZY_U6CCc3CVb6maNgxBoCfxsQAvD_BwE" TargetMode="External"/><Relationship Id="rId1" Type="http://schemas.openxmlformats.org/officeDocument/2006/relationships/slideLayout" Target="../slideLayouts/slideLayout5.xml"/><Relationship Id="rId5" Type="http://schemas.openxmlformats.org/officeDocument/2006/relationships/hyperlink" Target="https://www.google.com/url?sa=i&amp;url=http%3A%2F%2Fprismgroup.co%2Fwater%2Fdesalination%2F&amp;psig=AOvVaw3lGmbCGvNnAVh1EXs0q7IX&amp;ust=1731884448374000&amp;source=images&amp;cd=vfe&amp;opi=89978449&amp;ved=0CBQQjRxqFwoTCPj5gr764YkDFQAAAAAdAAAAABAI" TargetMode="External"/><Relationship Id="rId4" Type="http://schemas.openxmlformats.org/officeDocument/2006/relationships/hyperlink" Target="https://www.ft.com/content/aa0c75b6-524e-4090-9dfc-0d40ef8bccbd?utm_source=chatgpt.com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DC14FF2-F315-5C2E-CBD1-B1AFD9B1B0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7307" y="2929154"/>
            <a:ext cx="10520517" cy="1192740"/>
          </a:xfrm>
        </p:spPr>
        <p:txBody>
          <a:bodyPr/>
          <a:lstStyle/>
          <a:p>
            <a:pPr algn="ctr"/>
            <a:r>
              <a:rPr lang="en-US" sz="2800" dirty="0"/>
              <a:t>NPRE 498</a:t>
            </a:r>
            <a:br>
              <a:rPr lang="en-US" sz="1800" dirty="0"/>
            </a:br>
            <a:r>
              <a:rPr lang="en-US" sz="2400" dirty="0"/>
              <a:t>HYBRID CSP DESALINATION SYSTEMS: SUSTAINABLE SOLUTIONS FOR WATER AND ENERGY</a:t>
            </a:r>
            <a:endParaRPr lang="en-US" sz="18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6A4B20-69EE-C3E8-6EFC-26DBBA0E2A1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0"/>
            <a:r>
              <a:rPr lang="en-US" b="1" dirty="0"/>
              <a:t>CYRIAC MONACHAN</a:t>
            </a:r>
          </a:p>
          <a:p>
            <a:pPr lvl="0"/>
            <a:r>
              <a:rPr lang="en-US" b="1" dirty="0"/>
              <a:t>(UIN: 672162684)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C081D9D-3769-AD50-66B1-AE66A75CBF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476D72-1BC2-694B-5060-E5AE0D0FCC2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61406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8E8983-C0F3-D1F4-73F6-B395108E5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3E23F-5AB4-5A00-51EC-3CA7867573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8200" y="1546361"/>
            <a:ext cx="5257800" cy="4167972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Sustainable Water: </a:t>
            </a:r>
            <a:r>
              <a:rPr lang="en-US" sz="2000" dirty="0">
                <a:latin typeface="Amasis MT Pro Black" panose="02040A04050005020304" pitchFamily="18" charset="0"/>
              </a:rPr>
              <a:t>CSP integration provides renewable-powered desalination for reliable clean water.</a:t>
            </a:r>
          </a:p>
          <a:p>
            <a:r>
              <a:rPr lang="en-US" sz="2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Quality Assurance: </a:t>
            </a:r>
            <a:r>
              <a:rPr lang="en-US" sz="2000" dirty="0">
                <a:latin typeface="Amasis MT Pro Black" panose="02040A04050005020304" pitchFamily="18" charset="0"/>
              </a:rPr>
              <a:t>Stable solar energy enhances desalination efficiency for consistent water purity.</a:t>
            </a:r>
          </a:p>
          <a:p>
            <a:r>
              <a:rPr lang="en-US" sz="2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Eco-friendly: </a:t>
            </a:r>
            <a:r>
              <a:rPr lang="en-US" sz="2000" dirty="0">
                <a:latin typeface="Amasis MT Pro Black" panose="02040A04050005020304" pitchFamily="18" charset="0"/>
              </a:rPr>
              <a:t>Reduces pollution by replacing fossil fuels with solar energy in water production.</a:t>
            </a:r>
          </a:p>
          <a:p>
            <a:r>
              <a:rPr lang="en-US" sz="2000" dirty="0">
                <a:solidFill>
                  <a:srgbClr val="FF0000"/>
                </a:solidFill>
                <a:latin typeface="Amasis MT Pro Black" panose="02040A04050005020304" pitchFamily="18" charset="0"/>
              </a:rPr>
              <a:t>Scalability: </a:t>
            </a:r>
            <a:r>
              <a:rPr lang="en-US" sz="2000" dirty="0">
                <a:latin typeface="Amasis MT Pro Black" panose="02040A04050005020304" pitchFamily="18" charset="0"/>
              </a:rPr>
              <a:t>Meets increasing water demands sustainably without environmental compromise.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7DBCF6A-8954-9D7E-7D72-14D148BC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935" y="790444"/>
            <a:ext cx="11058832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Why </a:t>
            </a:r>
            <a:r>
              <a:rPr lang="en-US" dirty="0" err="1"/>
              <a:t>Hybridise</a:t>
            </a:r>
            <a:r>
              <a:rPr lang="en-US" dirty="0"/>
              <a:t> CSP with Desalination?</a:t>
            </a:r>
          </a:p>
        </p:txBody>
      </p:sp>
      <p:pic>
        <p:nvPicPr>
          <p:cNvPr id="5122" name="Picture 2" descr="Concentrating solar power (CSP) system integrated with MED–RO hybrid  desalination - ScienceDirect">
            <a:extLst>
              <a:ext uri="{FF2B5EF4-FFF2-40B4-BE49-F238E27FC236}">
                <a16:creationId xmlns:a16="http://schemas.microsoft.com/office/drawing/2014/main" id="{656DC0BE-2A95-6315-F039-8C7A2511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396" y="2401684"/>
            <a:ext cx="5257800" cy="2942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97615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219BEB-A10C-A8A0-5A2D-7FAC85BFE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11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26E04036-1CE9-A277-3302-A9304126FEC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02747" y="2407297"/>
            <a:ext cx="5928585" cy="2748832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6E05FFC-2AC7-835A-333F-5BC5D028E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747" y="267416"/>
            <a:ext cx="10515590" cy="599096"/>
          </a:xfrm>
        </p:spPr>
        <p:txBody>
          <a:bodyPr>
            <a:noAutofit/>
          </a:bodyPr>
          <a:lstStyle/>
          <a:p>
            <a:r>
              <a:rPr lang="en-IN" sz="2800" dirty="0"/>
              <a:t>MED (Multi Effect distillation) technology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A8B4548-260C-4902-D0F0-C683999157A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E7DC0D-ABF9-7B4E-258C-378EF45FF63B}"/>
              </a:ext>
            </a:extLst>
          </p:cNvPr>
          <p:cNvSpPr txBox="1"/>
          <p:nvPr/>
        </p:nvSpPr>
        <p:spPr>
          <a:xfrm>
            <a:off x="6263416" y="1357004"/>
            <a:ext cx="519715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>
              <a:latin typeface="Amasis MT Pro Black" panose="02040A04050005020304" pitchFamily="18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Energy Efficiency: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Utilizes thermal energy to evaporate seawater in multiple stages, each at a slightly lower temperature and pressure than the previous one.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The </a:t>
            </a:r>
            <a:r>
              <a:rPr lang="en-US" sz="1200" u="sng" dirty="0">
                <a:latin typeface="Amasis MT Pro Black" panose="02040A04050005020304" pitchFamily="18" charset="0"/>
              </a:rPr>
              <a:t>cascading effect </a:t>
            </a:r>
            <a:r>
              <a:rPr lang="en-US" sz="1200" dirty="0">
                <a:latin typeface="Amasis MT Pro Black" panose="02040A04050005020304" pitchFamily="18" charset="0"/>
              </a:rPr>
              <a:t>allows for efficient reuse of energy, making it one of the most energy-efficient desalination technologies.</a:t>
            </a:r>
          </a:p>
          <a:p>
            <a:endParaRPr lang="en-US" sz="1200" dirty="0">
              <a:latin typeface="Amasis MT Pro Black" panose="02040A04050005020304" pitchFamily="18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Quality of Distillate: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 Output distillate from MED is of high purity as the process effectively removes salts and other impurities through successive stages of evaporation and condensation.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 This results in </a:t>
            </a:r>
            <a:r>
              <a:rPr lang="en-US" sz="1200" u="sng" dirty="0">
                <a:latin typeface="Amasis MT Pro Black" panose="02040A04050005020304" pitchFamily="18" charset="0"/>
              </a:rPr>
              <a:t>clean, potable water</a:t>
            </a:r>
            <a:r>
              <a:rPr lang="en-US" sz="1200" dirty="0">
                <a:latin typeface="Amasis MT Pro Black" panose="02040A04050005020304" pitchFamily="18" charset="0"/>
              </a:rPr>
              <a:t>.</a:t>
            </a:r>
          </a:p>
          <a:p>
            <a:endParaRPr lang="en-US" sz="1200" dirty="0">
              <a:latin typeface="Amasis MT Pro Black" panose="02040A04050005020304" pitchFamily="18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Scalability: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Highly scalable, suitable for both small and large-scale operations.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Particularly effective in industrial settings where large volumes of fresh water are required.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>
              <a:latin typeface="Amasis MT Pro Black" panose="02040A04050005020304" pitchFamily="18" charset="0"/>
            </a:endParaRPr>
          </a:p>
          <a:p>
            <a:r>
              <a:rPr lang="en-US" sz="1200" dirty="0">
                <a:solidFill>
                  <a:srgbClr val="FF0000"/>
                </a:solidFill>
                <a:latin typeface="Amasis MT Pro Black" panose="02040A04050005020304" pitchFamily="18" charset="0"/>
              </a:rPr>
              <a:t>Operational Cost: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>
                <a:latin typeface="Amasis MT Pro Black" panose="02040A04050005020304" pitchFamily="18" charset="0"/>
              </a:rPr>
              <a:t>While MED systems are </a:t>
            </a:r>
            <a:r>
              <a:rPr lang="en-US" sz="1200" u="sng" dirty="0">
                <a:latin typeface="Amasis MT Pro Black" panose="02040A04050005020304" pitchFamily="18" charset="0"/>
              </a:rPr>
              <a:t>capital intensive </a:t>
            </a:r>
            <a:r>
              <a:rPr lang="en-US" sz="1200" dirty="0">
                <a:latin typeface="Amasis MT Pro Black" panose="02040A04050005020304" pitchFamily="18" charset="0"/>
              </a:rPr>
              <a:t>due to their complexity and the need for significant infrastructure, their </a:t>
            </a:r>
            <a:r>
              <a:rPr lang="en-US" sz="1200" u="sng" dirty="0">
                <a:latin typeface="Amasis MT Pro Black" panose="02040A04050005020304" pitchFamily="18" charset="0"/>
              </a:rPr>
              <a:t>operational costs can be competitive </a:t>
            </a:r>
            <a:r>
              <a:rPr lang="en-US" sz="1200" dirty="0">
                <a:latin typeface="Amasis MT Pro Black" panose="02040A04050005020304" pitchFamily="18" charset="0"/>
              </a:rPr>
              <a:t>when integrated with low-cost heat sources, such as waste heat from power plants or renewable energy sources like CSP.</a:t>
            </a:r>
          </a:p>
        </p:txBody>
      </p:sp>
    </p:spTree>
    <p:extLst>
      <p:ext uri="{BB962C8B-B14F-4D97-AF65-F5344CB8AC3E}">
        <p14:creationId xmlns:p14="http://schemas.microsoft.com/office/powerpoint/2010/main" val="2271629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811856-E59D-B050-78F6-3119E43F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12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ED1CDF2-0DB5-7389-C386-9181DA30105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627609" y="1747051"/>
            <a:ext cx="8354591" cy="4010585"/>
          </a:xfr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CD32E29-0D74-5D7F-E093-F1AF9CBA7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CSP – MED Mechanics</a:t>
            </a:r>
          </a:p>
        </p:txBody>
      </p:sp>
    </p:spTree>
    <p:extLst>
      <p:ext uri="{BB962C8B-B14F-4D97-AF65-F5344CB8AC3E}">
        <p14:creationId xmlns:p14="http://schemas.microsoft.com/office/powerpoint/2010/main" val="3160148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297A0AD-8B98-1589-E97E-DF6F21BEC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4D554E0-87F6-8A5B-8FC9-40CDCCCE8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71" y="422683"/>
            <a:ext cx="10515590" cy="599096"/>
          </a:xfrm>
        </p:spPr>
        <p:txBody>
          <a:bodyPr>
            <a:noAutofit/>
          </a:bodyPr>
          <a:lstStyle/>
          <a:p>
            <a:r>
              <a:rPr lang="en-US" sz="3600" dirty="0"/>
              <a:t>TES in Hybrid Systems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10F34B-E6EC-F8E0-E1B6-E912E55C0AE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D3A330D-3824-7341-793D-509A52A4BA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87" y="1893530"/>
            <a:ext cx="4293635" cy="3051696"/>
          </a:xfrm>
          <a:prstGeom prst="rect">
            <a:avLst/>
          </a:prstGeom>
        </p:spPr>
      </p:pic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5E15729-47C4-133D-D6EF-CC62E7C4D2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7855708"/>
              </p:ext>
            </p:extLst>
          </p:nvPr>
        </p:nvGraphicFramePr>
        <p:xfrm>
          <a:off x="4064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A78451DD-84AB-3ECA-6F63-57030FE3D7B2}"/>
              </a:ext>
            </a:extLst>
          </p:cNvPr>
          <p:cNvSpPr txBox="1"/>
          <p:nvPr/>
        </p:nvSpPr>
        <p:spPr>
          <a:xfrm>
            <a:off x="8761443" y="719666"/>
            <a:ext cx="2258009" cy="856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asis MT Pro Black" panose="02040A04050005020304" pitchFamily="18" charset="0"/>
              </a:rPr>
              <a:t>Solar energy is concentrated to heat a transfer fluid, typically during sunlight hours.</a:t>
            </a:r>
            <a:endParaRPr lang="en-IN" sz="1200" dirty="0">
              <a:latin typeface="Amasis MT Pro Black" panose="02040A040500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D3B8450-9E87-C8C0-CE6B-E5E68688F25B}"/>
              </a:ext>
            </a:extLst>
          </p:cNvPr>
          <p:cNvSpPr txBox="1"/>
          <p:nvPr/>
        </p:nvSpPr>
        <p:spPr>
          <a:xfrm>
            <a:off x="10063063" y="4114229"/>
            <a:ext cx="19127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asis MT Pro Black" panose="02040A04050005020304" pitchFamily="18" charset="0"/>
              </a:rPr>
              <a:t>The heated fluid is stored in insulated tanks, preserving the energy for later use</a:t>
            </a:r>
            <a:endParaRPr lang="en-IN" sz="1200" dirty="0">
              <a:latin typeface="Amasis MT Pro Black" panose="02040A040500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BBEF81-0999-D79F-EA9C-704D4437F6B3}"/>
              </a:ext>
            </a:extLst>
          </p:cNvPr>
          <p:cNvSpPr txBox="1"/>
          <p:nvPr/>
        </p:nvSpPr>
        <p:spPr>
          <a:xfrm>
            <a:off x="5558761" y="5234987"/>
            <a:ext cx="17961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asis MT Pro Black" panose="02040A04050005020304" pitchFamily="18" charset="0"/>
              </a:rPr>
              <a:t>The stored heat is released to generate steam or heat for the MED process, used during non-sunlight hours.</a:t>
            </a:r>
            <a:endParaRPr lang="en-IN" sz="1200" dirty="0">
              <a:latin typeface="Amasis MT Pro Black" panose="02040A040500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2C1876-A514-30CD-7837-1D18CCA10740}"/>
              </a:ext>
            </a:extLst>
          </p:cNvPr>
          <p:cNvSpPr txBox="1"/>
          <p:nvPr/>
        </p:nvSpPr>
        <p:spPr>
          <a:xfrm>
            <a:off x="4693329" y="1893530"/>
            <a:ext cx="1698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Amasis MT Pro Black" panose="02040A04050005020304" pitchFamily="18" charset="0"/>
              </a:rPr>
              <a:t>After energy use, the fluid cools and cycles back to be reheated the next day.</a:t>
            </a:r>
            <a:endParaRPr lang="en-IN" sz="1200" dirty="0">
              <a:latin typeface="Amasis MT Pro Black" panose="02040A040500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97E3164-2530-05BF-0D19-EE9D6D2A497E}"/>
              </a:ext>
            </a:extLst>
          </p:cNvPr>
          <p:cNvSpPr txBox="1"/>
          <p:nvPr/>
        </p:nvSpPr>
        <p:spPr>
          <a:xfrm>
            <a:off x="507483" y="5205495"/>
            <a:ext cx="3556517" cy="704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IN" sz="1800" kern="100" dirty="0">
                <a:solidFill>
                  <a:srgbClr val="FF0000"/>
                </a:solidFill>
                <a:effectLst/>
                <a:latin typeface="Amasis MT Pro Black" panose="02040A040500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Molten salt provide up to 98% storage efficiency.</a:t>
            </a:r>
          </a:p>
        </p:txBody>
      </p:sp>
    </p:spTree>
    <p:extLst>
      <p:ext uri="{BB962C8B-B14F-4D97-AF65-F5344CB8AC3E}">
        <p14:creationId xmlns:p14="http://schemas.microsoft.com/office/powerpoint/2010/main" val="15579700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84A6712-E43E-75DC-026A-599E9A54E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E86412-7C85-530A-2E25-FA2BB6E5F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381" y="780223"/>
            <a:ext cx="9362773" cy="26300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>
                <a:solidFill>
                  <a:srgbClr val="FF0000"/>
                </a:solidFill>
                <a:latin typeface="Amasis MT Pro Black" panose="02040A04050005020304" pitchFamily="18" charset="0"/>
              </a:rPr>
              <a:t>Gemasolar</a:t>
            </a:r>
            <a:r>
              <a:rPr lang="en-U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masis MT Pro Black" panose="02040A04050005020304" pitchFamily="18" charset="0"/>
              </a:rPr>
              <a:t>Thermosolar</a:t>
            </a:r>
            <a:r>
              <a:rPr lang="en-U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Plant (Spain)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DAB9D3-F336-D779-749C-236A9C37E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307" y="123135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Case study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478FC96-F72A-1B0F-0BAF-692D98BEF18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97A8C66-9AAB-C261-8D21-684FB7A37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709" y="4025001"/>
            <a:ext cx="5548609" cy="255250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6D362C0-9031-7E94-C168-5FB139D393F3}"/>
              </a:ext>
            </a:extLst>
          </p:cNvPr>
          <p:cNvSpPr txBox="1"/>
          <p:nvPr/>
        </p:nvSpPr>
        <p:spPr>
          <a:xfrm>
            <a:off x="6411683" y="2128145"/>
            <a:ext cx="554860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  <a:latin typeface="Amasis MT Pro Black" panose="02040A04050005020304" pitchFamily="18" charset="0"/>
              </a:rPr>
              <a:t>Location and Size: </a:t>
            </a:r>
            <a:r>
              <a:rPr lang="en-IN" sz="1600" dirty="0" err="1">
                <a:latin typeface="Amasis MT Pro Black" panose="02040A04050005020304" pitchFamily="18" charset="0"/>
              </a:rPr>
              <a:t>Gemasolar</a:t>
            </a:r>
            <a:r>
              <a:rPr lang="en-IN" sz="1600" dirty="0">
                <a:latin typeface="Amasis MT Pro Black" panose="02040A04050005020304" pitchFamily="18" charset="0"/>
              </a:rPr>
              <a:t> Plant spans 185 hectares in Fuentes de Andalusia, Seville, Spain.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  <a:latin typeface="Amasis MT Pro Black" panose="02040A04050005020304" pitchFamily="18" charset="0"/>
              </a:rPr>
              <a:t>Energy Production: </a:t>
            </a:r>
            <a:r>
              <a:rPr lang="en-IN" sz="1600" dirty="0">
                <a:latin typeface="Amasis MT Pro Black" panose="02040A04050005020304" pitchFamily="18" charset="0"/>
              </a:rPr>
              <a:t>Capable of generating 110 GWh/year.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  <a:latin typeface="Amasis MT Pro Black" panose="02040A04050005020304" pitchFamily="18" charset="0"/>
              </a:rPr>
              <a:t>Transmission: </a:t>
            </a:r>
            <a:r>
              <a:rPr lang="en-IN" sz="1600" dirty="0">
                <a:latin typeface="Amasis MT Pro Black" panose="02040A04050005020304" pitchFamily="18" charset="0"/>
              </a:rPr>
              <a:t>Energy transmitted via high voltage line to Villanueva del Rey substation.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  <a:latin typeface="Amasis MT Pro Black" panose="02040A04050005020304" pitchFamily="18" charset="0"/>
              </a:rPr>
              <a:t>End Use: </a:t>
            </a:r>
            <a:r>
              <a:rPr lang="en-IN" sz="1600" dirty="0">
                <a:latin typeface="Amasis MT Pro Black" panose="02040A04050005020304" pitchFamily="18" charset="0"/>
              </a:rPr>
              <a:t>Supplies electricity to 25,000 homes via Seville Electricity Company (ENDESA).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600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600" dirty="0">
                <a:solidFill>
                  <a:srgbClr val="FF0000"/>
                </a:solidFill>
                <a:latin typeface="Amasis MT Pro Black" panose="02040A04050005020304" pitchFamily="18" charset="0"/>
              </a:rPr>
              <a:t>Environmental Impact: </a:t>
            </a:r>
            <a:r>
              <a:rPr lang="en-IN" sz="1600" dirty="0">
                <a:latin typeface="Amasis MT Pro Black" panose="02040A04050005020304" pitchFamily="18" charset="0"/>
              </a:rPr>
              <a:t>Saves 30,000 tons of CO2 annually compared to conventional coal-fired stations in Spain.</a:t>
            </a:r>
          </a:p>
        </p:txBody>
      </p:sp>
      <p:pic>
        <p:nvPicPr>
          <p:cNvPr id="7170" name="Picture 2" descr="Gemasolar solar thermal power plant - Sener">
            <a:extLst>
              <a:ext uri="{FF2B5EF4-FFF2-40B4-BE49-F238E27FC236}">
                <a16:creationId xmlns:a16="http://schemas.microsoft.com/office/drawing/2014/main" id="{DB347D05-B244-BADF-8B1D-4379F9D354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81" y="1376273"/>
            <a:ext cx="5959460" cy="255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2885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54409A-D46A-2EE5-E156-6933C34C0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F360A33-6CCF-E5BD-D987-085B3333D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99" y="452859"/>
            <a:ext cx="10515590" cy="599096"/>
          </a:xfrm>
        </p:spPr>
        <p:txBody>
          <a:bodyPr>
            <a:noAutofit/>
          </a:bodyPr>
          <a:lstStyle/>
          <a:p>
            <a:r>
              <a:rPr lang="en-US" sz="2800" dirty="0"/>
              <a:t>Case study 2: </a:t>
            </a:r>
            <a:r>
              <a:rPr lang="en-US" sz="2800" dirty="0">
                <a:solidFill>
                  <a:srgbClr val="FF0000"/>
                </a:solidFill>
              </a:rPr>
              <a:t>Shams 1, UAE</a:t>
            </a:r>
            <a:br>
              <a:rPr lang="en-US" sz="2800" dirty="0"/>
            </a:br>
            <a:endParaRPr lang="en-US" sz="28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357501F9-97BE-CFC0-7F7F-0A03B06AF98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EDFE87F4-9692-6107-4DAE-52516F861E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91672"/>
              </p:ext>
            </p:extLst>
          </p:nvPr>
        </p:nvGraphicFramePr>
        <p:xfrm>
          <a:off x="253999" y="1169940"/>
          <a:ext cx="7516993" cy="43513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15305">
                  <a:extLst>
                    <a:ext uri="{9D8B030D-6E8A-4147-A177-3AD203B41FA5}">
                      <a16:colId xmlns:a16="http://schemas.microsoft.com/office/drawing/2014/main" val="561273705"/>
                    </a:ext>
                  </a:extLst>
                </a:gridCol>
                <a:gridCol w="4201688">
                  <a:extLst>
                    <a:ext uri="{9D8B030D-6E8A-4147-A177-3AD203B41FA5}">
                      <a16:colId xmlns:a16="http://schemas.microsoft.com/office/drawing/2014/main" val="4214180799"/>
                    </a:ext>
                  </a:extLst>
                </a:gridCol>
              </a:tblGrid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 dirty="0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Location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Madinat Zayed, Abu Dhabi, UAE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9223016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Operational Since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Mar-13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340252150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 dirty="0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Installed Capacity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100 MW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144891808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Annual Electricity Generation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210 GWh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104106836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Area Covered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2.5 km²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414504540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Number of Parabolic Trough Collectors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768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67261545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Number of Mirrors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Over 258,000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263433558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Number of Solar Collector Assembly Loops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192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58460904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Number of Absorber Pipes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27,648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2864480732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Solar Field Aperture Area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627,840 m²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439255113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Solar Field Inlet Temperature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300°C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3008608354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Solar Field Outlet Temperature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400°C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302153439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Steam Turbine Capacity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125 MW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2284665978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CO₂ Emissions Displaced Annually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175,000 tons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2495084106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Equivalent Trees Planted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1.5 million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236408770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Equivalent Cars Removed from Roads</a:t>
                      </a:r>
                      <a:endParaRPr lang="en-US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15,000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149012084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Number of Homes Powered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Over 20,000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2885675391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Construction Cost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US$600 million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3892624260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Ownership Structure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Masdar (60%), Abengoa Solar (20%), Total S.A. (20%)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512599417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Start of Construction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Jul-10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1935775875"/>
                  </a:ext>
                </a:extLst>
              </a:tr>
              <a:tr h="207207">
                <a:tc>
                  <a:txBody>
                    <a:bodyPr/>
                    <a:lstStyle/>
                    <a:p>
                      <a:pPr algn="l" fontAlgn="ctr"/>
                      <a:r>
                        <a:rPr lang="en-IN" sz="1300" u="none" strike="noStrike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Commissioning Date</a:t>
                      </a:r>
                      <a:endParaRPr lang="en-IN" sz="1300" b="0" i="0" u="none" strike="noStrike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IN" sz="1300" u="none" strike="noStrike" dirty="0">
                          <a:effectLst/>
                          <a:latin typeface="Abadi" panose="020F0502020204030204" pitchFamily="34" charset="0"/>
                          <a:ea typeface="ADLaM Display" panose="020F0502020204030204" pitchFamily="2" charset="0"/>
                          <a:cs typeface="ADLaM Display" panose="020F0502020204030204" pitchFamily="2" charset="0"/>
                        </a:rPr>
                        <a:t>March 17, 2013</a:t>
                      </a:r>
                      <a:endParaRPr lang="en-IN" sz="1300" b="0" i="0" u="none" strike="noStrike" dirty="0">
                        <a:solidFill>
                          <a:srgbClr val="000000"/>
                        </a:solidFill>
                        <a:effectLst/>
                        <a:latin typeface="Abadi" panose="020F0502020204030204" pitchFamily="34" charset="0"/>
                        <a:ea typeface="ADLaM Display" panose="020F0502020204030204" pitchFamily="2" charset="0"/>
                        <a:cs typeface="ADLaM Display" panose="020F0502020204030204" pitchFamily="2" charset="0"/>
                      </a:endParaRPr>
                    </a:p>
                  </a:txBody>
                  <a:tcPr marL="6907" marR="6907" marT="6907" marB="0" anchor="ctr"/>
                </a:tc>
                <a:extLst>
                  <a:ext uri="{0D108BD9-81ED-4DB2-BD59-A6C34878D82A}">
                    <a16:rowId xmlns:a16="http://schemas.microsoft.com/office/drawing/2014/main" val="666819722"/>
                  </a:ext>
                </a:extLst>
              </a:tr>
            </a:tbl>
          </a:graphicData>
        </a:graphic>
      </p:graphicFrame>
      <p:pic>
        <p:nvPicPr>
          <p:cNvPr id="8194" name="Picture 2" descr="100MW concentrated solar power plant to be built in the UAE">
            <a:extLst>
              <a:ext uri="{FF2B5EF4-FFF2-40B4-BE49-F238E27FC236}">
                <a16:creationId xmlns:a16="http://schemas.microsoft.com/office/drawing/2014/main" id="{DD729238-2BD5-E865-5184-C1946A1175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991" y="1169939"/>
            <a:ext cx="3384269" cy="435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7360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FDA55C-77F3-997B-64B5-B662CF45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82025" y="6364748"/>
            <a:ext cx="2743200" cy="365125"/>
          </a:xfrm>
        </p:spPr>
        <p:txBody>
          <a:bodyPr/>
          <a:lstStyle/>
          <a:p>
            <a:fld id="{2385DA76-2DD3-144A-9C84-6B8D9531DA2D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0A01DC9-6ED9-55DA-9AB0-659D92DB201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97208389"/>
              </p:ext>
            </p:extLst>
          </p:nvPr>
        </p:nvGraphicFramePr>
        <p:xfrm>
          <a:off x="242359" y="1106025"/>
          <a:ext cx="7510992" cy="46459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5496">
                  <a:extLst>
                    <a:ext uri="{9D8B030D-6E8A-4147-A177-3AD203B41FA5}">
                      <a16:colId xmlns:a16="http://schemas.microsoft.com/office/drawing/2014/main" val="3156679348"/>
                    </a:ext>
                  </a:extLst>
                </a:gridCol>
                <a:gridCol w="3755496">
                  <a:extLst>
                    <a:ext uri="{9D8B030D-6E8A-4147-A177-3AD203B41FA5}">
                      <a16:colId xmlns:a16="http://schemas.microsoft.com/office/drawing/2014/main" val="3951388675"/>
                    </a:ext>
                  </a:extLst>
                </a:gridCol>
              </a:tblGrid>
              <a:tr h="587789">
                <a:tc>
                  <a:txBody>
                    <a:bodyPr/>
                    <a:lstStyle/>
                    <a:p>
                      <a:pPr algn="ctr"/>
                      <a:r>
                        <a:rPr lang="en-IN" b="1" dirty="0">
                          <a:latin typeface="Abadi" panose="020B0604020104020204" pitchFamily="34" charset="0"/>
                        </a:rPr>
                        <a:t>Technical 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b="0" dirty="0">
                          <a:latin typeface="Abadi" panose="020B0604020104020204" pitchFamily="34" charset="0"/>
                        </a:rPr>
                        <a:t>Economical 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0673558"/>
                  </a:ext>
                </a:extLst>
              </a:tr>
              <a:tr h="1014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Efficient resource use: Direct solar to heat conversion.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Cost-effective over time: Low operational costs.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141648"/>
                  </a:ext>
                </a:extLst>
              </a:tr>
              <a:tr h="1014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Reliable water supply: Continuous operation via thermal storage.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Reduction in fuel dependency: Decreased reliance on imported fuels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338729"/>
                  </a:ext>
                </a:extLst>
              </a:tr>
              <a:tr h="1014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Reduced environmental impact: Lower greenhouse emissions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Potential for revenue generation: Sell excess electricity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6302876"/>
                  </a:ext>
                </a:extLst>
              </a:tr>
              <a:tr h="10145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Scalability and flexibility: Adaptable to local conditions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Abadi" panose="020B0604020104020204" pitchFamily="34" charset="0"/>
                        </a:rPr>
                        <a:t>Long-term price stability: Predictable costs vs. fossil fuels.</a:t>
                      </a:r>
                      <a:endParaRPr lang="en-IN" dirty="0">
                        <a:latin typeface="Abadi" panose="020B0604020104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76052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27AA46D8-B27A-2137-C4FD-D176BB20C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758" y="280447"/>
            <a:ext cx="9364133" cy="599096"/>
          </a:xfrm>
        </p:spPr>
        <p:txBody>
          <a:bodyPr>
            <a:noAutofit/>
          </a:bodyPr>
          <a:lstStyle/>
          <a:p>
            <a:r>
              <a:rPr lang="en-US" sz="2400" dirty="0"/>
              <a:t>Technical / Economical advantages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B0A281-5845-A548-8626-275546FE652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08891" y="6179100"/>
            <a:ext cx="1805722" cy="264615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</a:p>
        </p:txBody>
      </p:sp>
      <p:pic>
        <p:nvPicPr>
          <p:cNvPr id="9220" name="Picture 4" descr="545,701 Cash Graphics Royalty-Free Photos and Stock Images | Shutterstock">
            <a:extLst>
              <a:ext uri="{FF2B5EF4-FFF2-40B4-BE49-F238E27FC236}">
                <a16:creationId xmlns:a16="http://schemas.microsoft.com/office/drawing/2014/main" id="{0E053C74-9165-B8CA-06A3-028AAA3C8E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49" y="3336517"/>
            <a:ext cx="3388281" cy="2567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Concentrating Solar-Thermal Power Basics | Department of Energy">
            <a:extLst>
              <a:ext uri="{FF2B5EF4-FFF2-40B4-BE49-F238E27FC236}">
                <a16:creationId xmlns:a16="http://schemas.microsoft.com/office/drawing/2014/main" id="{1A8E4375-6963-CFF1-F148-FE06B16AB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749" y="1173468"/>
            <a:ext cx="3388281" cy="230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88443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1C44A1-F9D3-850F-EE6A-EFB128C58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2529"/>
            <a:ext cx="8391525" cy="349068"/>
          </a:xfrm>
        </p:spPr>
        <p:txBody>
          <a:bodyPr>
            <a:normAutofit fontScale="90000"/>
          </a:bodyPr>
          <a:lstStyle/>
          <a:p>
            <a:r>
              <a:rPr lang="en-US" dirty="0"/>
              <a:t>Challenges/ Limitations</a:t>
            </a:r>
          </a:p>
        </p:txBody>
      </p:sp>
      <p:sp>
        <p:nvSpPr>
          <p:cNvPr id="5" name="Text Placeholder 41">
            <a:extLst>
              <a:ext uri="{FF2B5EF4-FFF2-40B4-BE49-F238E27FC236}">
                <a16:creationId xmlns:a16="http://schemas.microsoft.com/office/drawing/2014/main" id="{196225B2-C02F-3997-349A-5AB76F27F66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170702"/>
            <a:ext cx="1805722" cy="264615"/>
          </a:xfrm>
          <a:noFill/>
        </p:spPr>
        <p:txBody>
          <a:bodyPr>
            <a:normAutofit fontScale="92500" lnSpcReduction="10000"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 dirty="0"/>
              <a:t>Department / Unit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9239E1A-23E5-F18A-4428-46E525FF4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17</a:t>
            </a:fld>
            <a:endParaRPr lang="en-US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1620BC8-B3AC-81A8-E973-8CC47DF7D88B}"/>
              </a:ext>
            </a:extLst>
          </p:cNvPr>
          <p:cNvSpPr>
            <a:spLocks noGrp="1" noChangeArrowheads="1"/>
          </p:cNvSpPr>
          <p:nvPr>
            <p:ph sz="half" idx="4294967295"/>
          </p:nvPr>
        </p:nvSpPr>
        <p:spPr bwMode="auto">
          <a:xfrm>
            <a:off x="457200" y="1019171"/>
            <a:ext cx="8648700" cy="477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High Initial Costs and Complexity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CSP desalination requires significant upfront investment and sophisticated system integration, making initial setup complex and costly.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Intermittency and Maintenance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The variability of solar energy and the high maintenance requirements for systems using thermal storage technologies pose operational challenges.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Resource and Land Requirements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CSP plants require substantial water for cooling and large tracts of land, which can lead to conflicts in water-scarce and ecologically sensitive areas.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Technical and Operational Challenges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Integrating fluctuating solar energy with power grids and managing thermal pollution demand advanced technical expertise and can impact local ecosystems.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Economic Competitiveness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Despite low operational costs, the competitiveness of CSP desalination is hindered by high initial expenses and scaling difficulties, especially compared to traditional energy sources and desalination methods.</a:t>
            </a:r>
          </a:p>
        </p:txBody>
      </p:sp>
    </p:spTree>
    <p:extLst>
      <p:ext uri="{BB962C8B-B14F-4D97-AF65-F5344CB8AC3E}">
        <p14:creationId xmlns:p14="http://schemas.microsoft.com/office/powerpoint/2010/main" val="2219144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CAB1BE-603F-4CA0-C7D7-398ED9B95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18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E44B9-2731-2B7D-A4CF-6EAB6B0E19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1975" y="1232036"/>
            <a:ext cx="9029700" cy="416797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endParaRPr lang="en-US" sz="1400" dirty="0"/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Advanced Thermal Energy Storage: </a:t>
            </a:r>
            <a:r>
              <a:rPr lang="en-US" sz="1400" dirty="0">
                <a:latin typeface="Amasis MT Pro Black" panose="02040A04050005020304" pitchFamily="18" charset="0"/>
              </a:rPr>
              <a:t>Development of more efficient and cost-effective thermal storage materials and technologies, such as phase change materials or thermochemical storage, to extend the operational hours of CSP plants beyond daylight.</a:t>
            </a:r>
          </a:p>
          <a:p>
            <a:pPr>
              <a:lnSpc>
                <a:spcPct val="120000"/>
              </a:lnSpc>
            </a:pPr>
            <a:endParaRPr lang="en-US" sz="1400" dirty="0">
              <a:latin typeface="Amasis MT Pro Black" panose="02040A040500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latin typeface="Amasis MT Pro Black" panose="02040A04050005020304" pitchFamily="18" charset="0"/>
              </a:rPr>
              <a:t> </a:t>
            </a:r>
            <a:r>
              <a:rPr lang="en-US" sz="1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Hybrid Desalination Systems: </a:t>
            </a:r>
            <a:r>
              <a:rPr lang="en-US" sz="1400" dirty="0">
                <a:latin typeface="Amasis MT Pro Black" panose="02040A04050005020304" pitchFamily="18" charset="0"/>
              </a:rPr>
              <a:t>Integration of CSP with multiple desalination technologies, such as combining Multi-Effect Distillation (MED) with Reverse Osmosis (RO), to optimize water production rates and energy usage.</a:t>
            </a:r>
          </a:p>
          <a:p>
            <a:pPr>
              <a:lnSpc>
                <a:spcPct val="120000"/>
              </a:lnSpc>
            </a:pPr>
            <a:endParaRPr lang="en-US" sz="14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1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 Enhanced Heat Transfer Fluids: </a:t>
            </a:r>
            <a:r>
              <a:rPr lang="en-US" sz="1400" dirty="0">
                <a:latin typeface="Amasis MT Pro Black" panose="02040A04050005020304" pitchFamily="18" charset="0"/>
              </a:rPr>
              <a:t>Innovation in heat transfer fluids that operate at higher temperatures and with better thermal properties to improve the efficiency and scalability of CSP systems.</a:t>
            </a:r>
          </a:p>
          <a:p>
            <a:pPr marL="0" indent="0">
              <a:lnSpc>
                <a:spcPct val="120000"/>
              </a:lnSpc>
              <a:buNone/>
            </a:pPr>
            <a:endParaRPr lang="en-US" sz="1400" dirty="0">
              <a:latin typeface="Amasis MT Pro Black" panose="02040A040500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811D866-69B8-C3E1-93C9-090DC772B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533" y="304936"/>
            <a:ext cx="8134042" cy="1323975"/>
          </a:xfrm>
        </p:spPr>
        <p:txBody>
          <a:bodyPr>
            <a:normAutofit/>
          </a:bodyPr>
          <a:lstStyle/>
          <a:p>
            <a:r>
              <a:rPr lang="en-US" sz="2400" dirty="0"/>
              <a:t>Future innovations in CSP- Desalination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0FB8A6A-D542-0C36-78CA-38876C05FC98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2743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526D42-ACE8-A8E4-0E22-8BE417434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C42916-BCA2-402C-B8F7-83A78291524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9053551"/>
              </p:ext>
            </p:extLst>
          </p:nvPr>
        </p:nvGraphicFramePr>
        <p:xfrm>
          <a:off x="838200" y="1546224"/>
          <a:ext cx="7153276" cy="41789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76638">
                  <a:extLst>
                    <a:ext uri="{9D8B030D-6E8A-4147-A177-3AD203B41FA5}">
                      <a16:colId xmlns:a16="http://schemas.microsoft.com/office/drawing/2014/main" val="2310920978"/>
                    </a:ext>
                  </a:extLst>
                </a:gridCol>
                <a:gridCol w="3576638">
                  <a:extLst>
                    <a:ext uri="{9D8B030D-6E8A-4147-A177-3AD203B41FA5}">
                      <a16:colId xmlns:a16="http://schemas.microsoft.com/office/drawing/2014/main" val="299412483"/>
                    </a:ext>
                  </a:extLst>
                </a:gridCol>
              </a:tblGrid>
              <a:tr h="572803"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</a:rPr>
                        <a:t>ADVANTAGES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solidFill>
                            <a:schemeClr val="bg1"/>
                          </a:solidFill>
                          <a:latin typeface="Amasis MT Pro Black" panose="02040A04050005020304" pitchFamily="18" charset="0"/>
                        </a:rPr>
                        <a:t>DISADVANTAGES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3033373"/>
                  </a:ext>
                </a:extLst>
              </a:tr>
              <a:tr h="988673">
                <a:tc>
                  <a:txBody>
                    <a:bodyPr/>
                    <a:lstStyle/>
                    <a:p>
                      <a:r>
                        <a:rPr lang="en-US" dirty="0">
                          <a:latin typeface="Amasis MT Pro Black" panose="02040A04050005020304" pitchFamily="18" charset="0"/>
                        </a:rPr>
                        <a:t>Reduces dependency on fossil fuels and emissions.</a:t>
                      </a:r>
                      <a:endParaRPr lang="en-IN" dirty="0"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>
                          <a:latin typeface="Amasis MT Pro Black" panose="02040A04050005020304" pitchFamily="18" charset="0"/>
                        </a:rPr>
                        <a:t>Large land requirements can disrupt habitats.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2055849"/>
                  </a:ext>
                </a:extLst>
              </a:tr>
              <a:tr h="988673">
                <a:tc>
                  <a:txBody>
                    <a:bodyPr/>
                    <a:lstStyle/>
                    <a:p>
                      <a:r>
                        <a:rPr lang="en-US" dirty="0">
                          <a:latin typeface="Amasis MT Pro Black" panose="02040A04050005020304" pitchFamily="18" charset="0"/>
                        </a:rPr>
                        <a:t>Provides sustainable fresh water in arid regions.</a:t>
                      </a:r>
                      <a:endParaRPr lang="en-IN" dirty="0"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masis MT Pro Black" panose="02040A04050005020304" pitchFamily="18" charset="0"/>
                        </a:rPr>
                        <a:t>Uses significant water and materials, impacting local resources.</a:t>
                      </a:r>
                      <a:endParaRPr lang="en-IN" dirty="0"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619830"/>
                  </a:ext>
                </a:extLst>
              </a:tr>
              <a:tr h="572803">
                <a:tc>
                  <a:txBody>
                    <a:bodyPr/>
                    <a:lstStyle/>
                    <a:p>
                      <a:r>
                        <a:rPr lang="en-IN" dirty="0">
                          <a:latin typeface="Amasis MT Pro Black" panose="02040A04050005020304" pitchFamily="18" charset="0"/>
                        </a:rPr>
                        <a:t>Minimal air pollutants during operation.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masis MT Pro Black" panose="02040A04050005020304" pitchFamily="18" charset="0"/>
                        </a:rPr>
                        <a:t>Discharged heat can affect local climates.</a:t>
                      </a:r>
                      <a:endParaRPr lang="en-IN" dirty="0"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251585"/>
                  </a:ext>
                </a:extLst>
              </a:tr>
              <a:tr h="988673">
                <a:tc>
                  <a:txBody>
                    <a:bodyPr/>
                    <a:lstStyle/>
                    <a:p>
                      <a:r>
                        <a:rPr lang="en-US" dirty="0">
                          <a:latin typeface="Amasis MT Pro Black" panose="02040A04050005020304" pitchFamily="18" charset="0"/>
                        </a:rPr>
                        <a:t>Allows for agricultural activities beneath arrays.</a:t>
                      </a:r>
                      <a:endParaRPr lang="en-IN" dirty="0"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Amasis MT Pro Black" panose="02040A04050005020304" pitchFamily="18" charset="0"/>
                        </a:rPr>
                        <a:t>Production and disposal of components can generate waste.</a:t>
                      </a:r>
                      <a:endParaRPr lang="en-IN" dirty="0">
                        <a:latin typeface="Amasis MT Pro Black" panose="02040A040500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4359341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DDA9D232-AEA8-C5D5-7AFE-2C2B8F480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Environmental Impact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409C66-44A5-0960-D8D3-86C6C3EC4F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8B92D74-C7D9-1669-D10C-2158B5EF07B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  <p:pic>
        <p:nvPicPr>
          <p:cNvPr id="11266" name="Picture 2" descr="Best Environmental Impact Royalty-Free Images, Stock Photos ...">
            <a:extLst>
              <a:ext uri="{FF2B5EF4-FFF2-40B4-BE49-F238E27FC236}">
                <a16:creationId xmlns:a16="http://schemas.microsoft.com/office/drawing/2014/main" id="{EC9DB6C4-441E-1344-6D1C-AF4736E2F1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04"/>
          <a:stretch/>
        </p:blipFill>
        <p:spPr bwMode="auto">
          <a:xfrm>
            <a:off x="8229600" y="1546224"/>
            <a:ext cx="3676650" cy="417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692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7E19C-3909-6A18-6BF5-6BA84C4C0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DEE5B0-CE02-29DF-FB94-C17638747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01214" y="1441525"/>
            <a:ext cx="11052586" cy="4272808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sz="5400" dirty="0">
                <a:solidFill>
                  <a:srgbClr val="FF0000"/>
                </a:solidFill>
                <a:latin typeface="Amasis MT Pro Black" panose="020F0502020204030204" pitchFamily="18" charset="0"/>
              </a:rPr>
              <a:t>2 Billion</a:t>
            </a:r>
            <a:endParaRPr lang="en-US" dirty="0">
              <a:solidFill>
                <a:srgbClr val="FF0000"/>
              </a:solidFill>
              <a:latin typeface="Amasis MT Pro Black" panose="020F05020202040302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EAB0D23-E95E-8C64-2900-F7AEFA328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214" y="422683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Water Energy Nexus	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B81537-06B4-284F-CC09-04D64C3EC664}"/>
              </a:ext>
            </a:extLst>
          </p:cNvPr>
          <p:cNvSpPr txBox="1"/>
          <p:nvPr/>
        </p:nvSpPr>
        <p:spPr>
          <a:xfrm>
            <a:off x="513954" y="2216076"/>
            <a:ext cx="29715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masis MT Pro Black" panose="02040A04050005020304" pitchFamily="18" charset="0"/>
              </a:rPr>
              <a:t>Number of people facing water scarcity around the world</a:t>
            </a:r>
            <a:endParaRPr lang="en-IN" sz="2000" dirty="0"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003405-FDC2-8A23-79B8-F81ADF33FBEB}"/>
              </a:ext>
            </a:extLst>
          </p:cNvPr>
          <p:cNvSpPr txBox="1"/>
          <p:nvPr/>
        </p:nvSpPr>
        <p:spPr>
          <a:xfrm>
            <a:off x="7250654" y="2596228"/>
            <a:ext cx="3566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Availability of Freshwater</a:t>
            </a:r>
            <a:endParaRPr lang="en-IN" dirty="0">
              <a:latin typeface="Amasis MT Pro Black" panose="02040A040500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4729E8-AC82-D05D-9F36-442FB555A31B}"/>
              </a:ext>
            </a:extLst>
          </p:cNvPr>
          <p:cNvSpPr txBox="1"/>
          <p:nvPr/>
        </p:nvSpPr>
        <p:spPr>
          <a:xfrm>
            <a:off x="8091991" y="1765232"/>
            <a:ext cx="193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3%</a:t>
            </a:r>
            <a:endParaRPr lang="en-IN" sz="48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0" name="Arrow: Curved Right 9">
            <a:extLst>
              <a:ext uri="{FF2B5EF4-FFF2-40B4-BE49-F238E27FC236}">
                <a16:creationId xmlns:a16="http://schemas.microsoft.com/office/drawing/2014/main" id="{A6386B32-442B-9BE2-84DD-75BB73CC5A0D}"/>
              </a:ext>
            </a:extLst>
          </p:cNvPr>
          <p:cNvSpPr/>
          <p:nvPr/>
        </p:nvSpPr>
        <p:spPr>
          <a:xfrm>
            <a:off x="6195050" y="2668096"/>
            <a:ext cx="859727" cy="2345166"/>
          </a:xfrm>
          <a:prstGeom prst="curved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2FEFB-680C-22D9-61E8-5D18FB38BA8B}"/>
              </a:ext>
            </a:extLst>
          </p:cNvPr>
          <p:cNvSpPr txBox="1"/>
          <p:nvPr/>
        </p:nvSpPr>
        <p:spPr>
          <a:xfrm>
            <a:off x="7605656" y="3955226"/>
            <a:ext cx="16781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70%</a:t>
            </a:r>
            <a:endParaRPr lang="en-IN" sz="44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4150C4-4F02-3969-756E-FD161865CFED}"/>
              </a:ext>
            </a:extLst>
          </p:cNvPr>
          <p:cNvSpPr txBox="1"/>
          <p:nvPr/>
        </p:nvSpPr>
        <p:spPr>
          <a:xfrm>
            <a:off x="7508394" y="4896334"/>
            <a:ext cx="3103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Percentage of Freshwater frozen in ice</a:t>
            </a:r>
            <a:endParaRPr lang="en-IN" dirty="0">
              <a:latin typeface="Amasis MT Pro Black" panose="02040A04050005020304" pitchFamily="18" charset="0"/>
            </a:endParaRPr>
          </a:p>
        </p:txBody>
      </p:sp>
      <p:pic>
        <p:nvPicPr>
          <p:cNvPr id="1026" name="Picture 2" descr="Infographic Water Day Water Scarcity 2022 - Capenature">
            <a:extLst>
              <a:ext uri="{FF2B5EF4-FFF2-40B4-BE49-F238E27FC236}">
                <a16:creationId xmlns:a16="http://schemas.microsoft.com/office/drawing/2014/main" id="{A0ADC01C-3EE8-9B4C-2DAA-4B16A7A202B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8" t="24174" r="1680" b="38395"/>
          <a:stretch/>
        </p:blipFill>
        <p:spPr bwMode="auto">
          <a:xfrm>
            <a:off x="513954" y="3768112"/>
            <a:ext cx="5121974" cy="290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843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72E229C-59AA-BEDC-64E2-776A1C42C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20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6B1DB3-783B-4059-FD5F-6B407945F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466" y="727195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Conclusion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6652A75-2D5B-8125-0691-18A0797B895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   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DEC4D07-32BF-7196-E25D-E78403A8E28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   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E7B813C3-F1B3-F39C-BA6C-ED5A0D20FE9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837466" y="1530973"/>
            <a:ext cx="7277100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Sustainability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CSP desalination reduces reliance on non-renewable resources, aligning with global sustainability goals.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Innovation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Advances in technology, such as improved thermal energy storage and hybrid desalination systems, continue to enhance the efficiency and feasibility of CSP desalination.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Challenges and Opportunities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While there are hurdles, such as high initial costs and technical complexities, the ongoing innovations and economic incentives are paving the way for broader adoption.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masis MT Pro Black" panose="02040A04050005020304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Environmental Benefits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masis MT Pro Black" panose="02040A04050005020304" pitchFamily="18" charset="0"/>
              </a:rPr>
              <a:t>: 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masis MT Pro Black" panose="02040A04050005020304" pitchFamily="18" charset="0"/>
              </a:rPr>
              <a:t>Beyond just providing renewable energy, CSP desalination offers significant environmental benefits, reducing greenhouse gas emissions and minimizing ecological impacts compared to traditional desalination and power generation methods. </a:t>
            </a:r>
          </a:p>
        </p:txBody>
      </p:sp>
    </p:spTree>
    <p:extLst>
      <p:ext uri="{BB962C8B-B14F-4D97-AF65-F5344CB8AC3E}">
        <p14:creationId xmlns:p14="http://schemas.microsoft.com/office/powerpoint/2010/main" val="17455438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B4323D9-DBB0-8563-C823-5A754EE44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21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CF95F-5343-682A-2330-A7CA623534B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IN" sz="1050" dirty="0">
                <a:hlinkClick r:id="rId2"/>
              </a:rPr>
              <a:t>Zhang, </a:t>
            </a:r>
            <a:r>
              <a:rPr lang="en-IN" sz="1050" dirty="0" err="1">
                <a:hlinkClick r:id="rId2"/>
              </a:rPr>
              <a:t>Huili</a:t>
            </a:r>
            <a:r>
              <a:rPr lang="en-IN" sz="1050" dirty="0">
                <a:hlinkClick r:id="rId2"/>
              </a:rPr>
              <a:t> &amp; </a:t>
            </a:r>
            <a:r>
              <a:rPr lang="en-IN" sz="1050" dirty="0" err="1">
                <a:hlinkClick r:id="rId2"/>
              </a:rPr>
              <a:t>Baeyens</a:t>
            </a:r>
            <a:r>
              <a:rPr lang="en-IN" sz="1050" dirty="0">
                <a:hlinkClick r:id="rId2"/>
              </a:rPr>
              <a:t>, J. &amp; </a:t>
            </a:r>
            <a:r>
              <a:rPr lang="en-IN" sz="1050" dirty="0" err="1">
                <a:hlinkClick r:id="rId2"/>
              </a:rPr>
              <a:t>Degrève</a:t>
            </a:r>
            <a:r>
              <a:rPr lang="en-IN" sz="1050" dirty="0">
                <a:hlinkClick r:id="rId2"/>
              </a:rPr>
              <a:t>, Jan &amp; Cáceres, Gustavo. (2013). Concentrated solar power plants: Review and design methodology. Renewable and Sustainable Energy Reviews. 22. 466-481. 10.1016/j.rser.2013.01.032. </a:t>
            </a:r>
          </a:p>
          <a:p>
            <a:r>
              <a:rPr lang="en-IN" sz="1050" dirty="0" err="1">
                <a:hlinkClick r:id="rId2"/>
              </a:rPr>
              <a:t>Iaquaniello</a:t>
            </a:r>
            <a:r>
              <a:rPr lang="en-IN" sz="1050" dirty="0">
                <a:hlinkClick r:id="rId2"/>
              </a:rPr>
              <a:t>, G. &amp; </a:t>
            </a:r>
            <a:r>
              <a:rPr lang="en-IN" sz="1050" dirty="0" err="1">
                <a:hlinkClick r:id="rId2"/>
              </a:rPr>
              <a:t>Salladini</a:t>
            </a:r>
            <a:r>
              <a:rPr lang="en-IN" sz="1050" dirty="0">
                <a:hlinkClick r:id="rId2"/>
              </a:rPr>
              <a:t>, </a:t>
            </a:r>
            <a:r>
              <a:rPr lang="en-IN" sz="1050" dirty="0" err="1">
                <a:hlinkClick r:id="rId2"/>
              </a:rPr>
              <a:t>Annarita</a:t>
            </a:r>
            <a:r>
              <a:rPr lang="en-IN" sz="1050" dirty="0">
                <a:hlinkClick r:id="rId2"/>
              </a:rPr>
              <a:t> &amp; Mari, A. &amp; Mabrouk, Abdel Nasser &amp; Fath, Hassan. (2014). Concentrating solar power (CSP) system integrated with MED–RO hybrid desalination. Desalination. 336. 121–128. 10.1016/j.desal.2013.12.030. </a:t>
            </a:r>
          </a:p>
          <a:p>
            <a:r>
              <a:rPr lang="en-IN" sz="1050" dirty="0">
                <a:hlinkClick r:id="rId2"/>
              </a:rPr>
              <a:t>Mohammadi, </a:t>
            </a:r>
            <a:r>
              <a:rPr lang="en-IN" sz="1050" dirty="0" err="1">
                <a:hlinkClick r:id="rId2"/>
              </a:rPr>
              <a:t>Kasra</a:t>
            </a:r>
            <a:r>
              <a:rPr lang="en-IN" sz="1050" dirty="0">
                <a:hlinkClick r:id="rId2"/>
              </a:rPr>
              <a:t> &amp; </a:t>
            </a:r>
            <a:r>
              <a:rPr lang="en-IN" sz="1050" dirty="0" err="1">
                <a:hlinkClick r:id="rId2"/>
              </a:rPr>
              <a:t>Saghafifar</a:t>
            </a:r>
            <a:r>
              <a:rPr lang="en-IN" sz="1050" dirty="0">
                <a:hlinkClick r:id="rId2"/>
              </a:rPr>
              <a:t>, Mohammad &amp; Ellingwood, Kevin &amp; Powell, Kody. (2019). Hybrid concentrated solar power (CSP)-desalination systems: A review. Desalination. 468. 114083. 10.1016/j.desal.2019.114083. </a:t>
            </a:r>
          </a:p>
          <a:p>
            <a:r>
              <a:rPr lang="en-IN" sz="1050" dirty="0">
                <a:hlinkClick r:id="rId2"/>
              </a:rPr>
              <a:t>  next    https://thewaterproject.org/water-scarcity/?utm_campaign=long_tail&amp;utm_source=googlegrant&amp;utm_medium=cpc&amp;utm_term=water%20scarcity&amp;gad_source=1&amp;gclid=CjwKCAiA3Na5BhAZEiwAzrfagNMlf41YtlXnJdOve9oX7TE7PAkjWo0NiprZY_U6CCc3CVb6maNgxBoCfxsQAvD_BwE</a:t>
            </a:r>
            <a:endParaRPr lang="en-IN" sz="1050" dirty="0"/>
          </a:p>
          <a:p>
            <a:r>
              <a:rPr lang="en-IN" sz="1050" dirty="0">
                <a:hlinkClick r:id="rId3"/>
              </a:rPr>
              <a:t>https://apnews.com/article/water-united-nations-world-meteorological-organization-86183afa4d917fe9777f730159849c8f</a:t>
            </a:r>
            <a:endParaRPr lang="en-IN" sz="1050" dirty="0"/>
          </a:p>
          <a:p>
            <a:r>
              <a:rPr lang="en-IN" sz="1050" dirty="0">
                <a:hlinkClick r:id="rId4"/>
              </a:rPr>
              <a:t>https://www.ft.com/content/aa0c75b6-524e-4090-9dfc-0d40ef8bccbd?utm_source=chatgpt.com</a:t>
            </a:r>
            <a:endParaRPr lang="en-IN" sz="1050" dirty="0"/>
          </a:p>
          <a:p>
            <a:r>
              <a:rPr lang="en-IN" sz="1050" dirty="0">
                <a:hlinkClick r:id="rId5"/>
              </a:rPr>
              <a:t>https://www.google.com/url?sa=i&amp;url=http%3A%2F%2Fprismgroup.co%2Fwater%2Fdesalination%2F&amp;psig=AOvVaw3lGmbCGvNnAVh1EXs0q7IX&amp;ust=1731884448374000&amp;source=images&amp;cd=vfe&amp;opi=89978449&amp;ved=0CBQQjRxqFwoTCPj5gr764YkDFQAAAAAdAAAAABAI</a:t>
            </a:r>
            <a:endParaRPr lang="en-IN" sz="1050" dirty="0"/>
          </a:p>
          <a:p>
            <a:endParaRPr lang="en-IN" sz="1050" dirty="0"/>
          </a:p>
          <a:p>
            <a:endParaRPr lang="en-IN" sz="1050" dirty="0"/>
          </a:p>
          <a:p>
            <a:endParaRPr lang="en-IN" sz="105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320C9E-4ED4-D0C1-E597-7D850E7EA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References</a:t>
            </a:r>
            <a:endParaRPr lang="en-IN" sz="2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AC1004-1140-E483-B700-42E81078809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BDA0913-D030-7C5E-D6DD-7482542022A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7257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10E9B-5985-26B9-A8AB-35ABD0C13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22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7BCCC02-048A-1090-CF1A-D90A382547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9175" y="2911699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Q &amp; A?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84D99C-60E7-60F1-AF01-DF6AEF466E1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D3C9273-46D0-9299-83CC-50259CD7A90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64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F63E4C-A3A0-7551-7000-B62EA798A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590" y="6252754"/>
            <a:ext cx="2743200" cy="365125"/>
          </a:xfrm>
        </p:spPr>
        <p:txBody>
          <a:bodyPr/>
          <a:lstStyle/>
          <a:p>
            <a:fld id="{2385DA76-2DD3-144A-9C84-6B8D9531DA2D}" type="slidenum">
              <a:rPr lang="en-US" smtClean="0"/>
              <a:t>3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EDA0E-A3FD-164A-E7D9-AD3BC11C8E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3490" y="2002730"/>
            <a:ext cx="8129252" cy="4167972"/>
          </a:xfrm>
        </p:spPr>
        <p:txBody>
          <a:bodyPr/>
          <a:lstStyle/>
          <a:p>
            <a:r>
              <a:rPr lang="en-US" sz="2400" dirty="0">
                <a:latin typeface="Amasis MT Pro Black" panose="02040A04050005020304" pitchFamily="18" charset="0"/>
              </a:rPr>
              <a:t>The United Nations warns of a global water crisis with a predicted </a:t>
            </a:r>
            <a:r>
              <a:rPr lang="en-US" sz="2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40% shortfall </a:t>
            </a:r>
            <a:r>
              <a:rPr lang="en-US" sz="2400" dirty="0">
                <a:latin typeface="Amasis MT Pro Black" panose="02040A04050005020304" pitchFamily="18" charset="0"/>
              </a:rPr>
              <a:t>in freshwater resources by 2030, affecting agriculture, industry, and daily life.</a:t>
            </a:r>
          </a:p>
          <a:p>
            <a:r>
              <a:rPr lang="en-US" sz="2400" b="1" dirty="0">
                <a:latin typeface="Amasis MT Pro Black" panose="02040A04050005020304" pitchFamily="18" charset="0"/>
              </a:rPr>
              <a:t>Environmental Impact</a:t>
            </a:r>
            <a:r>
              <a:rPr lang="en-US" sz="2400" dirty="0">
                <a:latin typeface="Amasis MT Pro Black" panose="02040A04050005020304" pitchFamily="18" charset="0"/>
              </a:rPr>
              <a:t>: In 2023, the world's rivers experienced their driest year in over three decades, leading to significant reductions in water flow and extended droughts globally. </a:t>
            </a:r>
          </a:p>
          <a:p>
            <a:endParaRPr lang="en-US" dirty="0"/>
          </a:p>
          <a:p>
            <a:endParaRPr lang="en-IN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572570-A55B-0F1B-F1AA-6BCE1BF5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Water energy Nexus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A1138F6-B58B-8F6D-6680-8E42538378C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DA8FBD-28EE-72C1-E223-31E2282268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68213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2C7870C-166B-96E9-DFAD-50CCDB536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943" y="268650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What is </a:t>
            </a:r>
            <a:r>
              <a:rPr lang="en-US" b="0" dirty="0">
                <a:latin typeface="Amasis MT Pro Black" panose="02040A04050005020304" pitchFamily="18" charset="0"/>
              </a:rPr>
              <a:t>CSP</a:t>
            </a:r>
            <a:r>
              <a:rPr lang="en-US" dirty="0">
                <a:latin typeface="Amasis MT Pro Black" panose="02040A04050005020304" pitchFamily="18" charset="0"/>
              </a:rPr>
              <a:t>?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282F4EE-C63D-A180-1EEB-7E30EC1AB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>
                <a:latin typeface="Amasis MT Pro Black" panose="02040A04050005020304" pitchFamily="18" charset="0"/>
              </a:rPr>
              <a:t>4</a:t>
            </a:fld>
            <a:endParaRPr lang="en-US">
              <a:latin typeface="Amasis MT Pro Black" panose="02040A04050005020304" pitchFamily="18" charset="0"/>
            </a:endParaRPr>
          </a:p>
        </p:txBody>
      </p:sp>
      <p:pic>
        <p:nvPicPr>
          <p:cNvPr id="2054" name="Picture 6" descr="How Concentrated Solar Power Works - SolarPACES">
            <a:extLst>
              <a:ext uri="{FF2B5EF4-FFF2-40B4-BE49-F238E27FC236}">
                <a16:creationId xmlns:a16="http://schemas.microsoft.com/office/drawing/2014/main" id="{4AB4A465-26A7-A33D-BEDF-534A0CA60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7467"/>
            <a:ext cx="6809591" cy="502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B7D566D-C7AF-EB4B-BEA3-C85DE00E0C0C}"/>
              </a:ext>
            </a:extLst>
          </p:cNvPr>
          <p:cNvSpPr txBox="1"/>
          <p:nvPr/>
        </p:nvSpPr>
        <p:spPr>
          <a:xfrm>
            <a:off x="7071360" y="1302558"/>
            <a:ext cx="3840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CSP refer to Concentrated solar Power.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Amasis MT Pro Black" panose="02040A040500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masis MT Pro Black" panose="02040A04050005020304" pitchFamily="18" charset="0"/>
              </a:rPr>
              <a:t>Renewable energy technology that uses </a:t>
            </a:r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mirrors</a:t>
            </a:r>
            <a:r>
              <a:rPr lang="en-US" dirty="0">
                <a:latin typeface="Amasis MT Pro Black" panose="02040A04050005020304" pitchFamily="18" charset="0"/>
              </a:rPr>
              <a:t> or </a:t>
            </a:r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lenses</a:t>
            </a:r>
            <a:r>
              <a:rPr lang="en-US" dirty="0">
                <a:latin typeface="Amasis MT Pro Black" panose="02040A04050005020304" pitchFamily="18" charset="0"/>
              </a:rPr>
              <a:t> to concentrate sunlight onto a receiver, converting solar energy into high-temperature heat.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dirty="0">
              <a:latin typeface="Amasis MT Pro Black" panose="02040A04050005020304" pitchFamily="18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88368526-106D-0D7C-4B00-1ADA0EF457C8}"/>
              </a:ext>
            </a:extLst>
          </p:cNvPr>
          <p:cNvSpPr/>
          <p:nvPr/>
        </p:nvSpPr>
        <p:spPr>
          <a:xfrm>
            <a:off x="8991600" y="4314495"/>
            <a:ext cx="796066" cy="4625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masis MT Pro Black" panose="02040A04050005020304" pitchFamily="18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50E40C0-5206-9E2F-D5FC-06A2AA3C57D9}"/>
              </a:ext>
            </a:extLst>
          </p:cNvPr>
          <p:cNvSpPr/>
          <p:nvPr/>
        </p:nvSpPr>
        <p:spPr>
          <a:xfrm rot="5400000">
            <a:off x="10248451" y="5063658"/>
            <a:ext cx="796066" cy="4625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masis MT Pro Black" panose="02040A04050005020304" pitchFamily="18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D66E7042-EFCC-D660-7677-EC59229A44E2}"/>
              </a:ext>
            </a:extLst>
          </p:cNvPr>
          <p:cNvSpPr/>
          <p:nvPr/>
        </p:nvSpPr>
        <p:spPr>
          <a:xfrm rot="10800000">
            <a:off x="9293261" y="5994567"/>
            <a:ext cx="796066" cy="462578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>
              <a:latin typeface="Amasis MT Pro Black" panose="02040A040500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6923D4-9116-011D-1B1D-1E42EC5AEB20}"/>
              </a:ext>
            </a:extLst>
          </p:cNvPr>
          <p:cNvSpPr txBox="1"/>
          <p:nvPr/>
        </p:nvSpPr>
        <p:spPr>
          <a:xfrm>
            <a:off x="7554108" y="4250583"/>
            <a:ext cx="1416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Heat Generated</a:t>
            </a:r>
            <a:endParaRPr lang="en-IN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D9B4FEF-5F96-7079-F7B4-5390A043651D}"/>
              </a:ext>
            </a:extLst>
          </p:cNvPr>
          <p:cNvSpPr txBox="1"/>
          <p:nvPr/>
        </p:nvSpPr>
        <p:spPr>
          <a:xfrm>
            <a:off x="10089327" y="4222618"/>
            <a:ext cx="13364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Steam Produced</a:t>
            </a:r>
            <a:endParaRPr lang="en-IN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9915BB0-D9C7-E5A6-5CA9-4EE35B409A09}"/>
              </a:ext>
            </a:extLst>
          </p:cNvPr>
          <p:cNvSpPr txBox="1"/>
          <p:nvPr/>
        </p:nvSpPr>
        <p:spPr>
          <a:xfrm>
            <a:off x="10170234" y="5810981"/>
            <a:ext cx="1415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Drives turbine</a:t>
            </a:r>
            <a:endParaRPr lang="en-IN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1D1A73-CE67-4DA6-D159-0BA83BE3EEB6}"/>
              </a:ext>
            </a:extLst>
          </p:cNvPr>
          <p:cNvSpPr txBox="1"/>
          <p:nvPr/>
        </p:nvSpPr>
        <p:spPr>
          <a:xfrm>
            <a:off x="7669141" y="5930822"/>
            <a:ext cx="1820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Generates Electricity</a:t>
            </a:r>
            <a:endParaRPr lang="en-IN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370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CE4D55E-E0BA-44A7-036E-6F4D6EA22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5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3CDFE0-EBC2-0668-34B7-761558734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2" y="748501"/>
            <a:ext cx="8660364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Key CSP technologies</a:t>
            </a:r>
            <a:endParaRPr lang="en-IN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7CAF34-A033-E917-034A-2F4E976291A6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 dirty="0"/>
          </a:p>
        </p:txBody>
      </p:sp>
      <p:pic>
        <p:nvPicPr>
          <p:cNvPr id="3074" name="Picture 2" descr="Power Tower System Concentrating Solar-Thermal Power Basics | Department of  Energy">
            <a:extLst>
              <a:ext uri="{FF2B5EF4-FFF2-40B4-BE49-F238E27FC236}">
                <a16:creationId xmlns:a16="http://schemas.microsoft.com/office/drawing/2014/main" id="{244FC8EE-17D1-A6DD-A94D-464FCD2DD2F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453" y="2114310"/>
            <a:ext cx="4034936" cy="262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607A17F-281C-6454-600C-B3D50B9AE2CA}"/>
              </a:ext>
            </a:extLst>
          </p:cNvPr>
          <p:cNvSpPr txBox="1"/>
          <p:nvPr/>
        </p:nvSpPr>
        <p:spPr>
          <a:xfrm>
            <a:off x="5206088" y="6342535"/>
            <a:ext cx="60345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dirty="0"/>
              <a:t>https://www.eia.gov/todayinenergy/detail.php?id=530</a:t>
            </a: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640A8515-C67A-28FC-8FDB-3A9C3503E6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2836494"/>
              </p:ext>
            </p:extLst>
          </p:nvPr>
        </p:nvGraphicFramePr>
        <p:xfrm>
          <a:off x="5657980" y="1232009"/>
          <a:ext cx="5695820" cy="39651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6" name="Picture 4" descr="Inclination Sensors | Solar Tower Power Plants">
            <a:extLst>
              <a:ext uri="{FF2B5EF4-FFF2-40B4-BE49-F238E27FC236}">
                <a16:creationId xmlns:a16="http://schemas.microsoft.com/office/drawing/2014/main" id="{7694260C-A10A-6078-44DB-8D0CC9AD5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8002" y="4515055"/>
            <a:ext cx="1838802" cy="135409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roughs | Solar Dynamics LLC">
            <a:extLst>
              <a:ext uri="{FF2B5EF4-FFF2-40B4-BE49-F238E27FC236}">
                <a16:creationId xmlns:a16="http://schemas.microsoft.com/office/drawing/2014/main" id="{D0B59E72-89C7-9997-0633-F91FA8AF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9897" y="4520102"/>
            <a:ext cx="1847094" cy="135409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ompact Linear Fresnel Reflector Art Print">
            <a:extLst>
              <a:ext uri="{FF2B5EF4-FFF2-40B4-BE49-F238E27FC236}">
                <a16:creationId xmlns:a16="http://schemas.microsoft.com/office/drawing/2014/main" id="{C492D163-33DD-63E5-A10E-2572A2B7FC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095" y="4515055"/>
            <a:ext cx="1681683" cy="1354097"/>
          </a:xfrm>
          <a:prstGeom prst="rect">
            <a:avLst/>
          </a:prstGeom>
          <a:ln w="31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130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491D1A-3E38-91A5-E35F-572EB7945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03003"/>
            <a:ext cx="2743200" cy="365125"/>
          </a:xfrm>
        </p:spPr>
        <p:txBody>
          <a:bodyPr/>
          <a:lstStyle/>
          <a:p>
            <a:fld id="{2385DA76-2DD3-144A-9C84-6B8D9531DA2D}" type="slidenum">
              <a:rPr lang="en-US" smtClean="0">
                <a:latin typeface="Amasis MT Pro Black" panose="02040A04050005020304" pitchFamily="18" charset="0"/>
              </a:rPr>
              <a:t>6</a:t>
            </a:fld>
            <a:endParaRPr lang="en-US">
              <a:latin typeface="Amasis MT Pro Black" panose="02040A04050005020304" pitchFamily="18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DB75844-7158-372F-A124-6F60D8F66FEC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7890224"/>
              </p:ext>
            </p:extLst>
          </p:nvPr>
        </p:nvGraphicFramePr>
        <p:xfrm>
          <a:off x="446304" y="1500054"/>
          <a:ext cx="10515600" cy="4168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4EF61B21-6EC9-27F5-8208-573F0636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38080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masis MT Pro Black" panose="02040A04050005020304" pitchFamily="18" charset="0"/>
              </a:rPr>
              <a:t>Key Differences </a:t>
            </a:r>
            <a:endParaRPr lang="en-IN" dirty="0">
              <a:latin typeface="Amasis MT Pro Black" panose="02040A04050005020304" pitchFamily="18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1F073E-FE17-45A1-FD93-47DBE8CC1CA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37466" y="6217355"/>
            <a:ext cx="1805722" cy="264615"/>
          </a:xfrm>
        </p:spPr>
        <p:txBody>
          <a:bodyPr>
            <a:normAutofit fontScale="92500" lnSpcReduction="10000"/>
          </a:bodyPr>
          <a:lstStyle/>
          <a:p>
            <a:endParaRPr lang="en-IN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932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CFC664-F46A-8A76-9803-FD899A7BD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7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448F9A-5DF6-9FB9-79AE-2149C399F0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5017" y="1974084"/>
            <a:ext cx="8781661" cy="337087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800" dirty="0">
              <a:latin typeface="Amasis MT Pro Black" panose="02040A04050005020304" pitchFamily="18" charset="0"/>
            </a:endParaRPr>
          </a:p>
          <a:p>
            <a:r>
              <a:rPr lang="en-US" sz="1800" dirty="0">
                <a:latin typeface="Amasis MT Pro Black" panose="02040A040500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Continuous Power:  </a:t>
            </a:r>
            <a:r>
              <a:rPr lang="en-US" sz="1800" dirty="0">
                <a:latin typeface="Amasis MT Pro Black" panose="02040A04050005020304" pitchFamily="18" charset="0"/>
              </a:rPr>
              <a:t>TES achieves 98% efficiency, enabling up to 15 hours of operation without sunlight.  </a:t>
            </a:r>
          </a:p>
          <a:p>
            <a:r>
              <a:rPr lang="en-US" sz="1800" dirty="0">
                <a:latin typeface="Amasis MT Pro Black" panose="02040A040500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Large-Scale Output:  </a:t>
            </a:r>
            <a:r>
              <a:rPr lang="en-US" sz="1800" dirty="0">
                <a:latin typeface="Amasis MT Pro Black" panose="02040A04050005020304" pitchFamily="18" charset="0"/>
              </a:rPr>
              <a:t>Plants like Noor (Morocco) generate 580 MW, powering 1.3 million homes.  </a:t>
            </a:r>
          </a:p>
          <a:p>
            <a:r>
              <a:rPr lang="en-US" sz="1800" dirty="0">
                <a:latin typeface="Amasis MT Pro Black" panose="02040A040500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Emission Reduction:  </a:t>
            </a:r>
            <a:r>
              <a:rPr lang="en-US" sz="1800" dirty="0">
                <a:latin typeface="Amasis MT Pro Black" panose="02040A04050005020304" pitchFamily="18" charset="0"/>
              </a:rPr>
              <a:t>A 50 MW CSP plant offsets 40,000 tons of CO₂ annually.  </a:t>
            </a:r>
          </a:p>
          <a:p>
            <a:r>
              <a:rPr lang="en-US" sz="1800" dirty="0">
                <a:latin typeface="Amasis MT Pro Black" panose="02040A04050005020304" pitchFamily="18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Amasis MT Pro Black" panose="02040A04050005020304" pitchFamily="18" charset="0"/>
              </a:rPr>
              <a:t>Sun-Rich Optimization: </a:t>
            </a:r>
            <a:r>
              <a:rPr lang="en-US" sz="1800" dirty="0">
                <a:latin typeface="Amasis MT Pro Black" panose="02040A04050005020304" pitchFamily="18" charset="0"/>
              </a:rPr>
              <a:t>Requires DNI &gt; 5.5 kWh/m²/day; ideal for arid, sunny regions. </a:t>
            </a:r>
            <a:endParaRPr lang="en-IN" sz="1800" dirty="0">
              <a:latin typeface="Amasis MT Pro Black" panose="02040A04050005020304" pitchFamily="18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0E217F0-D7DA-D8CD-B91C-B2881E788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17" y="1048711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Advantages of CSP</a:t>
            </a:r>
            <a:endParaRPr lang="en-IN" dirty="0">
              <a:solidFill>
                <a:schemeClr val="tx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F3E801-5651-0333-0331-25D360CAF20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816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C57A4-08F1-66A3-CAC0-44400FB1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85DA76-2DD3-144A-9C84-6B8D9531DA2D}" type="slidenum">
              <a:rPr lang="en-US" smtClean="0"/>
              <a:t>8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C33FA00-D738-4629-6DD7-88BAE3067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951" y="1122413"/>
            <a:ext cx="10515590" cy="599096"/>
          </a:xfrm>
        </p:spPr>
        <p:txBody>
          <a:bodyPr>
            <a:normAutofit fontScale="90000"/>
          </a:bodyPr>
          <a:lstStyle/>
          <a:p>
            <a:r>
              <a:rPr lang="en-US" dirty="0"/>
              <a:t>What is Desalination?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8A0AC6-D756-747F-04FC-78C9682713E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</p:txBody>
      </p:sp>
      <p:pic>
        <p:nvPicPr>
          <p:cNvPr id="4098" name="Picture 2" descr="Typical desalination process (Carboneutral.net, 2015) | Download Scientific  Diagram">
            <a:extLst>
              <a:ext uri="{FF2B5EF4-FFF2-40B4-BE49-F238E27FC236}">
                <a16:creationId xmlns:a16="http://schemas.microsoft.com/office/drawing/2014/main" id="{47EBD99E-AE15-917F-BA13-A5570DFC031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51" y="2062065"/>
            <a:ext cx="4515087" cy="361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C8A5393-C987-A2E6-504A-EA64BDCBE746}"/>
              </a:ext>
            </a:extLst>
          </p:cNvPr>
          <p:cNvSpPr txBox="1"/>
          <p:nvPr/>
        </p:nvSpPr>
        <p:spPr>
          <a:xfrm>
            <a:off x="4935250" y="1721509"/>
            <a:ext cx="678088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Amasis MT Pro Black" panose="02040A040500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Definition: </a:t>
            </a:r>
            <a:r>
              <a:rPr lang="en-US" dirty="0">
                <a:latin typeface="Amasis MT Pro Black" panose="02040A04050005020304" pitchFamily="18" charset="0"/>
              </a:rPr>
              <a:t>process of converting seawater or brackish water into freshwater by removing dissolved salts and impurities.  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Purpose: </a:t>
            </a:r>
            <a:r>
              <a:rPr lang="en-US" dirty="0">
                <a:latin typeface="Amasis MT Pro Black" panose="02040A04050005020304" pitchFamily="18" charset="0"/>
              </a:rPr>
              <a:t>provides potable water in regions facing freshwater scarcity, especially coastal and arid areas.  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Primary Inputs: </a:t>
            </a:r>
            <a:r>
              <a:rPr lang="en-US" dirty="0">
                <a:latin typeface="Amasis MT Pro Black" panose="02040A04050005020304" pitchFamily="18" charset="0"/>
              </a:rPr>
              <a:t>Requires energy (thermal or electrical) to separate salt from water, making it resource-intensive.  </a:t>
            </a:r>
          </a:p>
          <a:p>
            <a:endParaRPr lang="en-US" dirty="0">
              <a:latin typeface="Amasis MT Pro Black" panose="02040A04050005020304" pitchFamily="18" charset="0"/>
            </a:endParaRPr>
          </a:p>
          <a:p>
            <a:r>
              <a:rPr lang="en-US" dirty="0">
                <a:solidFill>
                  <a:srgbClr val="FF0000"/>
                </a:solidFill>
                <a:latin typeface="Amasis MT Pro Black" panose="02040A04050005020304" pitchFamily="18" charset="0"/>
              </a:rPr>
              <a:t>Global Use: </a:t>
            </a:r>
            <a:r>
              <a:rPr lang="en-US" dirty="0">
                <a:latin typeface="Amasis MT Pro Black" panose="02040A04050005020304" pitchFamily="18" charset="0"/>
              </a:rPr>
              <a:t>Over 16,000 desalination plants worldwide produce ~100 million cubic meters of freshwater daily. </a:t>
            </a:r>
            <a:endParaRPr lang="en-IN" dirty="0">
              <a:latin typeface="Amasis MT Pro Black" panose="02040A040500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173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0C2B985-3B80-F53E-60FA-4EFAA53BB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660433" y="6356350"/>
            <a:ext cx="3693367" cy="365125"/>
          </a:xfrm>
        </p:spPr>
        <p:txBody>
          <a:bodyPr/>
          <a:lstStyle/>
          <a:p>
            <a:r>
              <a:rPr lang="en-US"/>
              <a:t>https://prismgroup.co/water/desalination/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C88127C-9329-7003-1358-6B37476CAC6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>
            <a:normAutofit fontScale="92500" lnSpcReduction="10000"/>
          </a:bodyPr>
          <a:lstStyle/>
          <a:p>
            <a:endParaRPr lang="en-I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FB38272-A97A-123A-F905-AC054C4D9FAB}"/>
              </a:ext>
            </a:extLst>
          </p:cNvPr>
          <p:cNvSpPr txBox="1"/>
          <p:nvPr/>
        </p:nvSpPr>
        <p:spPr>
          <a:xfrm>
            <a:off x="337651" y="163096"/>
            <a:ext cx="3256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Amasis MT Pro Black" panose="02040A04050005020304" pitchFamily="18" charset="0"/>
              </a:rPr>
              <a:t>70%</a:t>
            </a:r>
            <a:endParaRPr lang="en-IN" sz="4400" dirty="0">
              <a:solidFill>
                <a:srgbClr val="FF0000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00350A-2FFB-C0CF-0E7F-FF510C9E8F5C}"/>
              </a:ext>
            </a:extLst>
          </p:cNvPr>
          <p:cNvSpPr txBox="1"/>
          <p:nvPr/>
        </p:nvSpPr>
        <p:spPr>
          <a:xfrm>
            <a:off x="191639" y="865479"/>
            <a:ext cx="26592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masis MT Pro Black" panose="02040A04050005020304" pitchFamily="18" charset="0"/>
              </a:rPr>
              <a:t>Desalination plants globally operate using FOSSIL FUELS</a:t>
            </a:r>
            <a:endParaRPr lang="en-IN" sz="1400" dirty="0">
              <a:latin typeface="Amasis MT Pro Black" panose="02040A04050005020304" pitchFamily="18" charset="0"/>
            </a:endParaRPr>
          </a:p>
        </p:txBody>
      </p:sp>
      <p:pic>
        <p:nvPicPr>
          <p:cNvPr id="13314" name="Picture 2" descr="DESALINATION - Prism Group">
            <a:extLst>
              <a:ext uri="{FF2B5EF4-FFF2-40B4-BE49-F238E27FC236}">
                <a16:creationId xmlns:a16="http://schemas.microsoft.com/office/drawing/2014/main" id="{F1B42815-33A9-12C1-07D5-9EAA855855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293" y="1317059"/>
            <a:ext cx="7701273" cy="414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852BC29-D988-A66D-B02A-FB7FAA14946E}"/>
              </a:ext>
            </a:extLst>
          </p:cNvPr>
          <p:cNvSpPr txBox="1"/>
          <p:nvPr/>
        </p:nvSpPr>
        <p:spPr>
          <a:xfrm>
            <a:off x="4484508" y="5660290"/>
            <a:ext cx="421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>
                <a:latin typeface="Amasis MT Pro Black" panose="02040A04050005020304" pitchFamily="18" charset="0"/>
              </a:rPr>
              <a:t>Traditional Desalination Process</a:t>
            </a:r>
          </a:p>
        </p:txBody>
      </p:sp>
    </p:spTree>
    <p:extLst>
      <p:ext uri="{BB962C8B-B14F-4D97-AF65-F5344CB8AC3E}">
        <p14:creationId xmlns:p14="http://schemas.microsoft.com/office/powerpoint/2010/main" val="1879373707"/>
      </p:ext>
    </p:extLst>
  </p:cSld>
  <p:clrMapOvr>
    <a:masterClrMapping/>
  </p:clrMapOvr>
</p:sld>
</file>

<file path=ppt/theme/theme1.xml><?xml version="1.0" encoding="utf-8"?>
<a:theme xmlns:a="http://schemas.openxmlformats.org/drawingml/2006/main" name="StratCom ppt">
  <a:themeElements>
    <a:clrScheme name="Illini Theme">
      <a:dk1>
        <a:srgbClr val="13294B"/>
      </a:dk1>
      <a:lt1>
        <a:srgbClr val="FEFFFF"/>
      </a:lt1>
      <a:dk2>
        <a:srgbClr val="F55F06"/>
      </a:dk2>
      <a:lt2>
        <a:srgbClr val="C8C6C7"/>
      </a:lt2>
      <a:accent1>
        <a:srgbClr val="2870CD"/>
      </a:accent1>
      <a:accent2>
        <a:srgbClr val="3CB3E4"/>
      </a:accent2>
      <a:accent3>
        <a:srgbClr val="F8B316"/>
      </a:accent3>
      <a:accent4>
        <a:srgbClr val="196130"/>
      </a:accent4>
      <a:accent5>
        <a:srgbClr val="267E8D"/>
      </a:accent5>
      <a:accent6>
        <a:srgbClr val="7C3D13"/>
      </a:accent6>
      <a:hlink>
        <a:srgbClr val="C84013"/>
      </a:hlink>
      <a:folHlink>
        <a:srgbClr val="13294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85B58923830E49944D5B019BDEBC39" ma:contentTypeVersion="5" ma:contentTypeDescription="Create a new document." ma:contentTypeScope="" ma:versionID="59264baca7618d6f31b27f9ad4a6ed9c">
  <xsd:schema xmlns:xsd="http://www.w3.org/2001/XMLSchema" xmlns:xs="http://www.w3.org/2001/XMLSchema" xmlns:p="http://schemas.microsoft.com/office/2006/metadata/properties" xmlns:ns3="26afeec6-c0f5-4eb1-a1c3-11e7e49adc3d" targetNamespace="http://schemas.microsoft.com/office/2006/metadata/properties" ma:root="true" ma:fieldsID="5a594d5f6b82d2439fe448bbd850033d" ns3:_="">
    <xsd:import namespace="26afeec6-c0f5-4eb1-a1c3-11e7e49adc3d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afeec6-c0f5-4eb1-a1c3-11e7e49adc3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AD99CA7-418B-45C9-9C8F-133C5DDC38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7147A0-E9C3-4B70-A9C8-043421A355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6afeec6-c0f5-4eb1-a1c3-11e7e49adc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8D1F3C-D32D-4FC1-980D-142354451F75}">
  <ds:schemaRefs>
    <ds:schemaRef ds:uri="http://purl.org/dc/dcmitype/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26afeec6-c0f5-4eb1-a1c3-11e7e49adc3d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NPRE 498 CSP presentation</Template>
  <TotalTime>608</TotalTime>
  <Words>1862</Words>
  <Application>Microsoft Office PowerPoint</Application>
  <PresentationFormat>Widescreen</PresentationFormat>
  <Paragraphs>233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Abadi</vt:lpstr>
      <vt:lpstr>Amasis MT Pro Black</vt:lpstr>
      <vt:lpstr>Arial</vt:lpstr>
      <vt:lpstr>Arial Black</vt:lpstr>
      <vt:lpstr>Arial Narrow</vt:lpstr>
      <vt:lpstr>Calibri</vt:lpstr>
      <vt:lpstr>Georgia</vt:lpstr>
      <vt:lpstr>StratCom ppt</vt:lpstr>
      <vt:lpstr>NPRE 498 HYBRID CSP DESALINATION SYSTEMS: SUSTAINABLE SOLUTIONS FOR WATER AND ENERGY</vt:lpstr>
      <vt:lpstr>Water Energy Nexus </vt:lpstr>
      <vt:lpstr>Water energy Nexus</vt:lpstr>
      <vt:lpstr>What is CSP?</vt:lpstr>
      <vt:lpstr>Key CSP technologies</vt:lpstr>
      <vt:lpstr>Key Differences </vt:lpstr>
      <vt:lpstr>Advantages of CSP</vt:lpstr>
      <vt:lpstr>What is Desalination?</vt:lpstr>
      <vt:lpstr>PowerPoint Presentation</vt:lpstr>
      <vt:lpstr>Why Hybridise CSP with Desalination?</vt:lpstr>
      <vt:lpstr>MED (Multi Effect distillation) technology</vt:lpstr>
      <vt:lpstr>CSP – MED Mechanics</vt:lpstr>
      <vt:lpstr>TES in Hybrid Systems</vt:lpstr>
      <vt:lpstr>Case study</vt:lpstr>
      <vt:lpstr>Case study 2: Shams 1, UAE </vt:lpstr>
      <vt:lpstr>Technical / Economical advantages</vt:lpstr>
      <vt:lpstr>Challenges/ Limitations</vt:lpstr>
      <vt:lpstr>Future innovations in CSP- Desalination</vt:lpstr>
      <vt:lpstr>Environmental Impact</vt:lpstr>
      <vt:lpstr>Conclusion</vt:lpstr>
      <vt:lpstr>References</vt:lpstr>
      <vt:lpstr>Q &amp; A?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NPRE 498 HYBRID CSP DESALINATION SYSTEMS: SUSTAINABLE SOLUTIONS FOR WATER AND ENERGY</dc:title>
  <dc:creator>Cyriac Monachan, Cyriac</dc:creator>
  <cp:lastModifiedBy>Magdi Ragheb</cp:lastModifiedBy>
  <cp:revision>2</cp:revision>
  <dcterms:created xsi:type="dcterms:W3CDTF">2024-11-18T05:21:14Z</dcterms:created>
  <dcterms:modified xsi:type="dcterms:W3CDTF">2024-11-19T16:19:05Z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0x0101004385B58923830E49944D5B019BDEBC39</vt:lpwstr>
  </property>
</Properties>
</file>