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48" r:id="rId4"/>
  </p:sldMasterIdLst>
  <p:notesMasterIdLst>
    <p:notesMasterId r:id="rId23"/>
  </p:notesMasterIdLst>
  <p:sldIdLst>
    <p:sldId id="283" r:id="rId5"/>
    <p:sldId id="306" r:id="rId6"/>
    <p:sldId id="290" r:id="rId7"/>
    <p:sldId id="301" r:id="rId8"/>
    <p:sldId id="305" r:id="rId9"/>
    <p:sldId id="277" r:id="rId10"/>
    <p:sldId id="304" r:id="rId11"/>
    <p:sldId id="297" r:id="rId12"/>
    <p:sldId id="293" r:id="rId13"/>
    <p:sldId id="303" r:id="rId14"/>
    <p:sldId id="296" r:id="rId15"/>
    <p:sldId id="279" r:id="rId16"/>
    <p:sldId id="263" r:id="rId17"/>
    <p:sldId id="264" r:id="rId18"/>
    <p:sldId id="307" r:id="rId19"/>
    <p:sldId id="300" r:id="rId20"/>
    <p:sldId id="298" r:id="rId21"/>
    <p:sldId id="285" r:id="rId2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35" roundtripDataSignature="AMtx7mhSaRiTD9uDhGJ3nUfwohnl+c0Rs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5738"/>
    <a:srgbClr val="13294B"/>
    <a:srgbClr val="15264B"/>
    <a:srgbClr val="E84B36"/>
    <a:srgbClr val="1B4284"/>
    <a:srgbClr val="FF552E"/>
    <a:srgbClr val="0E2248"/>
    <a:srgbClr val="0E2E5A"/>
    <a:srgbClr val="0B1A53"/>
    <a:srgbClr val="0309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96"/>
    <p:restoredTop sz="94694"/>
  </p:normalViewPr>
  <p:slideViewPr>
    <p:cSldViewPr snapToGrid="0" snapToObjects="1">
      <p:cViewPr varScale="1">
        <p:scale>
          <a:sx n="81" d="100"/>
          <a:sy n="81" d="100"/>
        </p:scale>
        <p:origin x="120" y="16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35" Type="http://customschemas.google.com/relationships/presentationmetadata" Target="meta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6F82DB-C94F-4427-A828-BFF3AF93E90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047E7AFB-692A-40DE-95D3-EBC9AFD40E3D}">
      <dgm:prSet/>
      <dgm:spPr/>
      <dgm:t>
        <a:bodyPr/>
        <a:lstStyle/>
        <a:p>
          <a:r>
            <a:rPr lang="en-US" b="1" i="0"/>
            <a:t>Heat energy</a:t>
          </a:r>
          <a:endParaRPr lang="en-US"/>
        </a:p>
      </dgm:t>
    </dgm:pt>
    <dgm:pt modelId="{768D873E-D75A-4746-B37C-8F888E208AE3}" type="parTrans" cxnId="{223FA1F3-2B49-4F5D-9BC8-D37EF23CF0A0}">
      <dgm:prSet/>
      <dgm:spPr/>
      <dgm:t>
        <a:bodyPr/>
        <a:lstStyle/>
        <a:p>
          <a:endParaRPr lang="en-US"/>
        </a:p>
      </dgm:t>
    </dgm:pt>
    <dgm:pt modelId="{6BA00D21-5BE2-48AE-A047-9C68B72FF93C}" type="sibTrans" cxnId="{223FA1F3-2B49-4F5D-9BC8-D37EF23CF0A0}">
      <dgm:prSet/>
      <dgm:spPr/>
      <dgm:t>
        <a:bodyPr/>
        <a:lstStyle/>
        <a:p>
          <a:endParaRPr lang="en-US"/>
        </a:p>
      </dgm:t>
    </dgm:pt>
    <dgm:pt modelId="{13EF9E6B-CB5A-496F-A818-8F11D39C0091}">
      <dgm:prSet/>
      <dgm:spPr/>
      <dgm:t>
        <a:bodyPr/>
        <a:lstStyle/>
        <a:p>
          <a:r>
            <a:rPr lang="en-US" b="0" i="0" dirty="0"/>
            <a:t>Energy Usage in the US</a:t>
          </a:r>
          <a:endParaRPr lang="en-US" b="0" dirty="0"/>
        </a:p>
      </dgm:t>
    </dgm:pt>
    <dgm:pt modelId="{AA43656D-20EA-4DC2-92DA-93275CBBBC55}" type="parTrans" cxnId="{CB04DCC6-3343-4797-BE9D-96BB941ECB32}">
      <dgm:prSet/>
      <dgm:spPr/>
      <dgm:t>
        <a:bodyPr/>
        <a:lstStyle/>
        <a:p>
          <a:endParaRPr lang="en-US"/>
        </a:p>
      </dgm:t>
    </dgm:pt>
    <dgm:pt modelId="{7BC24CE2-B346-4C2B-AEA7-8D3F5440112D}" type="sibTrans" cxnId="{CB04DCC6-3343-4797-BE9D-96BB941ECB32}">
      <dgm:prSet/>
      <dgm:spPr/>
      <dgm:t>
        <a:bodyPr/>
        <a:lstStyle/>
        <a:p>
          <a:endParaRPr lang="en-US"/>
        </a:p>
      </dgm:t>
    </dgm:pt>
    <dgm:pt modelId="{6497130D-CD14-4F48-A3FD-D3B04FD4C1A8}">
      <dgm:prSet/>
      <dgm:spPr/>
      <dgm:t>
        <a:bodyPr/>
        <a:lstStyle/>
        <a:p>
          <a:r>
            <a:rPr lang="en-US" b="0" i="0" dirty="0"/>
            <a:t>Thermal Energy Storage (TES)</a:t>
          </a:r>
          <a:endParaRPr lang="en-US" b="0" dirty="0"/>
        </a:p>
      </dgm:t>
    </dgm:pt>
    <dgm:pt modelId="{E53D2DC4-949F-4DCC-B7AF-32309CBFEC3B}" type="parTrans" cxnId="{C778B358-915A-43D1-B043-3B66162F9CA9}">
      <dgm:prSet/>
      <dgm:spPr/>
      <dgm:t>
        <a:bodyPr/>
        <a:lstStyle/>
        <a:p>
          <a:endParaRPr lang="en-US"/>
        </a:p>
      </dgm:t>
    </dgm:pt>
    <dgm:pt modelId="{6232C452-24F3-4909-A8E0-C6DEB33BE547}" type="sibTrans" cxnId="{C778B358-915A-43D1-B043-3B66162F9CA9}">
      <dgm:prSet/>
      <dgm:spPr/>
      <dgm:t>
        <a:bodyPr/>
        <a:lstStyle/>
        <a:p>
          <a:endParaRPr lang="en-US"/>
        </a:p>
      </dgm:t>
    </dgm:pt>
    <dgm:pt modelId="{C634A717-4322-4B95-801E-FBDD5AC5B77C}">
      <dgm:prSet/>
      <dgm:spPr/>
      <dgm:t>
        <a:bodyPr/>
        <a:lstStyle/>
        <a:p>
          <a:r>
            <a:rPr lang="en-US" b="1" i="0"/>
            <a:t>Sand Based TES</a:t>
          </a:r>
          <a:endParaRPr lang="en-US"/>
        </a:p>
      </dgm:t>
    </dgm:pt>
    <dgm:pt modelId="{51F5CC48-642C-4695-8544-AC3407F96322}" type="parTrans" cxnId="{BDDD7CBB-A1CA-4E44-B188-7DB83046B823}">
      <dgm:prSet/>
      <dgm:spPr/>
      <dgm:t>
        <a:bodyPr/>
        <a:lstStyle/>
        <a:p>
          <a:endParaRPr lang="en-US"/>
        </a:p>
      </dgm:t>
    </dgm:pt>
    <dgm:pt modelId="{FAC8D191-8C92-4C71-AEFA-8E5E7C63F43B}" type="sibTrans" cxnId="{BDDD7CBB-A1CA-4E44-B188-7DB83046B823}">
      <dgm:prSet/>
      <dgm:spPr/>
      <dgm:t>
        <a:bodyPr/>
        <a:lstStyle/>
        <a:p>
          <a:endParaRPr lang="en-US"/>
        </a:p>
      </dgm:t>
    </dgm:pt>
    <dgm:pt modelId="{E754AD5C-5B67-4359-9EEA-1A09B84E2E66}">
      <dgm:prSet/>
      <dgm:spPr/>
      <dgm:t>
        <a:bodyPr/>
        <a:lstStyle/>
        <a:p>
          <a:r>
            <a:rPr lang="en-US" b="0" i="0" dirty="0"/>
            <a:t>Basic Idea</a:t>
          </a:r>
          <a:endParaRPr lang="en-US" b="0" dirty="0"/>
        </a:p>
      </dgm:t>
    </dgm:pt>
    <dgm:pt modelId="{DCCFD076-D989-4D2E-8DF5-DA01D6B05D9D}" type="parTrans" cxnId="{62B298C6-B22A-4C5A-8054-55CD5A833FA2}">
      <dgm:prSet/>
      <dgm:spPr/>
      <dgm:t>
        <a:bodyPr/>
        <a:lstStyle/>
        <a:p>
          <a:endParaRPr lang="en-US"/>
        </a:p>
      </dgm:t>
    </dgm:pt>
    <dgm:pt modelId="{82006555-AFA3-433F-848A-CAC8D342210C}" type="sibTrans" cxnId="{62B298C6-B22A-4C5A-8054-55CD5A833FA2}">
      <dgm:prSet/>
      <dgm:spPr/>
      <dgm:t>
        <a:bodyPr/>
        <a:lstStyle/>
        <a:p>
          <a:endParaRPr lang="en-US"/>
        </a:p>
      </dgm:t>
    </dgm:pt>
    <dgm:pt modelId="{5A43C15B-6FE0-4F94-BCEB-16552B66F977}">
      <dgm:prSet/>
      <dgm:spPr/>
      <dgm:t>
        <a:bodyPr/>
        <a:lstStyle/>
        <a:p>
          <a:r>
            <a:rPr lang="en-US" b="0" i="0" dirty="0"/>
            <a:t>Advantages</a:t>
          </a:r>
          <a:endParaRPr lang="en-US" b="0" dirty="0"/>
        </a:p>
      </dgm:t>
    </dgm:pt>
    <dgm:pt modelId="{FEB71DFE-BB87-4F2E-9946-6F3B06839EC4}" type="parTrans" cxnId="{E1577CE6-DB1E-417E-A0B0-A0D7430F1D2F}">
      <dgm:prSet/>
      <dgm:spPr/>
      <dgm:t>
        <a:bodyPr/>
        <a:lstStyle/>
        <a:p>
          <a:endParaRPr lang="en-US"/>
        </a:p>
      </dgm:t>
    </dgm:pt>
    <dgm:pt modelId="{965119FB-209E-4781-9071-7A7F0E3BD062}" type="sibTrans" cxnId="{E1577CE6-DB1E-417E-A0B0-A0D7430F1D2F}">
      <dgm:prSet/>
      <dgm:spPr/>
      <dgm:t>
        <a:bodyPr/>
        <a:lstStyle/>
        <a:p>
          <a:endParaRPr lang="en-US"/>
        </a:p>
      </dgm:t>
    </dgm:pt>
    <dgm:pt modelId="{2626599A-4094-4240-8DD6-95D5753F10F7}">
      <dgm:prSet/>
      <dgm:spPr/>
      <dgm:t>
        <a:bodyPr/>
        <a:lstStyle/>
        <a:p>
          <a:r>
            <a:rPr lang="en-US" b="0" i="0" dirty="0"/>
            <a:t>Disadvantages</a:t>
          </a:r>
          <a:endParaRPr lang="en-US" b="0" dirty="0"/>
        </a:p>
      </dgm:t>
    </dgm:pt>
    <dgm:pt modelId="{DDCFA690-304E-45EC-8658-44E6330D68E1}" type="parTrans" cxnId="{9F5DF0CE-9913-47BF-B093-042483838ADF}">
      <dgm:prSet/>
      <dgm:spPr/>
      <dgm:t>
        <a:bodyPr/>
        <a:lstStyle/>
        <a:p>
          <a:endParaRPr lang="en-US"/>
        </a:p>
      </dgm:t>
    </dgm:pt>
    <dgm:pt modelId="{49C4E1DA-DDAC-4560-AD53-747520AF5783}" type="sibTrans" cxnId="{9F5DF0CE-9913-47BF-B093-042483838ADF}">
      <dgm:prSet/>
      <dgm:spPr/>
      <dgm:t>
        <a:bodyPr/>
        <a:lstStyle/>
        <a:p>
          <a:endParaRPr lang="en-US"/>
        </a:p>
      </dgm:t>
    </dgm:pt>
    <dgm:pt modelId="{03019A7E-ADCD-44BE-AA5B-B19B93589201}">
      <dgm:prSet/>
      <dgm:spPr/>
      <dgm:t>
        <a:bodyPr/>
        <a:lstStyle/>
        <a:p>
          <a:r>
            <a:rPr lang="en-US" b="0" i="0" dirty="0"/>
            <a:t>Applications</a:t>
          </a:r>
          <a:endParaRPr lang="en-US" b="0" dirty="0"/>
        </a:p>
      </dgm:t>
    </dgm:pt>
    <dgm:pt modelId="{3A968EBA-B3AA-4C55-9E69-4B12E353E9C4}" type="parTrans" cxnId="{0076E582-834C-4653-89AB-0967D7EB0168}">
      <dgm:prSet/>
      <dgm:spPr/>
      <dgm:t>
        <a:bodyPr/>
        <a:lstStyle/>
        <a:p>
          <a:endParaRPr lang="en-US"/>
        </a:p>
      </dgm:t>
    </dgm:pt>
    <dgm:pt modelId="{6EAD8C32-6525-414C-9824-18D93EB71544}" type="sibTrans" cxnId="{0076E582-834C-4653-89AB-0967D7EB0168}">
      <dgm:prSet/>
      <dgm:spPr/>
      <dgm:t>
        <a:bodyPr/>
        <a:lstStyle/>
        <a:p>
          <a:endParaRPr lang="en-US"/>
        </a:p>
      </dgm:t>
    </dgm:pt>
    <dgm:pt modelId="{00CE5FEA-399D-4CD4-B8A4-AC5331D791BD}">
      <dgm:prSet/>
      <dgm:spPr/>
      <dgm:t>
        <a:bodyPr/>
        <a:lstStyle/>
        <a:p>
          <a:r>
            <a:rPr lang="en-US" b="1" i="0"/>
            <a:t>Case Study</a:t>
          </a:r>
          <a:endParaRPr lang="en-US"/>
        </a:p>
      </dgm:t>
    </dgm:pt>
    <dgm:pt modelId="{F2BD121F-AFDE-4713-9E29-3C61A1197EE9}" type="parTrans" cxnId="{59EF501E-48A5-4F2E-BE93-05E71C105B92}">
      <dgm:prSet/>
      <dgm:spPr/>
      <dgm:t>
        <a:bodyPr/>
        <a:lstStyle/>
        <a:p>
          <a:endParaRPr lang="en-US"/>
        </a:p>
      </dgm:t>
    </dgm:pt>
    <dgm:pt modelId="{8659F05B-3A70-449E-AC74-297BE20EEF1A}" type="sibTrans" cxnId="{59EF501E-48A5-4F2E-BE93-05E71C105B92}">
      <dgm:prSet/>
      <dgm:spPr/>
      <dgm:t>
        <a:bodyPr/>
        <a:lstStyle/>
        <a:p>
          <a:endParaRPr lang="en-US"/>
        </a:p>
      </dgm:t>
    </dgm:pt>
    <dgm:pt modelId="{B8B1D30C-4A87-4904-A0A8-298912A2968A}">
      <dgm:prSet/>
      <dgm:spPr/>
      <dgm:t>
        <a:bodyPr/>
        <a:lstStyle/>
        <a:p>
          <a:r>
            <a:rPr lang="en-US" b="0" i="0" dirty="0"/>
            <a:t>Alaska Home</a:t>
          </a:r>
          <a:endParaRPr lang="en-US" b="0" dirty="0"/>
        </a:p>
      </dgm:t>
    </dgm:pt>
    <dgm:pt modelId="{BFF686BC-3F83-4191-B27A-0B9F18CAC1B2}" type="parTrans" cxnId="{22AEC80E-8EFF-404B-80B9-5C24BE8BC2D8}">
      <dgm:prSet/>
      <dgm:spPr/>
      <dgm:t>
        <a:bodyPr/>
        <a:lstStyle/>
        <a:p>
          <a:endParaRPr lang="en-US"/>
        </a:p>
      </dgm:t>
    </dgm:pt>
    <dgm:pt modelId="{8260B123-6353-4D47-9780-49545EFC1C92}" type="sibTrans" cxnId="{22AEC80E-8EFF-404B-80B9-5C24BE8BC2D8}">
      <dgm:prSet/>
      <dgm:spPr/>
      <dgm:t>
        <a:bodyPr/>
        <a:lstStyle/>
        <a:p>
          <a:endParaRPr lang="en-US"/>
        </a:p>
      </dgm:t>
    </dgm:pt>
    <dgm:pt modelId="{9F350899-9FEC-4571-90F3-107AC47F5EA2}">
      <dgm:prSet/>
      <dgm:spPr/>
      <dgm:t>
        <a:bodyPr/>
        <a:lstStyle/>
        <a:p>
          <a:r>
            <a:rPr lang="en-US" b="1" i="0" dirty="0"/>
            <a:t>Conclusion</a:t>
          </a:r>
          <a:endParaRPr lang="en-US" dirty="0"/>
        </a:p>
      </dgm:t>
    </dgm:pt>
    <dgm:pt modelId="{2E9634C0-C122-4489-99D3-E44CE9C4D6E9}" type="parTrans" cxnId="{89B38553-E5CB-4443-8E49-C67FE26BF5AA}">
      <dgm:prSet/>
      <dgm:spPr/>
      <dgm:t>
        <a:bodyPr/>
        <a:lstStyle/>
        <a:p>
          <a:endParaRPr lang="en-US"/>
        </a:p>
      </dgm:t>
    </dgm:pt>
    <dgm:pt modelId="{33EEC660-CA91-4878-BFF5-655334FF2E9E}" type="sibTrans" cxnId="{89B38553-E5CB-4443-8E49-C67FE26BF5AA}">
      <dgm:prSet/>
      <dgm:spPr/>
      <dgm:t>
        <a:bodyPr/>
        <a:lstStyle/>
        <a:p>
          <a:endParaRPr lang="en-US"/>
        </a:p>
      </dgm:t>
    </dgm:pt>
    <dgm:pt modelId="{D357D671-78A6-468B-AC01-47AF8286BA4C}">
      <dgm:prSet/>
      <dgm:spPr/>
      <dgm:t>
        <a:bodyPr/>
        <a:lstStyle/>
        <a:p>
          <a:r>
            <a:rPr lang="en-US" dirty="0"/>
            <a:t>Conclusion</a:t>
          </a:r>
        </a:p>
      </dgm:t>
    </dgm:pt>
    <dgm:pt modelId="{193B45F0-7BE1-4780-A5C3-67823BFC7939}" type="parTrans" cxnId="{70AA0177-C9A2-4B9E-BC83-E17B42FE352B}">
      <dgm:prSet/>
      <dgm:spPr/>
      <dgm:t>
        <a:bodyPr/>
        <a:lstStyle/>
        <a:p>
          <a:endParaRPr lang="en-US"/>
        </a:p>
      </dgm:t>
    </dgm:pt>
    <dgm:pt modelId="{A97C0DFB-6605-486B-B772-0D636AFD4301}" type="sibTrans" cxnId="{70AA0177-C9A2-4B9E-BC83-E17B42FE352B}">
      <dgm:prSet/>
      <dgm:spPr/>
      <dgm:t>
        <a:bodyPr/>
        <a:lstStyle/>
        <a:p>
          <a:endParaRPr lang="en-US"/>
        </a:p>
      </dgm:t>
    </dgm:pt>
    <dgm:pt modelId="{0CF73D2A-C4E7-44E6-88E2-3DDACED67263}">
      <dgm:prSet/>
      <dgm:spPr/>
      <dgm:t>
        <a:bodyPr/>
        <a:lstStyle/>
        <a:p>
          <a:r>
            <a:rPr lang="en-US" dirty="0"/>
            <a:t>Reference</a:t>
          </a:r>
        </a:p>
      </dgm:t>
    </dgm:pt>
    <dgm:pt modelId="{09A6EC8B-B8E5-4FEB-9614-1231880E3E29}" type="parTrans" cxnId="{4720183E-7300-4EDB-A5A7-F4966DC2BC3E}">
      <dgm:prSet/>
      <dgm:spPr/>
      <dgm:t>
        <a:bodyPr/>
        <a:lstStyle/>
        <a:p>
          <a:endParaRPr lang="en-US"/>
        </a:p>
      </dgm:t>
    </dgm:pt>
    <dgm:pt modelId="{41B94651-3060-412C-97DD-1F43B946C845}" type="sibTrans" cxnId="{4720183E-7300-4EDB-A5A7-F4966DC2BC3E}">
      <dgm:prSet/>
      <dgm:spPr/>
      <dgm:t>
        <a:bodyPr/>
        <a:lstStyle/>
        <a:p>
          <a:endParaRPr lang="en-US"/>
        </a:p>
      </dgm:t>
    </dgm:pt>
    <dgm:pt modelId="{A6436E32-B7ED-4CBA-B3B0-BFE3857FBFED}" type="pres">
      <dgm:prSet presAssocID="{216F82DB-C94F-4427-A828-BFF3AF93E908}" presName="linear" presStyleCnt="0">
        <dgm:presLayoutVars>
          <dgm:dir/>
          <dgm:animLvl val="lvl"/>
          <dgm:resizeHandles val="exact"/>
        </dgm:presLayoutVars>
      </dgm:prSet>
      <dgm:spPr/>
    </dgm:pt>
    <dgm:pt modelId="{7CB256EE-1B32-403C-8EF1-87E81867EE1F}" type="pres">
      <dgm:prSet presAssocID="{047E7AFB-692A-40DE-95D3-EBC9AFD40E3D}" presName="parentLin" presStyleCnt="0"/>
      <dgm:spPr/>
    </dgm:pt>
    <dgm:pt modelId="{D6AE9AA9-22D1-40DB-828F-0EF4C477E8CB}" type="pres">
      <dgm:prSet presAssocID="{047E7AFB-692A-40DE-95D3-EBC9AFD40E3D}" presName="parentLeftMargin" presStyleLbl="node1" presStyleIdx="0" presStyleCnt="4"/>
      <dgm:spPr/>
    </dgm:pt>
    <dgm:pt modelId="{B3263A11-225A-441E-BA57-4F4913F67C52}" type="pres">
      <dgm:prSet presAssocID="{047E7AFB-692A-40DE-95D3-EBC9AFD40E3D}" presName="parentText" presStyleLbl="node1" presStyleIdx="0" presStyleCnt="4">
        <dgm:presLayoutVars>
          <dgm:chMax val="0"/>
          <dgm:bulletEnabled val="1"/>
        </dgm:presLayoutVars>
      </dgm:prSet>
      <dgm:spPr/>
    </dgm:pt>
    <dgm:pt modelId="{0C31A935-0639-49D2-93CD-ABF6F2034C6F}" type="pres">
      <dgm:prSet presAssocID="{047E7AFB-692A-40DE-95D3-EBC9AFD40E3D}" presName="negativeSpace" presStyleCnt="0"/>
      <dgm:spPr/>
    </dgm:pt>
    <dgm:pt modelId="{919C1A8E-8A44-46DE-810E-EADB74EACD3E}" type="pres">
      <dgm:prSet presAssocID="{047E7AFB-692A-40DE-95D3-EBC9AFD40E3D}" presName="childText" presStyleLbl="conFgAcc1" presStyleIdx="0" presStyleCnt="4">
        <dgm:presLayoutVars>
          <dgm:bulletEnabled val="1"/>
        </dgm:presLayoutVars>
      </dgm:prSet>
      <dgm:spPr/>
    </dgm:pt>
    <dgm:pt modelId="{0448F154-E305-4CEB-A486-545235E475FD}" type="pres">
      <dgm:prSet presAssocID="{6BA00D21-5BE2-48AE-A047-9C68B72FF93C}" presName="spaceBetweenRectangles" presStyleCnt="0"/>
      <dgm:spPr/>
    </dgm:pt>
    <dgm:pt modelId="{35953166-B9C3-4C52-89E9-C9AA1361A012}" type="pres">
      <dgm:prSet presAssocID="{C634A717-4322-4B95-801E-FBDD5AC5B77C}" presName="parentLin" presStyleCnt="0"/>
      <dgm:spPr/>
    </dgm:pt>
    <dgm:pt modelId="{94F46BBA-1EF3-42F6-879E-2E5B1982A561}" type="pres">
      <dgm:prSet presAssocID="{C634A717-4322-4B95-801E-FBDD5AC5B77C}" presName="parentLeftMargin" presStyleLbl="node1" presStyleIdx="0" presStyleCnt="4"/>
      <dgm:spPr/>
    </dgm:pt>
    <dgm:pt modelId="{6A14EF04-0334-4A34-BE80-A2929D9E533E}" type="pres">
      <dgm:prSet presAssocID="{C634A717-4322-4B95-801E-FBDD5AC5B77C}" presName="parentText" presStyleLbl="node1" presStyleIdx="1" presStyleCnt="4">
        <dgm:presLayoutVars>
          <dgm:chMax val="0"/>
          <dgm:bulletEnabled val="1"/>
        </dgm:presLayoutVars>
      </dgm:prSet>
      <dgm:spPr/>
    </dgm:pt>
    <dgm:pt modelId="{43F28F7E-3908-4944-A804-BD9C677AFE89}" type="pres">
      <dgm:prSet presAssocID="{C634A717-4322-4B95-801E-FBDD5AC5B77C}" presName="negativeSpace" presStyleCnt="0"/>
      <dgm:spPr/>
    </dgm:pt>
    <dgm:pt modelId="{AC3E0EFD-3474-45B5-A5DD-0542519B5CE6}" type="pres">
      <dgm:prSet presAssocID="{C634A717-4322-4B95-801E-FBDD5AC5B77C}" presName="childText" presStyleLbl="conFgAcc1" presStyleIdx="1" presStyleCnt="4">
        <dgm:presLayoutVars>
          <dgm:bulletEnabled val="1"/>
        </dgm:presLayoutVars>
      </dgm:prSet>
      <dgm:spPr/>
    </dgm:pt>
    <dgm:pt modelId="{B0EACDA9-AEAB-4A36-BAFC-DED7FA5AA535}" type="pres">
      <dgm:prSet presAssocID="{FAC8D191-8C92-4C71-AEFA-8E5E7C63F43B}" presName="spaceBetweenRectangles" presStyleCnt="0"/>
      <dgm:spPr/>
    </dgm:pt>
    <dgm:pt modelId="{E1C53D94-43EA-4E94-A650-5BFBAEBFE5E4}" type="pres">
      <dgm:prSet presAssocID="{00CE5FEA-399D-4CD4-B8A4-AC5331D791BD}" presName="parentLin" presStyleCnt="0"/>
      <dgm:spPr/>
    </dgm:pt>
    <dgm:pt modelId="{FB7DFF9A-4DD4-4EAA-B224-3938CE013532}" type="pres">
      <dgm:prSet presAssocID="{00CE5FEA-399D-4CD4-B8A4-AC5331D791BD}" presName="parentLeftMargin" presStyleLbl="node1" presStyleIdx="1" presStyleCnt="4"/>
      <dgm:spPr/>
    </dgm:pt>
    <dgm:pt modelId="{99B82E7C-B4E0-4C72-ADA7-0FDEE3FEFBAB}" type="pres">
      <dgm:prSet presAssocID="{00CE5FEA-399D-4CD4-B8A4-AC5331D791BD}" presName="parentText" presStyleLbl="node1" presStyleIdx="2" presStyleCnt="4">
        <dgm:presLayoutVars>
          <dgm:chMax val="0"/>
          <dgm:bulletEnabled val="1"/>
        </dgm:presLayoutVars>
      </dgm:prSet>
      <dgm:spPr/>
    </dgm:pt>
    <dgm:pt modelId="{B3AE9863-BFD0-4542-A3D8-70B9C0948B74}" type="pres">
      <dgm:prSet presAssocID="{00CE5FEA-399D-4CD4-B8A4-AC5331D791BD}" presName="negativeSpace" presStyleCnt="0"/>
      <dgm:spPr/>
    </dgm:pt>
    <dgm:pt modelId="{6FE1BC0B-6B6A-4836-8D01-07544528ED41}" type="pres">
      <dgm:prSet presAssocID="{00CE5FEA-399D-4CD4-B8A4-AC5331D791BD}" presName="childText" presStyleLbl="conFgAcc1" presStyleIdx="2" presStyleCnt="4">
        <dgm:presLayoutVars>
          <dgm:bulletEnabled val="1"/>
        </dgm:presLayoutVars>
      </dgm:prSet>
      <dgm:spPr/>
    </dgm:pt>
    <dgm:pt modelId="{1BCB18D6-A01A-49DA-89C3-59AD4920E7C2}" type="pres">
      <dgm:prSet presAssocID="{8659F05B-3A70-449E-AC74-297BE20EEF1A}" presName="spaceBetweenRectangles" presStyleCnt="0"/>
      <dgm:spPr/>
    </dgm:pt>
    <dgm:pt modelId="{9DA22613-6FF7-4486-93A4-74C4A827A2A0}" type="pres">
      <dgm:prSet presAssocID="{9F350899-9FEC-4571-90F3-107AC47F5EA2}" presName="parentLin" presStyleCnt="0"/>
      <dgm:spPr/>
    </dgm:pt>
    <dgm:pt modelId="{CF570CD6-BE6C-423E-8DA0-1C41A2A4942D}" type="pres">
      <dgm:prSet presAssocID="{9F350899-9FEC-4571-90F3-107AC47F5EA2}" presName="parentLeftMargin" presStyleLbl="node1" presStyleIdx="2" presStyleCnt="4"/>
      <dgm:spPr/>
    </dgm:pt>
    <dgm:pt modelId="{2394340F-EBF3-42E0-85E1-3892DE1AF7F6}" type="pres">
      <dgm:prSet presAssocID="{9F350899-9FEC-4571-90F3-107AC47F5EA2}" presName="parentText" presStyleLbl="node1" presStyleIdx="3" presStyleCnt="4">
        <dgm:presLayoutVars>
          <dgm:chMax val="0"/>
          <dgm:bulletEnabled val="1"/>
        </dgm:presLayoutVars>
      </dgm:prSet>
      <dgm:spPr/>
    </dgm:pt>
    <dgm:pt modelId="{E6FBB832-8418-4A6E-859B-A79AA42473FA}" type="pres">
      <dgm:prSet presAssocID="{9F350899-9FEC-4571-90F3-107AC47F5EA2}" presName="negativeSpace" presStyleCnt="0"/>
      <dgm:spPr/>
    </dgm:pt>
    <dgm:pt modelId="{BC510522-27E9-4535-951A-67F2B98E37E6}" type="pres">
      <dgm:prSet presAssocID="{9F350899-9FEC-4571-90F3-107AC47F5EA2}" presName="childText" presStyleLbl="conFgAcc1" presStyleIdx="3" presStyleCnt="4">
        <dgm:presLayoutVars>
          <dgm:bulletEnabled val="1"/>
        </dgm:presLayoutVars>
      </dgm:prSet>
      <dgm:spPr/>
    </dgm:pt>
  </dgm:ptLst>
  <dgm:cxnLst>
    <dgm:cxn modelId="{7CD78801-C8D8-43C2-9F3E-5C52A0DD2102}" type="presOf" srcId="{00CE5FEA-399D-4CD4-B8A4-AC5331D791BD}" destId="{FB7DFF9A-4DD4-4EAA-B224-3938CE013532}" srcOrd="0" destOrd="0" presId="urn:microsoft.com/office/officeart/2005/8/layout/list1"/>
    <dgm:cxn modelId="{22AEC80E-8EFF-404B-80B9-5C24BE8BC2D8}" srcId="{00CE5FEA-399D-4CD4-B8A4-AC5331D791BD}" destId="{B8B1D30C-4A87-4904-A0A8-298912A2968A}" srcOrd="0" destOrd="0" parTransId="{BFF686BC-3F83-4191-B27A-0B9F18CAC1B2}" sibTransId="{8260B123-6353-4D47-9780-49545EFC1C92}"/>
    <dgm:cxn modelId="{AF04B218-BB55-48D3-848E-47797A25BEB5}" type="presOf" srcId="{E754AD5C-5B67-4359-9EEA-1A09B84E2E66}" destId="{AC3E0EFD-3474-45B5-A5DD-0542519B5CE6}" srcOrd="0" destOrd="0" presId="urn:microsoft.com/office/officeart/2005/8/layout/list1"/>
    <dgm:cxn modelId="{59EF501E-48A5-4F2E-BE93-05E71C105B92}" srcId="{216F82DB-C94F-4427-A828-BFF3AF93E908}" destId="{00CE5FEA-399D-4CD4-B8A4-AC5331D791BD}" srcOrd="2" destOrd="0" parTransId="{F2BD121F-AFDE-4713-9E29-3C61A1197EE9}" sibTransId="{8659F05B-3A70-449E-AC74-297BE20EEF1A}"/>
    <dgm:cxn modelId="{006FEE20-1BCB-415F-9CC2-357430357C2B}" type="presOf" srcId="{00CE5FEA-399D-4CD4-B8A4-AC5331D791BD}" destId="{99B82E7C-B4E0-4C72-ADA7-0FDEE3FEFBAB}" srcOrd="1" destOrd="0" presId="urn:microsoft.com/office/officeart/2005/8/layout/list1"/>
    <dgm:cxn modelId="{74B69325-DF0B-4916-BF51-AE9E065B6153}" type="presOf" srcId="{9F350899-9FEC-4571-90F3-107AC47F5EA2}" destId="{CF570CD6-BE6C-423E-8DA0-1C41A2A4942D}" srcOrd="0" destOrd="0" presId="urn:microsoft.com/office/officeart/2005/8/layout/list1"/>
    <dgm:cxn modelId="{D8487F2C-3C9D-4F46-8E72-2CD915744750}" type="presOf" srcId="{047E7AFB-692A-40DE-95D3-EBC9AFD40E3D}" destId="{B3263A11-225A-441E-BA57-4F4913F67C52}" srcOrd="1" destOrd="0" presId="urn:microsoft.com/office/officeart/2005/8/layout/list1"/>
    <dgm:cxn modelId="{5888FD32-1D5A-4194-A8E7-44DA0EA57200}" type="presOf" srcId="{6497130D-CD14-4F48-A3FD-D3B04FD4C1A8}" destId="{919C1A8E-8A44-46DE-810E-EADB74EACD3E}" srcOrd="0" destOrd="1" presId="urn:microsoft.com/office/officeart/2005/8/layout/list1"/>
    <dgm:cxn modelId="{4720183E-7300-4EDB-A5A7-F4966DC2BC3E}" srcId="{9F350899-9FEC-4571-90F3-107AC47F5EA2}" destId="{0CF73D2A-C4E7-44E6-88E2-3DDACED67263}" srcOrd="1" destOrd="0" parTransId="{09A6EC8B-B8E5-4FEB-9614-1231880E3E29}" sibTransId="{41B94651-3060-412C-97DD-1F43B946C845}"/>
    <dgm:cxn modelId="{958ADF4A-8A33-4985-9A62-CA0D62A666A4}" type="presOf" srcId="{B8B1D30C-4A87-4904-A0A8-298912A2968A}" destId="{6FE1BC0B-6B6A-4836-8D01-07544528ED41}" srcOrd="0" destOrd="0" presId="urn:microsoft.com/office/officeart/2005/8/layout/list1"/>
    <dgm:cxn modelId="{3C4EE14E-FA62-4427-A78D-239B797B5D78}" type="presOf" srcId="{C634A717-4322-4B95-801E-FBDD5AC5B77C}" destId="{6A14EF04-0334-4A34-BE80-A2929D9E533E}" srcOrd="1" destOrd="0" presId="urn:microsoft.com/office/officeart/2005/8/layout/list1"/>
    <dgm:cxn modelId="{8E475A6F-A43E-4AA9-9499-B33E5FD40F25}" type="presOf" srcId="{2626599A-4094-4240-8DD6-95D5753F10F7}" destId="{AC3E0EFD-3474-45B5-A5DD-0542519B5CE6}" srcOrd="0" destOrd="2" presId="urn:microsoft.com/office/officeart/2005/8/layout/list1"/>
    <dgm:cxn modelId="{89B38553-E5CB-4443-8E49-C67FE26BF5AA}" srcId="{216F82DB-C94F-4427-A828-BFF3AF93E908}" destId="{9F350899-9FEC-4571-90F3-107AC47F5EA2}" srcOrd="3" destOrd="0" parTransId="{2E9634C0-C122-4489-99D3-E44CE9C4D6E9}" sibTransId="{33EEC660-CA91-4878-BFF5-655334FF2E9E}"/>
    <dgm:cxn modelId="{70AA0177-C9A2-4B9E-BC83-E17B42FE352B}" srcId="{9F350899-9FEC-4571-90F3-107AC47F5EA2}" destId="{D357D671-78A6-468B-AC01-47AF8286BA4C}" srcOrd="0" destOrd="0" parTransId="{193B45F0-7BE1-4780-A5C3-67823BFC7939}" sibTransId="{A97C0DFB-6605-486B-B772-0D636AFD4301}"/>
    <dgm:cxn modelId="{18711E57-E9B2-4D61-80D3-BC5B31622C1F}" type="presOf" srcId="{5A43C15B-6FE0-4F94-BCEB-16552B66F977}" destId="{AC3E0EFD-3474-45B5-A5DD-0542519B5CE6}" srcOrd="0" destOrd="1" presId="urn:microsoft.com/office/officeart/2005/8/layout/list1"/>
    <dgm:cxn modelId="{C778B358-915A-43D1-B043-3B66162F9CA9}" srcId="{047E7AFB-692A-40DE-95D3-EBC9AFD40E3D}" destId="{6497130D-CD14-4F48-A3FD-D3B04FD4C1A8}" srcOrd="1" destOrd="0" parTransId="{E53D2DC4-949F-4DCC-B7AF-32309CBFEC3B}" sibTransId="{6232C452-24F3-4909-A8E0-C6DEB33BE547}"/>
    <dgm:cxn modelId="{072E757C-511F-406D-B5C4-450C28C77BCA}" type="presOf" srcId="{216F82DB-C94F-4427-A828-BFF3AF93E908}" destId="{A6436E32-B7ED-4CBA-B3B0-BFE3857FBFED}" srcOrd="0" destOrd="0" presId="urn:microsoft.com/office/officeart/2005/8/layout/list1"/>
    <dgm:cxn modelId="{B7728C7E-B0F9-4A32-B349-E8DA4C1E500B}" type="presOf" srcId="{D357D671-78A6-468B-AC01-47AF8286BA4C}" destId="{BC510522-27E9-4535-951A-67F2B98E37E6}" srcOrd="0" destOrd="0" presId="urn:microsoft.com/office/officeart/2005/8/layout/list1"/>
    <dgm:cxn modelId="{0076E582-834C-4653-89AB-0967D7EB0168}" srcId="{C634A717-4322-4B95-801E-FBDD5AC5B77C}" destId="{03019A7E-ADCD-44BE-AA5B-B19B93589201}" srcOrd="3" destOrd="0" parTransId="{3A968EBA-B3AA-4C55-9E69-4B12E353E9C4}" sibTransId="{6EAD8C32-6525-414C-9824-18D93EB71544}"/>
    <dgm:cxn modelId="{09A6E688-84B8-4A64-A434-E2B4F7FD2135}" type="presOf" srcId="{047E7AFB-692A-40DE-95D3-EBC9AFD40E3D}" destId="{D6AE9AA9-22D1-40DB-828F-0EF4C477E8CB}" srcOrd="0" destOrd="0" presId="urn:microsoft.com/office/officeart/2005/8/layout/list1"/>
    <dgm:cxn modelId="{05BE0C8D-DF93-4354-9F6D-FD5D542EA626}" type="presOf" srcId="{0CF73D2A-C4E7-44E6-88E2-3DDACED67263}" destId="{BC510522-27E9-4535-951A-67F2B98E37E6}" srcOrd="0" destOrd="1" presId="urn:microsoft.com/office/officeart/2005/8/layout/list1"/>
    <dgm:cxn modelId="{217238AB-9FD6-4491-95AF-6D88CF9D9ED5}" type="presOf" srcId="{03019A7E-ADCD-44BE-AA5B-B19B93589201}" destId="{AC3E0EFD-3474-45B5-A5DD-0542519B5CE6}" srcOrd="0" destOrd="3" presId="urn:microsoft.com/office/officeart/2005/8/layout/list1"/>
    <dgm:cxn modelId="{43B6B1B8-95A1-4F70-A357-CB6512A2D1F1}" type="presOf" srcId="{13EF9E6B-CB5A-496F-A818-8F11D39C0091}" destId="{919C1A8E-8A44-46DE-810E-EADB74EACD3E}" srcOrd="0" destOrd="0" presId="urn:microsoft.com/office/officeart/2005/8/layout/list1"/>
    <dgm:cxn modelId="{BDDD7CBB-A1CA-4E44-B188-7DB83046B823}" srcId="{216F82DB-C94F-4427-A828-BFF3AF93E908}" destId="{C634A717-4322-4B95-801E-FBDD5AC5B77C}" srcOrd="1" destOrd="0" parTransId="{51F5CC48-642C-4695-8544-AC3407F96322}" sibTransId="{FAC8D191-8C92-4C71-AEFA-8E5E7C63F43B}"/>
    <dgm:cxn modelId="{CF0C3EC5-ADDE-4167-A956-1446A71BEDC8}" type="presOf" srcId="{9F350899-9FEC-4571-90F3-107AC47F5EA2}" destId="{2394340F-EBF3-42E0-85E1-3892DE1AF7F6}" srcOrd="1" destOrd="0" presId="urn:microsoft.com/office/officeart/2005/8/layout/list1"/>
    <dgm:cxn modelId="{62B298C6-B22A-4C5A-8054-55CD5A833FA2}" srcId="{C634A717-4322-4B95-801E-FBDD5AC5B77C}" destId="{E754AD5C-5B67-4359-9EEA-1A09B84E2E66}" srcOrd="0" destOrd="0" parTransId="{DCCFD076-D989-4D2E-8DF5-DA01D6B05D9D}" sibTransId="{82006555-AFA3-433F-848A-CAC8D342210C}"/>
    <dgm:cxn modelId="{CB04DCC6-3343-4797-BE9D-96BB941ECB32}" srcId="{047E7AFB-692A-40DE-95D3-EBC9AFD40E3D}" destId="{13EF9E6B-CB5A-496F-A818-8F11D39C0091}" srcOrd="0" destOrd="0" parTransId="{AA43656D-20EA-4DC2-92DA-93275CBBBC55}" sibTransId="{7BC24CE2-B346-4C2B-AEA7-8D3F5440112D}"/>
    <dgm:cxn modelId="{9F5DF0CE-9913-47BF-B093-042483838ADF}" srcId="{C634A717-4322-4B95-801E-FBDD5AC5B77C}" destId="{2626599A-4094-4240-8DD6-95D5753F10F7}" srcOrd="2" destOrd="0" parTransId="{DDCFA690-304E-45EC-8658-44E6330D68E1}" sibTransId="{49C4E1DA-DDAC-4560-AD53-747520AF5783}"/>
    <dgm:cxn modelId="{A04849DB-2021-43C9-95FA-F1E684702179}" type="presOf" srcId="{C634A717-4322-4B95-801E-FBDD5AC5B77C}" destId="{94F46BBA-1EF3-42F6-879E-2E5B1982A561}" srcOrd="0" destOrd="0" presId="urn:microsoft.com/office/officeart/2005/8/layout/list1"/>
    <dgm:cxn modelId="{E1577CE6-DB1E-417E-A0B0-A0D7430F1D2F}" srcId="{C634A717-4322-4B95-801E-FBDD5AC5B77C}" destId="{5A43C15B-6FE0-4F94-BCEB-16552B66F977}" srcOrd="1" destOrd="0" parTransId="{FEB71DFE-BB87-4F2E-9946-6F3B06839EC4}" sibTransId="{965119FB-209E-4781-9071-7A7F0E3BD062}"/>
    <dgm:cxn modelId="{223FA1F3-2B49-4F5D-9BC8-D37EF23CF0A0}" srcId="{216F82DB-C94F-4427-A828-BFF3AF93E908}" destId="{047E7AFB-692A-40DE-95D3-EBC9AFD40E3D}" srcOrd="0" destOrd="0" parTransId="{768D873E-D75A-4746-B37C-8F888E208AE3}" sibTransId="{6BA00D21-5BE2-48AE-A047-9C68B72FF93C}"/>
    <dgm:cxn modelId="{08D8EEF0-6CC3-4A37-9E88-19F0E857194A}" type="presParOf" srcId="{A6436E32-B7ED-4CBA-B3B0-BFE3857FBFED}" destId="{7CB256EE-1B32-403C-8EF1-87E81867EE1F}" srcOrd="0" destOrd="0" presId="urn:microsoft.com/office/officeart/2005/8/layout/list1"/>
    <dgm:cxn modelId="{4530DBDF-6C47-4751-A2FD-280505A89FE2}" type="presParOf" srcId="{7CB256EE-1B32-403C-8EF1-87E81867EE1F}" destId="{D6AE9AA9-22D1-40DB-828F-0EF4C477E8CB}" srcOrd="0" destOrd="0" presId="urn:microsoft.com/office/officeart/2005/8/layout/list1"/>
    <dgm:cxn modelId="{A1046A43-C112-4DE4-871C-C0799F9B47D7}" type="presParOf" srcId="{7CB256EE-1B32-403C-8EF1-87E81867EE1F}" destId="{B3263A11-225A-441E-BA57-4F4913F67C52}" srcOrd="1" destOrd="0" presId="urn:microsoft.com/office/officeart/2005/8/layout/list1"/>
    <dgm:cxn modelId="{23DAABAE-4233-4BA9-AC8E-4638D94A2BDC}" type="presParOf" srcId="{A6436E32-B7ED-4CBA-B3B0-BFE3857FBFED}" destId="{0C31A935-0639-49D2-93CD-ABF6F2034C6F}" srcOrd="1" destOrd="0" presId="urn:microsoft.com/office/officeart/2005/8/layout/list1"/>
    <dgm:cxn modelId="{242E731D-A10A-4C8E-9ED5-A15D43692742}" type="presParOf" srcId="{A6436E32-B7ED-4CBA-B3B0-BFE3857FBFED}" destId="{919C1A8E-8A44-46DE-810E-EADB74EACD3E}" srcOrd="2" destOrd="0" presId="urn:microsoft.com/office/officeart/2005/8/layout/list1"/>
    <dgm:cxn modelId="{AED6B988-A5CF-4421-8F8D-78DCC4C42F4A}" type="presParOf" srcId="{A6436E32-B7ED-4CBA-B3B0-BFE3857FBFED}" destId="{0448F154-E305-4CEB-A486-545235E475FD}" srcOrd="3" destOrd="0" presId="urn:microsoft.com/office/officeart/2005/8/layout/list1"/>
    <dgm:cxn modelId="{0EB6FE57-9BF7-4BEB-8874-0B2E9EFE26EC}" type="presParOf" srcId="{A6436E32-B7ED-4CBA-B3B0-BFE3857FBFED}" destId="{35953166-B9C3-4C52-89E9-C9AA1361A012}" srcOrd="4" destOrd="0" presId="urn:microsoft.com/office/officeart/2005/8/layout/list1"/>
    <dgm:cxn modelId="{DEA194DE-A65D-4B94-AB3B-7C1A2773AF84}" type="presParOf" srcId="{35953166-B9C3-4C52-89E9-C9AA1361A012}" destId="{94F46BBA-1EF3-42F6-879E-2E5B1982A561}" srcOrd="0" destOrd="0" presId="urn:microsoft.com/office/officeart/2005/8/layout/list1"/>
    <dgm:cxn modelId="{57B8A33A-F045-4FD7-990F-5907F455A0E5}" type="presParOf" srcId="{35953166-B9C3-4C52-89E9-C9AA1361A012}" destId="{6A14EF04-0334-4A34-BE80-A2929D9E533E}" srcOrd="1" destOrd="0" presId="urn:microsoft.com/office/officeart/2005/8/layout/list1"/>
    <dgm:cxn modelId="{3ACC8705-123F-469E-A55F-31772D61454B}" type="presParOf" srcId="{A6436E32-B7ED-4CBA-B3B0-BFE3857FBFED}" destId="{43F28F7E-3908-4944-A804-BD9C677AFE89}" srcOrd="5" destOrd="0" presId="urn:microsoft.com/office/officeart/2005/8/layout/list1"/>
    <dgm:cxn modelId="{0F9DEC6C-B86B-4BDB-B095-6C4C555C24CB}" type="presParOf" srcId="{A6436E32-B7ED-4CBA-B3B0-BFE3857FBFED}" destId="{AC3E0EFD-3474-45B5-A5DD-0542519B5CE6}" srcOrd="6" destOrd="0" presId="urn:microsoft.com/office/officeart/2005/8/layout/list1"/>
    <dgm:cxn modelId="{25932529-E09D-4272-9B5F-CCBB64982AB2}" type="presParOf" srcId="{A6436E32-B7ED-4CBA-B3B0-BFE3857FBFED}" destId="{B0EACDA9-AEAB-4A36-BAFC-DED7FA5AA535}" srcOrd="7" destOrd="0" presId="urn:microsoft.com/office/officeart/2005/8/layout/list1"/>
    <dgm:cxn modelId="{1C2F0873-4D8E-4897-BC8B-992F01E41906}" type="presParOf" srcId="{A6436E32-B7ED-4CBA-B3B0-BFE3857FBFED}" destId="{E1C53D94-43EA-4E94-A650-5BFBAEBFE5E4}" srcOrd="8" destOrd="0" presId="urn:microsoft.com/office/officeart/2005/8/layout/list1"/>
    <dgm:cxn modelId="{F6BFDD45-E18D-462F-AD17-B474653FDB09}" type="presParOf" srcId="{E1C53D94-43EA-4E94-A650-5BFBAEBFE5E4}" destId="{FB7DFF9A-4DD4-4EAA-B224-3938CE013532}" srcOrd="0" destOrd="0" presId="urn:microsoft.com/office/officeart/2005/8/layout/list1"/>
    <dgm:cxn modelId="{E94B419D-A71B-4E36-9FB1-24F916A8C92B}" type="presParOf" srcId="{E1C53D94-43EA-4E94-A650-5BFBAEBFE5E4}" destId="{99B82E7C-B4E0-4C72-ADA7-0FDEE3FEFBAB}" srcOrd="1" destOrd="0" presId="urn:microsoft.com/office/officeart/2005/8/layout/list1"/>
    <dgm:cxn modelId="{A6B46DEC-9BA1-4EDB-877B-DD7F3DCF90CF}" type="presParOf" srcId="{A6436E32-B7ED-4CBA-B3B0-BFE3857FBFED}" destId="{B3AE9863-BFD0-4542-A3D8-70B9C0948B74}" srcOrd="9" destOrd="0" presId="urn:microsoft.com/office/officeart/2005/8/layout/list1"/>
    <dgm:cxn modelId="{9964C4CE-A331-4F7F-AAEC-23CB0E2158B3}" type="presParOf" srcId="{A6436E32-B7ED-4CBA-B3B0-BFE3857FBFED}" destId="{6FE1BC0B-6B6A-4836-8D01-07544528ED41}" srcOrd="10" destOrd="0" presId="urn:microsoft.com/office/officeart/2005/8/layout/list1"/>
    <dgm:cxn modelId="{27929B60-9EA2-47FA-8CE4-1B5DDC54E69C}" type="presParOf" srcId="{A6436E32-B7ED-4CBA-B3B0-BFE3857FBFED}" destId="{1BCB18D6-A01A-49DA-89C3-59AD4920E7C2}" srcOrd="11" destOrd="0" presId="urn:microsoft.com/office/officeart/2005/8/layout/list1"/>
    <dgm:cxn modelId="{C015B1F5-2B3F-42E1-B53B-A40C64B47BD3}" type="presParOf" srcId="{A6436E32-B7ED-4CBA-B3B0-BFE3857FBFED}" destId="{9DA22613-6FF7-4486-93A4-74C4A827A2A0}" srcOrd="12" destOrd="0" presId="urn:microsoft.com/office/officeart/2005/8/layout/list1"/>
    <dgm:cxn modelId="{8F44B5FD-A879-4ED4-A48E-05648E98BA65}" type="presParOf" srcId="{9DA22613-6FF7-4486-93A4-74C4A827A2A0}" destId="{CF570CD6-BE6C-423E-8DA0-1C41A2A4942D}" srcOrd="0" destOrd="0" presId="urn:microsoft.com/office/officeart/2005/8/layout/list1"/>
    <dgm:cxn modelId="{436B51D4-65B6-454B-BE30-AD346FBE57ED}" type="presParOf" srcId="{9DA22613-6FF7-4486-93A4-74C4A827A2A0}" destId="{2394340F-EBF3-42E0-85E1-3892DE1AF7F6}" srcOrd="1" destOrd="0" presId="urn:microsoft.com/office/officeart/2005/8/layout/list1"/>
    <dgm:cxn modelId="{39F2FBCF-EF45-4524-BD96-0107C2458305}" type="presParOf" srcId="{A6436E32-B7ED-4CBA-B3B0-BFE3857FBFED}" destId="{E6FBB832-8418-4A6E-859B-A79AA42473FA}" srcOrd="13" destOrd="0" presId="urn:microsoft.com/office/officeart/2005/8/layout/list1"/>
    <dgm:cxn modelId="{01B93B0A-C634-409D-BD25-168C13D25570}" type="presParOf" srcId="{A6436E32-B7ED-4CBA-B3B0-BFE3857FBFED}" destId="{BC510522-27E9-4535-951A-67F2B98E37E6}" srcOrd="14"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8205D8F-D00B-4900-AE15-6BB25C97689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D575C18-0C44-4612-8C31-78467545B6EE}">
      <dgm:prSet/>
      <dgm:spPr/>
      <dgm:t>
        <a:bodyPr/>
        <a:lstStyle/>
        <a:p>
          <a:r>
            <a:rPr lang="en-US" b="1"/>
            <a:t>Heat Storages</a:t>
          </a:r>
          <a:endParaRPr lang="en-US"/>
        </a:p>
      </dgm:t>
    </dgm:pt>
    <dgm:pt modelId="{51D3D375-1CA7-4570-A9EA-8D2A24F86F4A}" type="parTrans" cxnId="{C1BACD65-2391-45D1-B531-99C2DDE0A0D9}">
      <dgm:prSet/>
      <dgm:spPr/>
      <dgm:t>
        <a:bodyPr/>
        <a:lstStyle/>
        <a:p>
          <a:endParaRPr lang="en-US"/>
        </a:p>
      </dgm:t>
    </dgm:pt>
    <dgm:pt modelId="{C7AAF0B5-53B3-44BE-8690-95B46B9890FD}" type="sibTrans" cxnId="{C1BACD65-2391-45D1-B531-99C2DDE0A0D9}">
      <dgm:prSet/>
      <dgm:spPr/>
      <dgm:t>
        <a:bodyPr/>
        <a:lstStyle/>
        <a:p>
          <a:endParaRPr lang="en-US"/>
        </a:p>
      </dgm:t>
    </dgm:pt>
    <dgm:pt modelId="{00B8539E-742C-4573-84DA-F2A6E43564EB}">
      <dgm:prSet/>
      <dgm:spPr/>
      <dgm:t>
        <a:bodyPr/>
        <a:lstStyle/>
        <a:p>
          <a:r>
            <a:rPr lang="en-US" dirty="0"/>
            <a:t>Sand possesses favorable thermal properties such as high thermal conductivity and stability at elevated temperatures, making it suitable for thermal energy storage systems. </a:t>
          </a:r>
        </a:p>
      </dgm:t>
    </dgm:pt>
    <dgm:pt modelId="{F908447F-FA67-4228-A711-EF2C8870597F}" type="parTrans" cxnId="{4405C893-0049-4119-9255-205E79118AA0}">
      <dgm:prSet/>
      <dgm:spPr/>
      <dgm:t>
        <a:bodyPr/>
        <a:lstStyle/>
        <a:p>
          <a:endParaRPr lang="en-US"/>
        </a:p>
      </dgm:t>
    </dgm:pt>
    <dgm:pt modelId="{A144C57F-928F-43E6-8A92-CF9D021FDF05}" type="sibTrans" cxnId="{4405C893-0049-4119-9255-205E79118AA0}">
      <dgm:prSet/>
      <dgm:spPr/>
      <dgm:t>
        <a:bodyPr/>
        <a:lstStyle/>
        <a:p>
          <a:endParaRPr lang="en-US"/>
        </a:p>
      </dgm:t>
    </dgm:pt>
    <dgm:pt modelId="{F586FA73-F606-4BB2-ABFB-D0BB116C1AFD}">
      <dgm:prSet/>
      <dgm:spPr/>
      <dgm:t>
        <a:bodyPr/>
        <a:lstStyle/>
        <a:p>
          <a:r>
            <a:rPr lang="en-US" dirty="0"/>
            <a:t>Thermal energy storages (TES) store excess thermal energy for later use, enhancing flexibility and efficiency of heat based renewable energy systems.</a:t>
          </a:r>
        </a:p>
      </dgm:t>
    </dgm:pt>
    <dgm:pt modelId="{E35B6E2D-EFDE-4A60-9794-6C57036ACB6F}" type="parTrans" cxnId="{6CF32566-F8DB-42BF-9B2B-CAA60431C478}">
      <dgm:prSet/>
      <dgm:spPr/>
      <dgm:t>
        <a:bodyPr/>
        <a:lstStyle/>
        <a:p>
          <a:endParaRPr lang="en-US"/>
        </a:p>
      </dgm:t>
    </dgm:pt>
    <dgm:pt modelId="{CF187994-F691-4582-90B1-0419BAF86ADE}" type="sibTrans" cxnId="{6CF32566-F8DB-42BF-9B2B-CAA60431C478}">
      <dgm:prSet/>
      <dgm:spPr/>
      <dgm:t>
        <a:bodyPr/>
        <a:lstStyle/>
        <a:p>
          <a:endParaRPr lang="en-US"/>
        </a:p>
      </dgm:t>
    </dgm:pt>
    <dgm:pt modelId="{1D3080EC-BD63-41C3-8330-EFF9F6835BCC}">
      <dgm:prSet/>
      <dgm:spPr/>
      <dgm:t>
        <a:bodyPr/>
        <a:lstStyle/>
        <a:p>
          <a:r>
            <a:rPr lang="en-US" dirty="0"/>
            <a:t>Energy storage systems allow to buffer for the changes in supply and demand of the peak usage during the day and year.</a:t>
          </a:r>
        </a:p>
      </dgm:t>
    </dgm:pt>
    <dgm:pt modelId="{FCC4F6E7-A36A-4CBB-B3A7-EA9A8AF7D55B}" type="parTrans" cxnId="{B92A06B7-8B10-4243-8B82-6A9B2C1DDC17}">
      <dgm:prSet/>
      <dgm:spPr/>
      <dgm:t>
        <a:bodyPr/>
        <a:lstStyle/>
        <a:p>
          <a:endParaRPr lang="en-US"/>
        </a:p>
      </dgm:t>
    </dgm:pt>
    <dgm:pt modelId="{7AFBCDC4-E9B9-4D65-9CEC-48CD9A9257C6}" type="sibTrans" cxnId="{B92A06B7-8B10-4243-8B82-6A9B2C1DDC17}">
      <dgm:prSet/>
      <dgm:spPr/>
      <dgm:t>
        <a:bodyPr/>
        <a:lstStyle/>
        <a:p>
          <a:endParaRPr lang="en-US"/>
        </a:p>
      </dgm:t>
    </dgm:pt>
    <dgm:pt modelId="{8C2D0F4C-15CE-4EB1-B8F9-25F4B3AF2861}">
      <dgm:prSet/>
      <dgm:spPr/>
      <dgm:t>
        <a:bodyPr/>
        <a:lstStyle/>
        <a:p>
          <a:r>
            <a:rPr lang="en-US" b="1" dirty="0"/>
            <a:t>Low Heat temperature applications</a:t>
          </a:r>
          <a:endParaRPr lang="en-US" dirty="0"/>
        </a:p>
      </dgm:t>
    </dgm:pt>
    <dgm:pt modelId="{84A5723B-CAEF-4A69-BEDF-510CF4B003A7}" type="parTrans" cxnId="{250F150F-EFC4-4C34-A04B-96E270167BFA}">
      <dgm:prSet/>
      <dgm:spPr/>
      <dgm:t>
        <a:bodyPr/>
        <a:lstStyle/>
        <a:p>
          <a:endParaRPr lang="en-US"/>
        </a:p>
      </dgm:t>
    </dgm:pt>
    <dgm:pt modelId="{34050075-34ED-48CC-999D-E8139945A2D3}" type="sibTrans" cxnId="{250F150F-EFC4-4C34-A04B-96E270167BFA}">
      <dgm:prSet/>
      <dgm:spPr/>
      <dgm:t>
        <a:bodyPr/>
        <a:lstStyle/>
        <a:p>
          <a:endParaRPr lang="en-US"/>
        </a:p>
      </dgm:t>
    </dgm:pt>
    <dgm:pt modelId="{56B9B30E-10A9-4A3F-BB2B-B29B140C2FB6}">
      <dgm:prSet/>
      <dgm:spPr/>
      <dgm:t>
        <a:bodyPr/>
        <a:lstStyle/>
        <a:p>
          <a:r>
            <a:rPr lang="en-US" dirty="0"/>
            <a:t>200-400 ℃ are Often used for applications like industrial process heat or low-temperature thermal energy storage systems.	</a:t>
          </a:r>
        </a:p>
      </dgm:t>
    </dgm:pt>
    <dgm:pt modelId="{228A0734-1156-41E7-BB67-BB6543543CF1}" type="parTrans" cxnId="{8BF67C54-F600-4233-BF2D-AC75344C0C12}">
      <dgm:prSet/>
      <dgm:spPr/>
      <dgm:t>
        <a:bodyPr/>
        <a:lstStyle/>
        <a:p>
          <a:endParaRPr lang="en-US"/>
        </a:p>
      </dgm:t>
    </dgm:pt>
    <dgm:pt modelId="{9A00D1CD-D54F-4431-AC97-10F8906C8581}" type="sibTrans" cxnId="{8BF67C54-F600-4233-BF2D-AC75344C0C12}">
      <dgm:prSet/>
      <dgm:spPr/>
      <dgm:t>
        <a:bodyPr/>
        <a:lstStyle/>
        <a:p>
          <a:endParaRPr lang="en-US"/>
        </a:p>
      </dgm:t>
    </dgm:pt>
    <dgm:pt modelId="{DD04D3D6-AB56-47AF-95C1-D86DD5CAC089}">
      <dgm:prSet/>
      <dgm:spPr/>
      <dgm:t>
        <a:bodyPr/>
        <a:lstStyle/>
        <a:p>
          <a:r>
            <a:rPr lang="en-US" b="1" dirty="0"/>
            <a:t>High Heat temperature applications</a:t>
          </a:r>
          <a:endParaRPr lang="en-US" dirty="0"/>
        </a:p>
      </dgm:t>
    </dgm:pt>
    <dgm:pt modelId="{058ED43B-14E6-4AEE-9740-783808D40EE7}" type="parTrans" cxnId="{9285EC84-B7EA-48F7-A044-94BEEEBA5761}">
      <dgm:prSet/>
      <dgm:spPr/>
      <dgm:t>
        <a:bodyPr/>
        <a:lstStyle/>
        <a:p>
          <a:endParaRPr lang="en-US"/>
        </a:p>
      </dgm:t>
    </dgm:pt>
    <dgm:pt modelId="{3446A5E8-13C7-4A25-B1EB-6E19CC30B06A}" type="sibTrans" cxnId="{9285EC84-B7EA-48F7-A044-94BEEEBA5761}">
      <dgm:prSet/>
      <dgm:spPr/>
      <dgm:t>
        <a:bodyPr/>
        <a:lstStyle/>
        <a:p>
          <a:endParaRPr lang="en-US"/>
        </a:p>
      </dgm:t>
    </dgm:pt>
    <dgm:pt modelId="{00D39E02-2BDC-4B4B-AAE5-A9BD0C2BBE5F}">
      <dgm:prSet/>
      <dgm:spPr/>
      <dgm:t>
        <a:bodyPr/>
        <a:lstStyle/>
        <a:p>
          <a:r>
            <a:rPr lang="en-US"/>
            <a:t>500-1000 ℃ are suitable for concentrated solar power plants and advanced industrial applications requiring high-grade heat</a:t>
          </a:r>
        </a:p>
      </dgm:t>
    </dgm:pt>
    <dgm:pt modelId="{8525D10F-EFC5-4061-822A-BB56F13D9B3D}" type="parTrans" cxnId="{C8AAD244-837D-4C37-BDE6-F57F81AE3AB9}">
      <dgm:prSet/>
      <dgm:spPr/>
      <dgm:t>
        <a:bodyPr/>
        <a:lstStyle/>
        <a:p>
          <a:endParaRPr lang="en-US"/>
        </a:p>
      </dgm:t>
    </dgm:pt>
    <dgm:pt modelId="{C429D641-42BF-47FA-B9CC-0F3AC2F6E1DE}" type="sibTrans" cxnId="{C8AAD244-837D-4C37-BDE6-F57F81AE3AB9}">
      <dgm:prSet/>
      <dgm:spPr/>
      <dgm:t>
        <a:bodyPr/>
        <a:lstStyle/>
        <a:p>
          <a:endParaRPr lang="en-US"/>
        </a:p>
      </dgm:t>
    </dgm:pt>
    <dgm:pt modelId="{AC71ECAF-9E8D-4729-8612-5D6622B62ACE}" type="pres">
      <dgm:prSet presAssocID="{18205D8F-D00B-4900-AE15-6BB25C97689E}" presName="linear" presStyleCnt="0">
        <dgm:presLayoutVars>
          <dgm:animLvl val="lvl"/>
          <dgm:resizeHandles val="exact"/>
        </dgm:presLayoutVars>
      </dgm:prSet>
      <dgm:spPr/>
    </dgm:pt>
    <dgm:pt modelId="{5DE48B60-C4E7-4BBD-B975-8A3D51558439}" type="pres">
      <dgm:prSet presAssocID="{8D575C18-0C44-4612-8C31-78467545B6EE}" presName="parentText" presStyleLbl="node1" presStyleIdx="0" presStyleCnt="3">
        <dgm:presLayoutVars>
          <dgm:chMax val="0"/>
          <dgm:bulletEnabled val="1"/>
        </dgm:presLayoutVars>
      </dgm:prSet>
      <dgm:spPr/>
    </dgm:pt>
    <dgm:pt modelId="{E8CC091D-7340-4AE0-9195-E3CF957303F1}" type="pres">
      <dgm:prSet presAssocID="{8D575C18-0C44-4612-8C31-78467545B6EE}" presName="childText" presStyleLbl="revTx" presStyleIdx="0" presStyleCnt="3">
        <dgm:presLayoutVars>
          <dgm:bulletEnabled val="1"/>
        </dgm:presLayoutVars>
      </dgm:prSet>
      <dgm:spPr/>
    </dgm:pt>
    <dgm:pt modelId="{0CDBD9E1-0BFF-4936-8F5D-D2FA98972985}" type="pres">
      <dgm:prSet presAssocID="{8C2D0F4C-15CE-4EB1-B8F9-25F4B3AF2861}" presName="parentText" presStyleLbl="node1" presStyleIdx="1" presStyleCnt="3">
        <dgm:presLayoutVars>
          <dgm:chMax val="0"/>
          <dgm:bulletEnabled val="1"/>
        </dgm:presLayoutVars>
      </dgm:prSet>
      <dgm:spPr/>
    </dgm:pt>
    <dgm:pt modelId="{C8AFCC7E-532C-43EE-AF04-AA1989B51EC2}" type="pres">
      <dgm:prSet presAssocID="{8C2D0F4C-15CE-4EB1-B8F9-25F4B3AF2861}" presName="childText" presStyleLbl="revTx" presStyleIdx="1" presStyleCnt="3">
        <dgm:presLayoutVars>
          <dgm:bulletEnabled val="1"/>
        </dgm:presLayoutVars>
      </dgm:prSet>
      <dgm:spPr/>
    </dgm:pt>
    <dgm:pt modelId="{EED7A6DD-ED49-43CA-900C-29FD58C43593}" type="pres">
      <dgm:prSet presAssocID="{DD04D3D6-AB56-47AF-95C1-D86DD5CAC089}" presName="parentText" presStyleLbl="node1" presStyleIdx="2" presStyleCnt="3">
        <dgm:presLayoutVars>
          <dgm:chMax val="0"/>
          <dgm:bulletEnabled val="1"/>
        </dgm:presLayoutVars>
      </dgm:prSet>
      <dgm:spPr/>
    </dgm:pt>
    <dgm:pt modelId="{DEDC48CD-0782-4F87-BE14-9D10BEAB7102}" type="pres">
      <dgm:prSet presAssocID="{DD04D3D6-AB56-47AF-95C1-D86DD5CAC089}" presName="childText" presStyleLbl="revTx" presStyleIdx="2" presStyleCnt="3">
        <dgm:presLayoutVars>
          <dgm:bulletEnabled val="1"/>
        </dgm:presLayoutVars>
      </dgm:prSet>
      <dgm:spPr/>
    </dgm:pt>
  </dgm:ptLst>
  <dgm:cxnLst>
    <dgm:cxn modelId="{250F150F-EFC4-4C34-A04B-96E270167BFA}" srcId="{18205D8F-D00B-4900-AE15-6BB25C97689E}" destId="{8C2D0F4C-15CE-4EB1-B8F9-25F4B3AF2861}" srcOrd="1" destOrd="0" parTransId="{84A5723B-CAEF-4A69-BEDF-510CF4B003A7}" sibTransId="{34050075-34ED-48CC-999D-E8139945A2D3}"/>
    <dgm:cxn modelId="{88D7861B-9811-46BD-B2FD-CD5E8A47502A}" type="presOf" srcId="{56B9B30E-10A9-4A3F-BB2B-B29B140C2FB6}" destId="{C8AFCC7E-532C-43EE-AF04-AA1989B51EC2}" srcOrd="0" destOrd="0" presId="urn:microsoft.com/office/officeart/2005/8/layout/vList2"/>
    <dgm:cxn modelId="{3C6D0D5C-4EA3-4A64-A531-7C3D297AABE8}" type="presOf" srcId="{8C2D0F4C-15CE-4EB1-B8F9-25F4B3AF2861}" destId="{0CDBD9E1-0BFF-4936-8F5D-D2FA98972985}" srcOrd="0" destOrd="0" presId="urn:microsoft.com/office/officeart/2005/8/layout/vList2"/>
    <dgm:cxn modelId="{C8AAD244-837D-4C37-BDE6-F57F81AE3AB9}" srcId="{DD04D3D6-AB56-47AF-95C1-D86DD5CAC089}" destId="{00D39E02-2BDC-4B4B-AAE5-A9BD0C2BBE5F}" srcOrd="0" destOrd="0" parTransId="{8525D10F-EFC5-4061-822A-BB56F13D9B3D}" sibTransId="{C429D641-42BF-47FA-B9CC-0F3AC2F6E1DE}"/>
    <dgm:cxn modelId="{C1BACD65-2391-45D1-B531-99C2DDE0A0D9}" srcId="{18205D8F-D00B-4900-AE15-6BB25C97689E}" destId="{8D575C18-0C44-4612-8C31-78467545B6EE}" srcOrd="0" destOrd="0" parTransId="{51D3D375-1CA7-4570-A9EA-8D2A24F86F4A}" sibTransId="{C7AAF0B5-53B3-44BE-8690-95B46B9890FD}"/>
    <dgm:cxn modelId="{6CF32566-F8DB-42BF-9B2B-CAA60431C478}" srcId="{8D575C18-0C44-4612-8C31-78467545B6EE}" destId="{F586FA73-F606-4BB2-ABFB-D0BB116C1AFD}" srcOrd="1" destOrd="0" parTransId="{E35B6E2D-EFDE-4A60-9794-6C57036ACB6F}" sibTransId="{CF187994-F691-4582-90B1-0419BAF86ADE}"/>
    <dgm:cxn modelId="{F7DA6D70-FA73-4AED-A33E-316519E0B24C}" type="presOf" srcId="{DD04D3D6-AB56-47AF-95C1-D86DD5CAC089}" destId="{EED7A6DD-ED49-43CA-900C-29FD58C43593}" srcOrd="0" destOrd="0" presId="urn:microsoft.com/office/officeart/2005/8/layout/vList2"/>
    <dgm:cxn modelId="{8BF67C54-F600-4233-BF2D-AC75344C0C12}" srcId="{8C2D0F4C-15CE-4EB1-B8F9-25F4B3AF2861}" destId="{56B9B30E-10A9-4A3F-BB2B-B29B140C2FB6}" srcOrd="0" destOrd="0" parTransId="{228A0734-1156-41E7-BB67-BB6543543CF1}" sibTransId="{9A00D1CD-D54F-4431-AC97-10F8906C8581}"/>
    <dgm:cxn modelId="{CC3C3F76-1399-45E9-AFB3-9E801F0CE864}" type="presOf" srcId="{18205D8F-D00B-4900-AE15-6BB25C97689E}" destId="{AC71ECAF-9E8D-4729-8612-5D6622B62ACE}" srcOrd="0" destOrd="0" presId="urn:microsoft.com/office/officeart/2005/8/layout/vList2"/>
    <dgm:cxn modelId="{9285EC84-B7EA-48F7-A044-94BEEEBA5761}" srcId="{18205D8F-D00B-4900-AE15-6BB25C97689E}" destId="{DD04D3D6-AB56-47AF-95C1-D86DD5CAC089}" srcOrd="2" destOrd="0" parTransId="{058ED43B-14E6-4AEE-9740-783808D40EE7}" sibTransId="{3446A5E8-13C7-4A25-B1EB-6E19CC30B06A}"/>
    <dgm:cxn modelId="{2A2AE288-B083-4293-B468-E89D17E8B081}" type="presOf" srcId="{1D3080EC-BD63-41C3-8330-EFF9F6835BCC}" destId="{E8CC091D-7340-4AE0-9195-E3CF957303F1}" srcOrd="0" destOrd="2" presId="urn:microsoft.com/office/officeart/2005/8/layout/vList2"/>
    <dgm:cxn modelId="{4405C893-0049-4119-9255-205E79118AA0}" srcId="{8D575C18-0C44-4612-8C31-78467545B6EE}" destId="{00B8539E-742C-4573-84DA-F2A6E43564EB}" srcOrd="0" destOrd="0" parTransId="{F908447F-FA67-4228-A711-EF2C8870597F}" sibTransId="{A144C57F-928F-43E6-8A92-CF9D021FDF05}"/>
    <dgm:cxn modelId="{B92A06B7-8B10-4243-8B82-6A9B2C1DDC17}" srcId="{8D575C18-0C44-4612-8C31-78467545B6EE}" destId="{1D3080EC-BD63-41C3-8330-EFF9F6835BCC}" srcOrd="2" destOrd="0" parTransId="{FCC4F6E7-A36A-4CBB-B3A7-EA9A8AF7D55B}" sibTransId="{7AFBCDC4-E9B9-4D65-9CEC-48CD9A9257C6}"/>
    <dgm:cxn modelId="{683031C4-B815-4542-82EB-7B6E27B2951A}" type="presOf" srcId="{8D575C18-0C44-4612-8C31-78467545B6EE}" destId="{5DE48B60-C4E7-4BBD-B975-8A3D51558439}" srcOrd="0" destOrd="0" presId="urn:microsoft.com/office/officeart/2005/8/layout/vList2"/>
    <dgm:cxn modelId="{EF97ACCF-0BD2-42CE-B752-1787B961F24D}" type="presOf" srcId="{00D39E02-2BDC-4B4B-AAE5-A9BD0C2BBE5F}" destId="{DEDC48CD-0782-4F87-BE14-9D10BEAB7102}" srcOrd="0" destOrd="0" presId="urn:microsoft.com/office/officeart/2005/8/layout/vList2"/>
    <dgm:cxn modelId="{95C539D2-ABB3-480F-B63F-F2E7E3AB2B3B}" type="presOf" srcId="{00B8539E-742C-4573-84DA-F2A6E43564EB}" destId="{E8CC091D-7340-4AE0-9195-E3CF957303F1}" srcOrd="0" destOrd="0" presId="urn:microsoft.com/office/officeart/2005/8/layout/vList2"/>
    <dgm:cxn modelId="{A6774CD3-00C0-4EC0-BE9D-E55E2E17031C}" type="presOf" srcId="{F586FA73-F606-4BB2-ABFB-D0BB116C1AFD}" destId="{E8CC091D-7340-4AE0-9195-E3CF957303F1}" srcOrd="0" destOrd="1" presId="urn:microsoft.com/office/officeart/2005/8/layout/vList2"/>
    <dgm:cxn modelId="{9E64719B-8AFA-45D2-8048-99E00215B1AE}" type="presParOf" srcId="{AC71ECAF-9E8D-4729-8612-5D6622B62ACE}" destId="{5DE48B60-C4E7-4BBD-B975-8A3D51558439}" srcOrd="0" destOrd="0" presId="urn:microsoft.com/office/officeart/2005/8/layout/vList2"/>
    <dgm:cxn modelId="{E1A4E659-6E15-4419-93EB-CBC58DCB660D}" type="presParOf" srcId="{AC71ECAF-9E8D-4729-8612-5D6622B62ACE}" destId="{E8CC091D-7340-4AE0-9195-E3CF957303F1}" srcOrd="1" destOrd="0" presId="urn:microsoft.com/office/officeart/2005/8/layout/vList2"/>
    <dgm:cxn modelId="{B950C907-EAA4-490E-8127-06FD1D9D6F24}" type="presParOf" srcId="{AC71ECAF-9E8D-4729-8612-5D6622B62ACE}" destId="{0CDBD9E1-0BFF-4936-8F5D-D2FA98972985}" srcOrd="2" destOrd="0" presId="urn:microsoft.com/office/officeart/2005/8/layout/vList2"/>
    <dgm:cxn modelId="{17387260-786C-4749-ADDB-D0D56DBBA2EA}" type="presParOf" srcId="{AC71ECAF-9E8D-4729-8612-5D6622B62ACE}" destId="{C8AFCC7E-532C-43EE-AF04-AA1989B51EC2}" srcOrd="3" destOrd="0" presId="urn:microsoft.com/office/officeart/2005/8/layout/vList2"/>
    <dgm:cxn modelId="{54F12E17-D771-4E47-92C5-188BAF24AB44}" type="presParOf" srcId="{AC71ECAF-9E8D-4729-8612-5D6622B62ACE}" destId="{EED7A6DD-ED49-43CA-900C-29FD58C43593}" srcOrd="4" destOrd="0" presId="urn:microsoft.com/office/officeart/2005/8/layout/vList2"/>
    <dgm:cxn modelId="{FB8F8515-D989-445F-A117-CB6D283F0116}" type="presParOf" srcId="{AC71ECAF-9E8D-4729-8612-5D6622B62ACE}" destId="{DEDC48CD-0782-4F87-BE14-9D10BEAB7102}" srcOrd="5"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79F8FBD-CC56-4511-A070-1F1CE2AEE1D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5132464-EE76-4BC5-BE78-074E739D5C82}">
      <dgm:prSet/>
      <dgm:spPr/>
      <dgm:t>
        <a:bodyPr/>
        <a:lstStyle/>
        <a:p>
          <a:r>
            <a:rPr lang="en-US" b="0" i="0"/>
            <a:t>Water</a:t>
          </a:r>
          <a:endParaRPr lang="en-US"/>
        </a:p>
      </dgm:t>
    </dgm:pt>
    <dgm:pt modelId="{06FB9F7D-E322-4BA1-A1E6-742A49D77572}" type="parTrans" cxnId="{29EE43B5-77F8-40FE-A969-15C9E5DC0089}">
      <dgm:prSet/>
      <dgm:spPr/>
      <dgm:t>
        <a:bodyPr/>
        <a:lstStyle/>
        <a:p>
          <a:endParaRPr lang="en-US"/>
        </a:p>
      </dgm:t>
    </dgm:pt>
    <dgm:pt modelId="{D187641B-4DF8-4ABC-B477-B05FB8A6A611}" type="sibTrans" cxnId="{29EE43B5-77F8-40FE-A969-15C9E5DC0089}">
      <dgm:prSet/>
      <dgm:spPr/>
      <dgm:t>
        <a:bodyPr/>
        <a:lstStyle/>
        <a:p>
          <a:endParaRPr lang="en-US"/>
        </a:p>
      </dgm:t>
    </dgm:pt>
    <dgm:pt modelId="{709E71CF-5A21-42BC-AF01-A75D11D3F05C}">
      <dgm:prSet/>
      <dgm:spPr/>
      <dgm:t>
        <a:bodyPr/>
        <a:lstStyle/>
        <a:p>
          <a:r>
            <a:rPr lang="en-US" b="0" i="0"/>
            <a:t>Provides hot water and space heating for district systems, reducing energy cost and carbon emissions</a:t>
          </a:r>
          <a:endParaRPr lang="en-US"/>
        </a:p>
      </dgm:t>
    </dgm:pt>
    <dgm:pt modelId="{3764BB66-27B6-4D96-A1C3-64F62BCC2F58}" type="parTrans" cxnId="{4F610FF2-C369-4B09-80E6-C9A9D35F5F2C}">
      <dgm:prSet/>
      <dgm:spPr/>
      <dgm:t>
        <a:bodyPr/>
        <a:lstStyle/>
        <a:p>
          <a:endParaRPr lang="en-US"/>
        </a:p>
      </dgm:t>
    </dgm:pt>
    <dgm:pt modelId="{747FDA66-2B4A-42F6-BBED-F8768562D7CB}" type="sibTrans" cxnId="{4F610FF2-C369-4B09-80E6-C9A9D35F5F2C}">
      <dgm:prSet/>
      <dgm:spPr/>
      <dgm:t>
        <a:bodyPr/>
        <a:lstStyle/>
        <a:p>
          <a:endParaRPr lang="en-US"/>
        </a:p>
      </dgm:t>
    </dgm:pt>
    <dgm:pt modelId="{2F8A1E2D-1402-41AB-ACA0-525E419B9BB4}">
      <dgm:prSet/>
      <dgm:spPr/>
      <dgm:t>
        <a:bodyPr/>
        <a:lstStyle/>
        <a:p>
          <a:r>
            <a:rPr lang="en-US" b="0" i="0"/>
            <a:t>Air </a:t>
          </a:r>
          <a:endParaRPr lang="en-US"/>
        </a:p>
      </dgm:t>
    </dgm:pt>
    <dgm:pt modelId="{8D5957FA-C484-43C4-A85A-852FD4D6BB1C}" type="parTrans" cxnId="{71799F74-C7DA-4C57-B025-DB3ABD904C1B}">
      <dgm:prSet/>
      <dgm:spPr/>
      <dgm:t>
        <a:bodyPr/>
        <a:lstStyle/>
        <a:p>
          <a:endParaRPr lang="en-US"/>
        </a:p>
      </dgm:t>
    </dgm:pt>
    <dgm:pt modelId="{DD7AEC8A-3302-48B0-964E-9F3DE646FF0F}" type="sibTrans" cxnId="{71799F74-C7DA-4C57-B025-DB3ABD904C1B}">
      <dgm:prSet/>
      <dgm:spPr/>
      <dgm:t>
        <a:bodyPr/>
        <a:lstStyle/>
        <a:p>
          <a:endParaRPr lang="en-US"/>
        </a:p>
      </dgm:t>
    </dgm:pt>
    <dgm:pt modelId="{0009AB3E-C1CC-42D8-8BC2-EB8264A44E2B}">
      <dgm:prSet/>
      <dgm:spPr/>
      <dgm:t>
        <a:bodyPr/>
        <a:lstStyle/>
        <a:p>
          <a:r>
            <a:rPr lang="en-US" b="0" i="0"/>
            <a:t>Deliver space heating, drying, and other industrial processes, improving efficiency and sustainability</a:t>
          </a:r>
          <a:endParaRPr lang="en-US"/>
        </a:p>
      </dgm:t>
    </dgm:pt>
    <dgm:pt modelId="{60FD23D6-B582-42F3-A8BA-4EF59D00D342}" type="parTrans" cxnId="{A33685D2-8E87-416E-8393-44FE69070DA0}">
      <dgm:prSet/>
      <dgm:spPr/>
      <dgm:t>
        <a:bodyPr/>
        <a:lstStyle/>
        <a:p>
          <a:endParaRPr lang="en-US"/>
        </a:p>
      </dgm:t>
    </dgm:pt>
    <dgm:pt modelId="{923BE832-657C-4932-B21D-AA947640CEAB}" type="sibTrans" cxnId="{A33685D2-8E87-416E-8393-44FE69070DA0}">
      <dgm:prSet/>
      <dgm:spPr/>
      <dgm:t>
        <a:bodyPr/>
        <a:lstStyle/>
        <a:p>
          <a:endParaRPr lang="en-US"/>
        </a:p>
      </dgm:t>
    </dgm:pt>
    <dgm:pt modelId="{16424E76-7031-45A7-A247-5C1D6DFB0D5E}">
      <dgm:prSet/>
      <dgm:spPr/>
      <dgm:t>
        <a:bodyPr/>
        <a:lstStyle/>
        <a:p>
          <a:r>
            <a:rPr lang="en-US" b="0" i="0"/>
            <a:t>Steam</a:t>
          </a:r>
          <a:endParaRPr lang="en-US"/>
        </a:p>
      </dgm:t>
    </dgm:pt>
    <dgm:pt modelId="{7B7939AA-3197-43AE-8C2B-638359D9D3F7}" type="parTrans" cxnId="{68E55D68-B81F-4A63-93F6-E543593B9223}">
      <dgm:prSet/>
      <dgm:spPr/>
      <dgm:t>
        <a:bodyPr/>
        <a:lstStyle/>
        <a:p>
          <a:endParaRPr lang="en-US"/>
        </a:p>
      </dgm:t>
    </dgm:pt>
    <dgm:pt modelId="{98AAC242-01E8-48B5-A4DF-78DFF907A5B3}" type="sibTrans" cxnId="{68E55D68-B81F-4A63-93F6-E543593B9223}">
      <dgm:prSet/>
      <dgm:spPr/>
      <dgm:t>
        <a:bodyPr/>
        <a:lstStyle/>
        <a:p>
          <a:endParaRPr lang="en-US"/>
        </a:p>
      </dgm:t>
    </dgm:pt>
    <dgm:pt modelId="{2A9683B5-3D2F-4401-9664-D2F39F453A59}">
      <dgm:prSet/>
      <dgm:spPr/>
      <dgm:t>
        <a:bodyPr/>
        <a:lstStyle/>
        <a:p>
          <a:r>
            <a:rPr lang="en-US" b="0" i="0"/>
            <a:t>Generate hot steam for industrial processes like manufacture, power generation, replacing fossil fuel-based systems</a:t>
          </a:r>
          <a:endParaRPr lang="en-US"/>
        </a:p>
      </dgm:t>
    </dgm:pt>
    <dgm:pt modelId="{1F0A507D-1361-4B11-85A9-A279C9EFADAC}" type="parTrans" cxnId="{4B53177E-50B7-43B2-92A8-49F55670DBB9}">
      <dgm:prSet/>
      <dgm:spPr/>
      <dgm:t>
        <a:bodyPr/>
        <a:lstStyle/>
        <a:p>
          <a:endParaRPr lang="en-US"/>
        </a:p>
      </dgm:t>
    </dgm:pt>
    <dgm:pt modelId="{90F0349D-D8A4-4E8B-B44E-C130D26A8DB0}" type="sibTrans" cxnId="{4B53177E-50B7-43B2-92A8-49F55670DBB9}">
      <dgm:prSet/>
      <dgm:spPr/>
      <dgm:t>
        <a:bodyPr/>
        <a:lstStyle/>
        <a:p>
          <a:endParaRPr lang="en-US"/>
        </a:p>
      </dgm:t>
    </dgm:pt>
    <dgm:pt modelId="{785BBB37-A0F3-4B64-A596-1F503718F968}">
      <dgm:prSet/>
      <dgm:spPr/>
      <dgm:t>
        <a:bodyPr/>
        <a:lstStyle/>
        <a:p>
          <a:r>
            <a:rPr lang="en-US" b="0" i="0"/>
            <a:t>Electricity</a:t>
          </a:r>
          <a:endParaRPr lang="en-US"/>
        </a:p>
      </dgm:t>
    </dgm:pt>
    <dgm:pt modelId="{E46174C7-8E8E-4A2B-BDA9-095837291B14}" type="parTrans" cxnId="{697E4A61-3DD1-41F7-8243-F394E52C22F7}">
      <dgm:prSet/>
      <dgm:spPr/>
      <dgm:t>
        <a:bodyPr/>
        <a:lstStyle/>
        <a:p>
          <a:endParaRPr lang="en-US"/>
        </a:p>
      </dgm:t>
    </dgm:pt>
    <dgm:pt modelId="{F87C0AF0-1E0D-4527-AEFC-2FF35C7FEB3D}" type="sibTrans" cxnId="{697E4A61-3DD1-41F7-8243-F394E52C22F7}">
      <dgm:prSet/>
      <dgm:spPr/>
      <dgm:t>
        <a:bodyPr/>
        <a:lstStyle/>
        <a:p>
          <a:endParaRPr lang="en-US"/>
        </a:p>
      </dgm:t>
    </dgm:pt>
    <dgm:pt modelId="{7E35ABE5-2732-414D-9172-66C25D302195}">
      <dgm:prSet/>
      <dgm:spPr/>
      <dgm:t>
        <a:bodyPr/>
        <a:lstStyle/>
        <a:p>
          <a:r>
            <a:rPr lang="en-US" b="0" i="0" dirty="0"/>
            <a:t>Future planned for  power to heat to power conversion products </a:t>
          </a:r>
          <a:endParaRPr lang="en-US" dirty="0"/>
        </a:p>
      </dgm:t>
    </dgm:pt>
    <dgm:pt modelId="{8E07B2D1-6584-42E8-8245-D8712011E9BD}" type="parTrans" cxnId="{DD4AB33B-B1D6-4EDE-89F1-54484B74730F}">
      <dgm:prSet/>
      <dgm:spPr/>
      <dgm:t>
        <a:bodyPr/>
        <a:lstStyle/>
        <a:p>
          <a:endParaRPr lang="en-US"/>
        </a:p>
      </dgm:t>
    </dgm:pt>
    <dgm:pt modelId="{78BDF5E7-832B-4533-B0AC-02462AA326B3}" type="sibTrans" cxnId="{DD4AB33B-B1D6-4EDE-89F1-54484B74730F}">
      <dgm:prSet/>
      <dgm:spPr/>
      <dgm:t>
        <a:bodyPr/>
        <a:lstStyle/>
        <a:p>
          <a:endParaRPr lang="en-US"/>
        </a:p>
      </dgm:t>
    </dgm:pt>
    <dgm:pt modelId="{CF0156FE-57AA-4DFC-8870-8964C194B84F}" type="pres">
      <dgm:prSet presAssocID="{D79F8FBD-CC56-4511-A070-1F1CE2AEE1D6}" presName="linear" presStyleCnt="0">
        <dgm:presLayoutVars>
          <dgm:animLvl val="lvl"/>
          <dgm:resizeHandles val="exact"/>
        </dgm:presLayoutVars>
      </dgm:prSet>
      <dgm:spPr/>
    </dgm:pt>
    <dgm:pt modelId="{3924C72A-FC13-4190-BDA1-5DA7608C66F0}" type="pres">
      <dgm:prSet presAssocID="{C5132464-EE76-4BC5-BE78-074E739D5C82}" presName="parentText" presStyleLbl="node1" presStyleIdx="0" presStyleCnt="4">
        <dgm:presLayoutVars>
          <dgm:chMax val="0"/>
          <dgm:bulletEnabled val="1"/>
        </dgm:presLayoutVars>
      </dgm:prSet>
      <dgm:spPr/>
    </dgm:pt>
    <dgm:pt modelId="{1C953E43-7562-4545-B57E-171B87A86DA8}" type="pres">
      <dgm:prSet presAssocID="{C5132464-EE76-4BC5-BE78-074E739D5C82}" presName="childText" presStyleLbl="revTx" presStyleIdx="0" presStyleCnt="4">
        <dgm:presLayoutVars>
          <dgm:bulletEnabled val="1"/>
        </dgm:presLayoutVars>
      </dgm:prSet>
      <dgm:spPr/>
    </dgm:pt>
    <dgm:pt modelId="{D04F39BC-46D2-41A8-A006-2F62FFEA633D}" type="pres">
      <dgm:prSet presAssocID="{2F8A1E2D-1402-41AB-ACA0-525E419B9BB4}" presName="parentText" presStyleLbl="node1" presStyleIdx="1" presStyleCnt="4">
        <dgm:presLayoutVars>
          <dgm:chMax val="0"/>
          <dgm:bulletEnabled val="1"/>
        </dgm:presLayoutVars>
      </dgm:prSet>
      <dgm:spPr/>
    </dgm:pt>
    <dgm:pt modelId="{CCA8D8F9-5F38-4F4E-B0DD-A9682C82A74C}" type="pres">
      <dgm:prSet presAssocID="{2F8A1E2D-1402-41AB-ACA0-525E419B9BB4}" presName="childText" presStyleLbl="revTx" presStyleIdx="1" presStyleCnt="4">
        <dgm:presLayoutVars>
          <dgm:bulletEnabled val="1"/>
        </dgm:presLayoutVars>
      </dgm:prSet>
      <dgm:spPr/>
    </dgm:pt>
    <dgm:pt modelId="{2DA9FACB-E87F-4B52-A1D9-39552365794E}" type="pres">
      <dgm:prSet presAssocID="{16424E76-7031-45A7-A247-5C1D6DFB0D5E}" presName="parentText" presStyleLbl="node1" presStyleIdx="2" presStyleCnt="4">
        <dgm:presLayoutVars>
          <dgm:chMax val="0"/>
          <dgm:bulletEnabled val="1"/>
        </dgm:presLayoutVars>
      </dgm:prSet>
      <dgm:spPr/>
    </dgm:pt>
    <dgm:pt modelId="{DA57B08E-579C-4094-9267-9C80C45232DE}" type="pres">
      <dgm:prSet presAssocID="{16424E76-7031-45A7-A247-5C1D6DFB0D5E}" presName="childText" presStyleLbl="revTx" presStyleIdx="2" presStyleCnt="4">
        <dgm:presLayoutVars>
          <dgm:bulletEnabled val="1"/>
        </dgm:presLayoutVars>
      </dgm:prSet>
      <dgm:spPr/>
    </dgm:pt>
    <dgm:pt modelId="{4D5B4A80-63E6-459E-B194-61F3D820F271}" type="pres">
      <dgm:prSet presAssocID="{785BBB37-A0F3-4B64-A596-1F503718F968}" presName="parentText" presStyleLbl="node1" presStyleIdx="3" presStyleCnt="4">
        <dgm:presLayoutVars>
          <dgm:chMax val="0"/>
          <dgm:bulletEnabled val="1"/>
        </dgm:presLayoutVars>
      </dgm:prSet>
      <dgm:spPr/>
    </dgm:pt>
    <dgm:pt modelId="{B7EC197F-D942-421C-BF51-250EF27253C0}" type="pres">
      <dgm:prSet presAssocID="{785BBB37-A0F3-4B64-A596-1F503718F968}" presName="childText" presStyleLbl="revTx" presStyleIdx="3" presStyleCnt="4">
        <dgm:presLayoutVars>
          <dgm:bulletEnabled val="1"/>
        </dgm:presLayoutVars>
      </dgm:prSet>
      <dgm:spPr/>
    </dgm:pt>
  </dgm:ptLst>
  <dgm:cxnLst>
    <dgm:cxn modelId="{D4750401-6804-40B8-83FE-10CDC5A6F0E1}" type="presOf" srcId="{785BBB37-A0F3-4B64-A596-1F503718F968}" destId="{4D5B4A80-63E6-459E-B194-61F3D820F271}" srcOrd="0" destOrd="0" presId="urn:microsoft.com/office/officeart/2005/8/layout/vList2"/>
    <dgm:cxn modelId="{1A3CCB11-1AD7-428C-9C2B-89A6DB933923}" type="presOf" srcId="{0009AB3E-C1CC-42D8-8BC2-EB8264A44E2B}" destId="{CCA8D8F9-5F38-4F4E-B0DD-A9682C82A74C}" srcOrd="0" destOrd="0" presId="urn:microsoft.com/office/officeart/2005/8/layout/vList2"/>
    <dgm:cxn modelId="{E86D7D3A-743F-4872-80C9-DB535BB4B1D3}" type="presOf" srcId="{16424E76-7031-45A7-A247-5C1D6DFB0D5E}" destId="{2DA9FACB-E87F-4B52-A1D9-39552365794E}" srcOrd="0" destOrd="0" presId="urn:microsoft.com/office/officeart/2005/8/layout/vList2"/>
    <dgm:cxn modelId="{DD4AB33B-B1D6-4EDE-89F1-54484B74730F}" srcId="{785BBB37-A0F3-4B64-A596-1F503718F968}" destId="{7E35ABE5-2732-414D-9172-66C25D302195}" srcOrd="0" destOrd="0" parTransId="{8E07B2D1-6584-42E8-8245-D8712011E9BD}" sibTransId="{78BDF5E7-832B-4533-B0AC-02462AA326B3}"/>
    <dgm:cxn modelId="{697E4A61-3DD1-41F7-8243-F394E52C22F7}" srcId="{D79F8FBD-CC56-4511-A070-1F1CE2AEE1D6}" destId="{785BBB37-A0F3-4B64-A596-1F503718F968}" srcOrd="3" destOrd="0" parTransId="{E46174C7-8E8E-4A2B-BDA9-095837291B14}" sibTransId="{F87C0AF0-1E0D-4527-AEFC-2FF35C7FEB3D}"/>
    <dgm:cxn modelId="{68E55D68-B81F-4A63-93F6-E543593B9223}" srcId="{D79F8FBD-CC56-4511-A070-1F1CE2AEE1D6}" destId="{16424E76-7031-45A7-A247-5C1D6DFB0D5E}" srcOrd="2" destOrd="0" parTransId="{7B7939AA-3197-43AE-8C2B-638359D9D3F7}" sibTransId="{98AAC242-01E8-48B5-A4DF-78DFF907A5B3}"/>
    <dgm:cxn modelId="{5BF54073-5231-4566-B85B-83E6CC5C2C1A}" type="presOf" srcId="{D79F8FBD-CC56-4511-A070-1F1CE2AEE1D6}" destId="{CF0156FE-57AA-4DFC-8870-8964C194B84F}" srcOrd="0" destOrd="0" presId="urn:microsoft.com/office/officeart/2005/8/layout/vList2"/>
    <dgm:cxn modelId="{71799F74-C7DA-4C57-B025-DB3ABD904C1B}" srcId="{D79F8FBD-CC56-4511-A070-1F1CE2AEE1D6}" destId="{2F8A1E2D-1402-41AB-ACA0-525E419B9BB4}" srcOrd="1" destOrd="0" parTransId="{8D5957FA-C484-43C4-A85A-852FD4D6BB1C}" sibTransId="{DD7AEC8A-3302-48B0-964E-9F3DE646FF0F}"/>
    <dgm:cxn modelId="{40BB6678-C884-41B9-AEEB-1C72A0ECC72B}" type="presOf" srcId="{709E71CF-5A21-42BC-AF01-A75D11D3F05C}" destId="{1C953E43-7562-4545-B57E-171B87A86DA8}" srcOrd="0" destOrd="0" presId="urn:microsoft.com/office/officeart/2005/8/layout/vList2"/>
    <dgm:cxn modelId="{4B53177E-50B7-43B2-92A8-49F55670DBB9}" srcId="{16424E76-7031-45A7-A247-5C1D6DFB0D5E}" destId="{2A9683B5-3D2F-4401-9664-D2F39F453A59}" srcOrd="0" destOrd="0" parTransId="{1F0A507D-1361-4B11-85A9-A279C9EFADAC}" sibTransId="{90F0349D-D8A4-4E8B-B44E-C130D26A8DB0}"/>
    <dgm:cxn modelId="{9F533386-41AC-4F9D-BF01-9AA4FE1F3526}" type="presOf" srcId="{2F8A1E2D-1402-41AB-ACA0-525E419B9BB4}" destId="{D04F39BC-46D2-41A8-A006-2F62FFEA633D}" srcOrd="0" destOrd="0" presId="urn:microsoft.com/office/officeart/2005/8/layout/vList2"/>
    <dgm:cxn modelId="{33E9248C-861B-4932-8DD1-6933061F9F39}" type="presOf" srcId="{C5132464-EE76-4BC5-BE78-074E739D5C82}" destId="{3924C72A-FC13-4190-BDA1-5DA7608C66F0}" srcOrd="0" destOrd="0" presId="urn:microsoft.com/office/officeart/2005/8/layout/vList2"/>
    <dgm:cxn modelId="{2F1A5597-1DC9-477C-AA7C-E2DB75CF98C4}" type="presOf" srcId="{2A9683B5-3D2F-4401-9664-D2F39F453A59}" destId="{DA57B08E-579C-4094-9267-9C80C45232DE}" srcOrd="0" destOrd="0" presId="urn:microsoft.com/office/officeart/2005/8/layout/vList2"/>
    <dgm:cxn modelId="{68AB4CB4-C7A8-4066-9DB7-1B59C16B070E}" type="presOf" srcId="{7E35ABE5-2732-414D-9172-66C25D302195}" destId="{B7EC197F-D942-421C-BF51-250EF27253C0}" srcOrd="0" destOrd="0" presId="urn:microsoft.com/office/officeart/2005/8/layout/vList2"/>
    <dgm:cxn modelId="{29EE43B5-77F8-40FE-A969-15C9E5DC0089}" srcId="{D79F8FBD-CC56-4511-A070-1F1CE2AEE1D6}" destId="{C5132464-EE76-4BC5-BE78-074E739D5C82}" srcOrd="0" destOrd="0" parTransId="{06FB9F7D-E322-4BA1-A1E6-742A49D77572}" sibTransId="{D187641B-4DF8-4ABC-B477-B05FB8A6A611}"/>
    <dgm:cxn modelId="{A33685D2-8E87-416E-8393-44FE69070DA0}" srcId="{2F8A1E2D-1402-41AB-ACA0-525E419B9BB4}" destId="{0009AB3E-C1CC-42D8-8BC2-EB8264A44E2B}" srcOrd="0" destOrd="0" parTransId="{60FD23D6-B582-42F3-A8BA-4EF59D00D342}" sibTransId="{923BE832-657C-4932-B21D-AA947640CEAB}"/>
    <dgm:cxn modelId="{4F610FF2-C369-4B09-80E6-C9A9D35F5F2C}" srcId="{C5132464-EE76-4BC5-BE78-074E739D5C82}" destId="{709E71CF-5A21-42BC-AF01-A75D11D3F05C}" srcOrd="0" destOrd="0" parTransId="{3764BB66-27B6-4D96-A1C3-64F62BCC2F58}" sibTransId="{747FDA66-2B4A-42F6-BBED-F8768562D7CB}"/>
    <dgm:cxn modelId="{E0EB6620-E0F9-4700-953C-22BF61D5050A}" type="presParOf" srcId="{CF0156FE-57AA-4DFC-8870-8964C194B84F}" destId="{3924C72A-FC13-4190-BDA1-5DA7608C66F0}" srcOrd="0" destOrd="0" presId="urn:microsoft.com/office/officeart/2005/8/layout/vList2"/>
    <dgm:cxn modelId="{39492049-2BF2-4C94-A55F-5440EC77C34A}" type="presParOf" srcId="{CF0156FE-57AA-4DFC-8870-8964C194B84F}" destId="{1C953E43-7562-4545-B57E-171B87A86DA8}" srcOrd="1" destOrd="0" presId="urn:microsoft.com/office/officeart/2005/8/layout/vList2"/>
    <dgm:cxn modelId="{37C23A93-6EC8-4302-9365-DBD7706E3BC8}" type="presParOf" srcId="{CF0156FE-57AA-4DFC-8870-8964C194B84F}" destId="{D04F39BC-46D2-41A8-A006-2F62FFEA633D}" srcOrd="2" destOrd="0" presId="urn:microsoft.com/office/officeart/2005/8/layout/vList2"/>
    <dgm:cxn modelId="{3423575E-EAA1-47E0-A4BF-695B89E48969}" type="presParOf" srcId="{CF0156FE-57AA-4DFC-8870-8964C194B84F}" destId="{CCA8D8F9-5F38-4F4E-B0DD-A9682C82A74C}" srcOrd="3" destOrd="0" presId="urn:microsoft.com/office/officeart/2005/8/layout/vList2"/>
    <dgm:cxn modelId="{BFF05E5A-618F-4306-9300-4577F20C5CD9}" type="presParOf" srcId="{CF0156FE-57AA-4DFC-8870-8964C194B84F}" destId="{2DA9FACB-E87F-4B52-A1D9-39552365794E}" srcOrd="4" destOrd="0" presId="urn:microsoft.com/office/officeart/2005/8/layout/vList2"/>
    <dgm:cxn modelId="{0731579F-53F0-440E-B988-99FD63DAAD84}" type="presParOf" srcId="{CF0156FE-57AA-4DFC-8870-8964C194B84F}" destId="{DA57B08E-579C-4094-9267-9C80C45232DE}" srcOrd="5" destOrd="0" presId="urn:microsoft.com/office/officeart/2005/8/layout/vList2"/>
    <dgm:cxn modelId="{0E38B617-A5D3-42E2-80D1-1C5420DA7AEB}" type="presParOf" srcId="{CF0156FE-57AA-4DFC-8870-8964C194B84F}" destId="{4D5B4A80-63E6-459E-B194-61F3D820F271}" srcOrd="6" destOrd="0" presId="urn:microsoft.com/office/officeart/2005/8/layout/vList2"/>
    <dgm:cxn modelId="{ED36C6C9-652C-45AC-BC86-3F132A78874A}" type="presParOf" srcId="{CF0156FE-57AA-4DFC-8870-8964C194B84F}" destId="{B7EC197F-D942-421C-BF51-250EF27253C0}" srcOrd="7"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9C1A8E-8A44-46DE-810E-EADB74EACD3E}">
      <dsp:nvSpPr>
        <dsp:cNvPr id="0" name=""/>
        <dsp:cNvSpPr/>
      </dsp:nvSpPr>
      <dsp:spPr>
        <a:xfrm>
          <a:off x="0" y="242619"/>
          <a:ext cx="11177401" cy="8505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67491" tIns="312420" rIns="867491" bIns="106680" numCol="1" spcCol="1270" anchor="t" anchorCtr="0">
          <a:noAutofit/>
        </a:bodyPr>
        <a:lstStyle/>
        <a:p>
          <a:pPr marL="114300" lvl="1" indent="-114300" algn="l" defTabSz="666750">
            <a:lnSpc>
              <a:spcPct val="90000"/>
            </a:lnSpc>
            <a:spcBef>
              <a:spcPct val="0"/>
            </a:spcBef>
            <a:spcAft>
              <a:spcPct val="15000"/>
            </a:spcAft>
            <a:buChar char="•"/>
          </a:pPr>
          <a:r>
            <a:rPr lang="en-US" sz="1500" b="0" i="0" kern="1200" dirty="0"/>
            <a:t>Energy Usage in the US</a:t>
          </a:r>
          <a:endParaRPr lang="en-US" sz="1500" b="0" kern="1200" dirty="0"/>
        </a:p>
        <a:p>
          <a:pPr marL="114300" lvl="1" indent="-114300" algn="l" defTabSz="666750">
            <a:lnSpc>
              <a:spcPct val="90000"/>
            </a:lnSpc>
            <a:spcBef>
              <a:spcPct val="0"/>
            </a:spcBef>
            <a:spcAft>
              <a:spcPct val="15000"/>
            </a:spcAft>
            <a:buChar char="•"/>
          </a:pPr>
          <a:r>
            <a:rPr lang="en-US" sz="1500" b="0" i="0" kern="1200" dirty="0"/>
            <a:t>Thermal Energy Storage (TES)</a:t>
          </a:r>
          <a:endParaRPr lang="en-US" sz="1500" b="0" kern="1200" dirty="0"/>
        </a:p>
      </dsp:txBody>
      <dsp:txXfrm>
        <a:off x="0" y="242619"/>
        <a:ext cx="11177401" cy="850500"/>
      </dsp:txXfrm>
    </dsp:sp>
    <dsp:sp modelId="{B3263A11-225A-441E-BA57-4F4913F67C52}">
      <dsp:nvSpPr>
        <dsp:cNvPr id="0" name=""/>
        <dsp:cNvSpPr/>
      </dsp:nvSpPr>
      <dsp:spPr>
        <a:xfrm>
          <a:off x="558870" y="21219"/>
          <a:ext cx="7824180" cy="442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5735" tIns="0" rIns="295735" bIns="0" numCol="1" spcCol="1270" anchor="ctr" anchorCtr="0">
          <a:noAutofit/>
        </a:bodyPr>
        <a:lstStyle/>
        <a:p>
          <a:pPr marL="0" lvl="0" indent="0" algn="l" defTabSz="666750">
            <a:lnSpc>
              <a:spcPct val="90000"/>
            </a:lnSpc>
            <a:spcBef>
              <a:spcPct val="0"/>
            </a:spcBef>
            <a:spcAft>
              <a:spcPct val="35000"/>
            </a:spcAft>
            <a:buNone/>
          </a:pPr>
          <a:r>
            <a:rPr lang="en-US" sz="1500" b="1" i="0" kern="1200"/>
            <a:t>Heat energy</a:t>
          </a:r>
          <a:endParaRPr lang="en-US" sz="1500" kern="1200"/>
        </a:p>
      </dsp:txBody>
      <dsp:txXfrm>
        <a:off x="580486" y="42835"/>
        <a:ext cx="7780948" cy="399568"/>
      </dsp:txXfrm>
    </dsp:sp>
    <dsp:sp modelId="{AC3E0EFD-3474-45B5-A5DD-0542519B5CE6}">
      <dsp:nvSpPr>
        <dsp:cNvPr id="0" name=""/>
        <dsp:cNvSpPr/>
      </dsp:nvSpPr>
      <dsp:spPr>
        <a:xfrm>
          <a:off x="0" y="1395519"/>
          <a:ext cx="11177401" cy="1323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67491" tIns="312420" rIns="867491" bIns="106680" numCol="1" spcCol="1270" anchor="t" anchorCtr="0">
          <a:noAutofit/>
        </a:bodyPr>
        <a:lstStyle/>
        <a:p>
          <a:pPr marL="114300" lvl="1" indent="-114300" algn="l" defTabSz="666750">
            <a:lnSpc>
              <a:spcPct val="90000"/>
            </a:lnSpc>
            <a:spcBef>
              <a:spcPct val="0"/>
            </a:spcBef>
            <a:spcAft>
              <a:spcPct val="15000"/>
            </a:spcAft>
            <a:buChar char="•"/>
          </a:pPr>
          <a:r>
            <a:rPr lang="en-US" sz="1500" b="0" i="0" kern="1200" dirty="0"/>
            <a:t>Basic Idea</a:t>
          </a:r>
          <a:endParaRPr lang="en-US" sz="1500" b="0" kern="1200" dirty="0"/>
        </a:p>
        <a:p>
          <a:pPr marL="114300" lvl="1" indent="-114300" algn="l" defTabSz="666750">
            <a:lnSpc>
              <a:spcPct val="90000"/>
            </a:lnSpc>
            <a:spcBef>
              <a:spcPct val="0"/>
            </a:spcBef>
            <a:spcAft>
              <a:spcPct val="15000"/>
            </a:spcAft>
            <a:buChar char="•"/>
          </a:pPr>
          <a:r>
            <a:rPr lang="en-US" sz="1500" b="0" i="0" kern="1200" dirty="0"/>
            <a:t>Advantages</a:t>
          </a:r>
          <a:endParaRPr lang="en-US" sz="1500" b="0" kern="1200" dirty="0"/>
        </a:p>
        <a:p>
          <a:pPr marL="114300" lvl="1" indent="-114300" algn="l" defTabSz="666750">
            <a:lnSpc>
              <a:spcPct val="90000"/>
            </a:lnSpc>
            <a:spcBef>
              <a:spcPct val="0"/>
            </a:spcBef>
            <a:spcAft>
              <a:spcPct val="15000"/>
            </a:spcAft>
            <a:buChar char="•"/>
          </a:pPr>
          <a:r>
            <a:rPr lang="en-US" sz="1500" b="0" i="0" kern="1200" dirty="0"/>
            <a:t>Disadvantages</a:t>
          </a:r>
          <a:endParaRPr lang="en-US" sz="1500" b="0" kern="1200" dirty="0"/>
        </a:p>
        <a:p>
          <a:pPr marL="114300" lvl="1" indent="-114300" algn="l" defTabSz="666750">
            <a:lnSpc>
              <a:spcPct val="90000"/>
            </a:lnSpc>
            <a:spcBef>
              <a:spcPct val="0"/>
            </a:spcBef>
            <a:spcAft>
              <a:spcPct val="15000"/>
            </a:spcAft>
            <a:buChar char="•"/>
          </a:pPr>
          <a:r>
            <a:rPr lang="en-US" sz="1500" b="0" i="0" kern="1200" dirty="0"/>
            <a:t>Applications</a:t>
          </a:r>
          <a:endParaRPr lang="en-US" sz="1500" b="0" kern="1200" dirty="0"/>
        </a:p>
      </dsp:txBody>
      <dsp:txXfrm>
        <a:off x="0" y="1395519"/>
        <a:ext cx="11177401" cy="1323000"/>
      </dsp:txXfrm>
    </dsp:sp>
    <dsp:sp modelId="{6A14EF04-0334-4A34-BE80-A2929D9E533E}">
      <dsp:nvSpPr>
        <dsp:cNvPr id="0" name=""/>
        <dsp:cNvSpPr/>
      </dsp:nvSpPr>
      <dsp:spPr>
        <a:xfrm>
          <a:off x="558870" y="1174119"/>
          <a:ext cx="7824180" cy="442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5735" tIns="0" rIns="295735" bIns="0" numCol="1" spcCol="1270" anchor="ctr" anchorCtr="0">
          <a:noAutofit/>
        </a:bodyPr>
        <a:lstStyle/>
        <a:p>
          <a:pPr marL="0" lvl="0" indent="0" algn="l" defTabSz="666750">
            <a:lnSpc>
              <a:spcPct val="90000"/>
            </a:lnSpc>
            <a:spcBef>
              <a:spcPct val="0"/>
            </a:spcBef>
            <a:spcAft>
              <a:spcPct val="35000"/>
            </a:spcAft>
            <a:buNone/>
          </a:pPr>
          <a:r>
            <a:rPr lang="en-US" sz="1500" b="1" i="0" kern="1200"/>
            <a:t>Sand Based TES</a:t>
          </a:r>
          <a:endParaRPr lang="en-US" sz="1500" kern="1200"/>
        </a:p>
      </dsp:txBody>
      <dsp:txXfrm>
        <a:off x="580486" y="1195735"/>
        <a:ext cx="7780948" cy="399568"/>
      </dsp:txXfrm>
    </dsp:sp>
    <dsp:sp modelId="{6FE1BC0B-6B6A-4836-8D01-07544528ED41}">
      <dsp:nvSpPr>
        <dsp:cNvPr id="0" name=""/>
        <dsp:cNvSpPr/>
      </dsp:nvSpPr>
      <dsp:spPr>
        <a:xfrm>
          <a:off x="0" y="3020919"/>
          <a:ext cx="11177401" cy="626062"/>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67491" tIns="312420" rIns="867491" bIns="106680" numCol="1" spcCol="1270" anchor="t" anchorCtr="0">
          <a:noAutofit/>
        </a:bodyPr>
        <a:lstStyle/>
        <a:p>
          <a:pPr marL="114300" lvl="1" indent="-114300" algn="l" defTabSz="666750">
            <a:lnSpc>
              <a:spcPct val="90000"/>
            </a:lnSpc>
            <a:spcBef>
              <a:spcPct val="0"/>
            </a:spcBef>
            <a:spcAft>
              <a:spcPct val="15000"/>
            </a:spcAft>
            <a:buChar char="•"/>
          </a:pPr>
          <a:r>
            <a:rPr lang="en-US" sz="1500" b="0" i="0" kern="1200" dirty="0"/>
            <a:t>Alaska Home</a:t>
          </a:r>
          <a:endParaRPr lang="en-US" sz="1500" b="0" kern="1200" dirty="0"/>
        </a:p>
      </dsp:txBody>
      <dsp:txXfrm>
        <a:off x="0" y="3020919"/>
        <a:ext cx="11177401" cy="626062"/>
      </dsp:txXfrm>
    </dsp:sp>
    <dsp:sp modelId="{99B82E7C-B4E0-4C72-ADA7-0FDEE3FEFBAB}">
      <dsp:nvSpPr>
        <dsp:cNvPr id="0" name=""/>
        <dsp:cNvSpPr/>
      </dsp:nvSpPr>
      <dsp:spPr>
        <a:xfrm>
          <a:off x="558870" y="2799519"/>
          <a:ext cx="7824180" cy="442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5735" tIns="0" rIns="295735" bIns="0" numCol="1" spcCol="1270" anchor="ctr" anchorCtr="0">
          <a:noAutofit/>
        </a:bodyPr>
        <a:lstStyle/>
        <a:p>
          <a:pPr marL="0" lvl="0" indent="0" algn="l" defTabSz="666750">
            <a:lnSpc>
              <a:spcPct val="90000"/>
            </a:lnSpc>
            <a:spcBef>
              <a:spcPct val="0"/>
            </a:spcBef>
            <a:spcAft>
              <a:spcPct val="35000"/>
            </a:spcAft>
            <a:buNone/>
          </a:pPr>
          <a:r>
            <a:rPr lang="en-US" sz="1500" b="1" i="0" kern="1200"/>
            <a:t>Case Study</a:t>
          </a:r>
          <a:endParaRPr lang="en-US" sz="1500" kern="1200"/>
        </a:p>
      </dsp:txBody>
      <dsp:txXfrm>
        <a:off x="580486" y="2821135"/>
        <a:ext cx="7780948" cy="399568"/>
      </dsp:txXfrm>
    </dsp:sp>
    <dsp:sp modelId="{BC510522-27E9-4535-951A-67F2B98E37E6}">
      <dsp:nvSpPr>
        <dsp:cNvPr id="0" name=""/>
        <dsp:cNvSpPr/>
      </dsp:nvSpPr>
      <dsp:spPr>
        <a:xfrm>
          <a:off x="0" y="3949382"/>
          <a:ext cx="11177401" cy="8505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67491" tIns="312420" rIns="867491"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a:t>Conclusion</a:t>
          </a:r>
        </a:p>
        <a:p>
          <a:pPr marL="114300" lvl="1" indent="-114300" algn="l" defTabSz="666750">
            <a:lnSpc>
              <a:spcPct val="90000"/>
            </a:lnSpc>
            <a:spcBef>
              <a:spcPct val="0"/>
            </a:spcBef>
            <a:spcAft>
              <a:spcPct val="15000"/>
            </a:spcAft>
            <a:buChar char="•"/>
          </a:pPr>
          <a:r>
            <a:rPr lang="en-US" sz="1500" kern="1200" dirty="0"/>
            <a:t>Reference</a:t>
          </a:r>
        </a:p>
      </dsp:txBody>
      <dsp:txXfrm>
        <a:off x="0" y="3949382"/>
        <a:ext cx="11177401" cy="850500"/>
      </dsp:txXfrm>
    </dsp:sp>
    <dsp:sp modelId="{2394340F-EBF3-42E0-85E1-3892DE1AF7F6}">
      <dsp:nvSpPr>
        <dsp:cNvPr id="0" name=""/>
        <dsp:cNvSpPr/>
      </dsp:nvSpPr>
      <dsp:spPr>
        <a:xfrm>
          <a:off x="558870" y="3727982"/>
          <a:ext cx="7824180" cy="442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5735" tIns="0" rIns="295735" bIns="0" numCol="1" spcCol="1270" anchor="ctr" anchorCtr="0">
          <a:noAutofit/>
        </a:bodyPr>
        <a:lstStyle/>
        <a:p>
          <a:pPr marL="0" lvl="0" indent="0" algn="l" defTabSz="666750">
            <a:lnSpc>
              <a:spcPct val="90000"/>
            </a:lnSpc>
            <a:spcBef>
              <a:spcPct val="0"/>
            </a:spcBef>
            <a:spcAft>
              <a:spcPct val="35000"/>
            </a:spcAft>
            <a:buNone/>
          </a:pPr>
          <a:r>
            <a:rPr lang="en-US" sz="1500" b="1" i="0" kern="1200" dirty="0"/>
            <a:t>Conclusion</a:t>
          </a:r>
          <a:endParaRPr lang="en-US" sz="1500" kern="1200" dirty="0"/>
        </a:p>
      </dsp:txBody>
      <dsp:txXfrm>
        <a:off x="580486" y="3749598"/>
        <a:ext cx="7780948" cy="3995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E48B60-C4E7-4BBD-B975-8A3D51558439}">
      <dsp:nvSpPr>
        <dsp:cNvPr id="0" name=""/>
        <dsp:cNvSpPr/>
      </dsp:nvSpPr>
      <dsp:spPr>
        <a:xfrm>
          <a:off x="0" y="4445"/>
          <a:ext cx="11177401" cy="608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1" kern="1200"/>
            <a:t>Heat Storages</a:t>
          </a:r>
          <a:endParaRPr lang="en-US" sz="2600" kern="1200"/>
        </a:p>
      </dsp:txBody>
      <dsp:txXfrm>
        <a:off x="29700" y="34145"/>
        <a:ext cx="11118001" cy="549000"/>
      </dsp:txXfrm>
    </dsp:sp>
    <dsp:sp modelId="{E8CC091D-7340-4AE0-9195-E3CF957303F1}">
      <dsp:nvSpPr>
        <dsp:cNvPr id="0" name=""/>
        <dsp:cNvSpPr/>
      </dsp:nvSpPr>
      <dsp:spPr>
        <a:xfrm>
          <a:off x="0" y="612845"/>
          <a:ext cx="11177401" cy="1776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4882"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Sand possesses favorable thermal properties such as high thermal conductivity and stability at elevated temperatures, making it suitable for thermal energy storage systems. </a:t>
          </a:r>
        </a:p>
        <a:p>
          <a:pPr marL="228600" lvl="1" indent="-228600" algn="l" defTabSz="889000">
            <a:lnSpc>
              <a:spcPct val="90000"/>
            </a:lnSpc>
            <a:spcBef>
              <a:spcPct val="0"/>
            </a:spcBef>
            <a:spcAft>
              <a:spcPct val="20000"/>
            </a:spcAft>
            <a:buChar char="•"/>
          </a:pPr>
          <a:r>
            <a:rPr lang="en-US" sz="2000" kern="1200" dirty="0"/>
            <a:t>Thermal energy storages (TES) store excess thermal energy for later use, enhancing flexibility and efficiency of heat based renewable energy systems.</a:t>
          </a:r>
        </a:p>
        <a:p>
          <a:pPr marL="228600" lvl="1" indent="-228600" algn="l" defTabSz="889000">
            <a:lnSpc>
              <a:spcPct val="90000"/>
            </a:lnSpc>
            <a:spcBef>
              <a:spcPct val="0"/>
            </a:spcBef>
            <a:spcAft>
              <a:spcPct val="20000"/>
            </a:spcAft>
            <a:buChar char="•"/>
          </a:pPr>
          <a:r>
            <a:rPr lang="en-US" sz="2000" kern="1200" dirty="0"/>
            <a:t>Energy storage systems allow to buffer for the changes in supply and demand of the peak usage during the day and year.</a:t>
          </a:r>
        </a:p>
      </dsp:txBody>
      <dsp:txXfrm>
        <a:off x="0" y="612845"/>
        <a:ext cx="11177401" cy="1776060"/>
      </dsp:txXfrm>
    </dsp:sp>
    <dsp:sp modelId="{0CDBD9E1-0BFF-4936-8F5D-D2FA98972985}">
      <dsp:nvSpPr>
        <dsp:cNvPr id="0" name=""/>
        <dsp:cNvSpPr/>
      </dsp:nvSpPr>
      <dsp:spPr>
        <a:xfrm>
          <a:off x="0" y="2388906"/>
          <a:ext cx="11177401" cy="608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1" kern="1200" dirty="0"/>
            <a:t>Low Heat temperature applications</a:t>
          </a:r>
          <a:endParaRPr lang="en-US" sz="2600" kern="1200" dirty="0"/>
        </a:p>
      </dsp:txBody>
      <dsp:txXfrm>
        <a:off x="29700" y="2418606"/>
        <a:ext cx="11118001" cy="549000"/>
      </dsp:txXfrm>
    </dsp:sp>
    <dsp:sp modelId="{C8AFCC7E-532C-43EE-AF04-AA1989B51EC2}">
      <dsp:nvSpPr>
        <dsp:cNvPr id="0" name=""/>
        <dsp:cNvSpPr/>
      </dsp:nvSpPr>
      <dsp:spPr>
        <a:xfrm>
          <a:off x="0" y="2997306"/>
          <a:ext cx="11177401" cy="6054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4882"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200-400 ℃ are Often used for applications like industrial process heat or low-temperature thermal energy storage systems.	</a:t>
          </a:r>
        </a:p>
      </dsp:txBody>
      <dsp:txXfrm>
        <a:off x="0" y="2997306"/>
        <a:ext cx="11177401" cy="605474"/>
      </dsp:txXfrm>
    </dsp:sp>
    <dsp:sp modelId="{EED7A6DD-ED49-43CA-900C-29FD58C43593}">
      <dsp:nvSpPr>
        <dsp:cNvPr id="0" name=""/>
        <dsp:cNvSpPr/>
      </dsp:nvSpPr>
      <dsp:spPr>
        <a:xfrm>
          <a:off x="0" y="3602781"/>
          <a:ext cx="11177401" cy="608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1" kern="1200" dirty="0"/>
            <a:t>High Heat temperature applications</a:t>
          </a:r>
          <a:endParaRPr lang="en-US" sz="2600" kern="1200" dirty="0"/>
        </a:p>
      </dsp:txBody>
      <dsp:txXfrm>
        <a:off x="29700" y="3632481"/>
        <a:ext cx="11118001" cy="549000"/>
      </dsp:txXfrm>
    </dsp:sp>
    <dsp:sp modelId="{DEDC48CD-0782-4F87-BE14-9D10BEAB7102}">
      <dsp:nvSpPr>
        <dsp:cNvPr id="0" name=""/>
        <dsp:cNvSpPr/>
      </dsp:nvSpPr>
      <dsp:spPr>
        <a:xfrm>
          <a:off x="0" y="4211181"/>
          <a:ext cx="11177401" cy="6054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4882"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a:t>500-1000 ℃ are suitable for concentrated solar power plants and advanced industrial applications requiring high-grade heat</a:t>
          </a:r>
        </a:p>
      </dsp:txBody>
      <dsp:txXfrm>
        <a:off x="0" y="4211181"/>
        <a:ext cx="11177401" cy="6054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24C72A-FC13-4190-BDA1-5DA7608C66F0}">
      <dsp:nvSpPr>
        <dsp:cNvPr id="0" name=""/>
        <dsp:cNvSpPr/>
      </dsp:nvSpPr>
      <dsp:spPr>
        <a:xfrm>
          <a:off x="0" y="105410"/>
          <a:ext cx="10515600" cy="538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0" i="0" kern="1200"/>
            <a:t>Water</a:t>
          </a:r>
          <a:endParaRPr lang="en-US" sz="2300" kern="1200"/>
        </a:p>
      </dsp:txBody>
      <dsp:txXfrm>
        <a:off x="26273" y="131683"/>
        <a:ext cx="10463054" cy="485654"/>
      </dsp:txXfrm>
    </dsp:sp>
    <dsp:sp modelId="{1C953E43-7562-4545-B57E-171B87A86DA8}">
      <dsp:nvSpPr>
        <dsp:cNvPr id="0" name=""/>
        <dsp:cNvSpPr/>
      </dsp:nvSpPr>
      <dsp:spPr>
        <a:xfrm>
          <a:off x="0" y="643610"/>
          <a:ext cx="10515600" cy="5356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b="0" i="0" kern="1200"/>
            <a:t>Provides hot water and space heating for district systems, reducing energy cost and carbon emissions</a:t>
          </a:r>
          <a:endParaRPr lang="en-US" sz="1800" kern="1200"/>
        </a:p>
      </dsp:txBody>
      <dsp:txXfrm>
        <a:off x="0" y="643610"/>
        <a:ext cx="10515600" cy="535612"/>
      </dsp:txXfrm>
    </dsp:sp>
    <dsp:sp modelId="{D04F39BC-46D2-41A8-A006-2F62FFEA633D}">
      <dsp:nvSpPr>
        <dsp:cNvPr id="0" name=""/>
        <dsp:cNvSpPr/>
      </dsp:nvSpPr>
      <dsp:spPr>
        <a:xfrm>
          <a:off x="0" y="1179222"/>
          <a:ext cx="10515600" cy="538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0" i="0" kern="1200"/>
            <a:t>Air </a:t>
          </a:r>
          <a:endParaRPr lang="en-US" sz="2300" kern="1200"/>
        </a:p>
      </dsp:txBody>
      <dsp:txXfrm>
        <a:off x="26273" y="1205495"/>
        <a:ext cx="10463054" cy="485654"/>
      </dsp:txXfrm>
    </dsp:sp>
    <dsp:sp modelId="{CCA8D8F9-5F38-4F4E-B0DD-A9682C82A74C}">
      <dsp:nvSpPr>
        <dsp:cNvPr id="0" name=""/>
        <dsp:cNvSpPr/>
      </dsp:nvSpPr>
      <dsp:spPr>
        <a:xfrm>
          <a:off x="0" y="1717422"/>
          <a:ext cx="10515600" cy="5356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b="0" i="0" kern="1200"/>
            <a:t>Deliver space heating, drying, and other industrial processes, improving efficiency and sustainability</a:t>
          </a:r>
          <a:endParaRPr lang="en-US" sz="1800" kern="1200"/>
        </a:p>
      </dsp:txBody>
      <dsp:txXfrm>
        <a:off x="0" y="1717422"/>
        <a:ext cx="10515600" cy="535612"/>
      </dsp:txXfrm>
    </dsp:sp>
    <dsp:sp modelId="{2DA9FACB-E87F-4B52-A1D9-39552365794E}">
      <dsp:nvSpPr>
        <dsp:cNvPr id="0" name=""/>
        <dsp:cNvSpPr/>
      </dsp:nvSpPr>
      <dsp:spPr>
        <a:xfrm>
          <a:off x="0" y="2253035"/>
          <a:ext cx="10515600" cy="538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0" i="0" kern="1200"/>
            <a:t>Steam</a:t>
          </a:r>
          <a:endParaRPr lang="en-US" sz="2300" kern="1200"/>
        </a:p>
      </dsp:txBody>
      <dsp:txXfrm>
        <a:off x="26273" y="2279308"/>
        <a:ext cx="10463054" cy="485654"/>
      </dsp:txXfrm>
    </dsp:sp>
    <dsp:sp modelId="{DA57B08E-579C-4094-9267-9C80C45232DE}">
      <dsp:nvSpPr>
        <dsp:cNvPr id="0" name=""/>
        <dsp:cNvSpPr/>
      </dsp:nvSpPr>
      <dsp:spPr>
        <a:xfrm>
          <a:off x="0" y="2791235"/>
          <a:ext cx="10515600" cy="5356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b="0" i="0" kern="1200"/>
            <a:t>Generate hot steam for industrial processes like manufacture, power generation, replacing fossil fuel-based systems</a:t>
          </a:r>
          <a:endParaRPr lang="en-US" sz="1800" kern="1200"/>
        </a:p>
      </dsp:txBody>
      <dsp:txXfrm>
        <a:off x="0" y="2791235"/>
        <a:ext cx="10515600" cy="535612"/>
      </dsp:txXfrm>
    </dsp:sp>
    <dsp:sp modelId="{4D5B4A80-63E6-459E-B194-61F3D820F271}">
      <dsp:nvSpPr>
        <dsp:cNvPr id="0" name=""/>
        <dsp:cNvSpPr/>
      </dsp:nvSpPr>
      <dsp:spPr>
        <a:xfrm>
          <a:off x="0" y="3326847"/>
          <a:ext cx="10515600" cy="538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0" i="0" kern="1200"/>
            <a:t>Electricity</a:t>
          </a:r>
          <a:endParaRPr lang="en-US" sz="2300" kern="1200"/>
        </a:p>
      </dsp:txBody>
      <dsp:txXfrm>
        <a:off x="26273" y="3353120"/>
        <a:ext cx="10463054" cy="485654"/>
      </dsp:txXfrm>
    </dsp:sp>
    <dsp:sp modelId="{B7EC197F-D942-421C-BF51-250EF27253C0}">
      <dsp:nvSpPr>
        <dsp:cNvPr id="0" name=""/>
        <dsp:cNvSpPr/>
      </dsp:nvSpPr>
      <dsp:spPr>
        <a:xfrm>
          <a:off x="0" y="3865047"/>
          <a:ext cx="10515600" cy="38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b="0" i="0" kern="1200" dirty="0"/>
            <a:t>Future planned for  power to heat to power conversion products </a:t>
          </a:r>
          <a:endParaRPr lang="en-US" sz="1800" kern="1200" dirty="0"/>
        </a:p>
      </dsp:txBody>
      <dsp:txXfrm>
        <a:off x="0" y="3865047"/>
        <a:ext cx="10515600" cy="38088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a:extLst>
            <a:ext uri="{FF2B5EF4-FFF2-40B4-BE49-F238E27FC236}">
              <a16:creationId xmlns:a16="http://schemas.microsoft.com/office/drawing/2014/main" id="{22250E11-AD10-7215-1351-E06D6844D7A5}"/>
            </a:ext>
          </a:extLst>
        </p:cNvPr>
        <p:cNvGrpSpPr/>
        <p:nvPr/>
      </p:nvGrpSpPr>
      <p:grpSpPr>
        <a:xfrm>
          <a:off x="0" y="0"/>
          <a:ext cx="0" cy="0"/>
          <a:chOff x="0" y="0"/>
          <a:chExt cx="0" cy="0"/>
        </a:xfrm>
      </p:grpSpPr>
      <p:sp>
        <p:nvSpPr>
          <p:cNvPr id="142" name="Google Shape;142;p7:notes">
            <a:extLst>
              <a:ext uri="{FF2B5EF4-FFF2-40B4-BE49-F238E27FC236}">
                <a16:creationId xmlns:a16="http://schemas.microsoft.com/office/drawing/2014/main" id="{C8C8B081-0A67-2AF8-9B0F-820E3C113A49}"/>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3" name="Google Shape;143;p7:notes">
            <a:extLst>
              <a:ext uri="{FF2B5EF4-FFF2-40B4-BE49-F238E27FC236}">
                <a16:creationId xmlns:a16="http://schemas.microsoft.com/office/drawing/2014/main" id="{E5848B97-DB2E-8651-C3DB-192EA5CB3EC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90267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a:extLst>
            <a:ext uri="{FF2B5EF4-FFF2-40B4-BE49-F238E27FC236}">
              <a16:creationId xmlns:a16="http://schemas.microsoft.com/office/drawing/2014/main" id="{9D27A46A-872C-6889-497E-337BE5B6F9F2}"/>
            </a:ext>
          </a:extLst>
        </p:cNvPr>
        <p:cNvGrpSpPr/>
        <p:nvPr/>
      </p:nvGrpSpPr>
      <p:grpSpPr>
        <a:xfrm>
          <a:off x="0" y="0"/>
          <a:ext cx="0" cy="0"/>
          <a:chOff x="0" y="0"/>
          <a:chExt cx="0" cy="0"/>
        </a:xfrm>
      </p:grpSpPr>
      <p:sp>
        <p:nvSpPr>
          <p:cNvPr id="142" name="Google Shape;142;p7:notes">
            <a:extLst>
              <a:ext uri="{FF2B5EF4-FFF2-40B4-BE49-F238E27FC236}">
                <a16:creationId xmlns:a16="http://schemas.microsoft.com/office/drawing/2014/main" id="{A1EEA288-02CD-D969-EA99-B01E82FF8E22}"/>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3" name="Google Shape;143;p7:notes">
            <a:extLst>
              <a:ext uri="{FF2B5EF4-FFF2-40B4-BE49-F238E27FC236}">
                <a16:creationId xmlns:a16="http://schemas.microsoft.com/office/drawing/2014/main" id="{1E2B366C-67A5-39F6-201C-5A11A9D81D3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7334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a:extLst>
            <a:ext uri="{FF2B5EF4-FFF2-40B4-BE49-F238E27FC236}">
              <a16:creationId xmlns:a16="http://schemas.microsoft.com/office/drawing/2014/main" id="{C2CDCB69-122D-4F3C-BC5D-DC389621BD31}"/>
            </a:ext>
          </a:extLst>
        </p:cNvPr>
        <p:cNvGrpSpPr/>
        <p:nvPr/>
      </p:nvGrpSpPr>
      <p:grpSpPr>
        <a:xfrm>
          <a:off x="0" y="0"/>
          <a:ext cx="0" cy="0"/>
          <a:chOff x="0" y="0"/>
          <a:chExt cx="0" cy="0"/>
        </a:xfrm>
      </p:grpSpPr>
      <p:sp>
        <p:nvSpPr>
          <p:cNvPr id="142" name="Google Shape;142;p7:notes">
            <a:extLst>
              <a:ext uri="{FF2B5EF4-FFF2-40B4-BE49-F238E27FC236}">
                <a16:creationId xmlns:a16="http://schemas.microsoft.com/office/drawing/2014/main" id="{CB372623-0199-41D2-490A-772615391D79}"/>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3" name="Google Shape;143;p7:notes">
            <a:extLst>
              <a:ext uri="{FF2B5EF4-FFF2-40B4-BE49-F238E27FC236}">
                <a16:creationId xmlns:a16="http://schemas.microsoft.com/office/drawing/2014/main" id="{20A1C61D-AC7A-4DE0-C883-F5CAD25AF73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72839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3" name="Google Shape;14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783692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3" name="Google Shape;14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5" name="Google Shape;15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3" name="Google Shape;23;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3"/>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2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em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emf"/><Relationship Id="rId7" Type="http://schemas.openxmlformats.org/officeDocument/2006/relationships/diagramColors" Target="../diagrams/colors3.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em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emf"/><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emf"/><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emf"/><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Google Shape;97;p1">
            <a:extLst>
              <a:ext uri="{FF2B5EF4-FFF2-40B4-BE49-F238E27FC236}">
                <a16:creationId xmlns:a16="http://schemas.microsoft.com/office/drawing/2014/main" id="{6EE6B1E5-9B9E-FD48-9F48-627803FDB7F5}"/>
              </a:ext>
            </a:extLst>
          </p:cNvPr>
          <p:cNvSpPr txBox="1"/>
          <p:nvPr/>
        </p:nvSpPr>
        <p:spPr>
          <a:xfrm>
            <a:off x="1134035" y="2553964"/>
            <a:ext cx="9923929" cy="2739171"/>
          </a:xfrm>
          <a:prstGeom prst="rect">
            <a:avLst/>
          </a:prstGeom>
          <a:noFill/>
          <a:ln>
            <a:noFill/>
          </a:ln>
        </p:spPr>
        <p:txBody>
          <a:bodyPr spcFirstLastPara="1" wrap="square" lIns="91425" tIns="45700" rIns="91425" bIns="45700" anchor="t" anchorCtr="0">
            <a:spAutoFit/>
          </a:bodyPr>
          <a:lstStyle/>
          <a:p>
            <a:pPr marL="0" marR="0" lvl="0" indent="0" algn="ctr" rtl="0">
              <a:spcBef>
                <a:spcPts val="600"/>
              </a:spcBef>
              <a:spcAft>
                <a:spcPts val="0"/>
              </a:spcAft>
              <a:buNone/>
            </a:pPr>
            <a:r>
              <a:rPr lang="en-US" sz="4500" b="1" i="0" u="none" strike="noStrike" cap="none" dirty="0">
                <a:solidFill>
                  <a:schemeClr val="lt1"/>
                </a:solidFill>
                <a:latin typeface="+mn-lt"/>
                <a:ea typeface="Helvetica Neue"/>
                <a:cs typeface="Helvetica Neue"/>
                <a:sym typeface="Helvetica Neue"/>
              </a:rPr>
              <a:t>Thermal Sand Storage</a:t>
            </a:r>
            <a:endParaRPr sz="4500" dirty="0">
              <a:latin typeface="+mn-lt"/>
            </a:endParaRPr>
          </a:p>
          <a:p>
            <a:pPr lvl="0" algn="ctr">
              <a:spcBef>
                <a:spcPts val="600"/>
              </a:spcBef>
            </a:pPr>
            <a:r>
              <a:rPr lang="en-US" sz="2500" dirty="0">
                <a:solidFill>
                  <a:schemeClr val="lt1"/>
                </a:solidFill>
                <a:latin typeface="+mn-lt"/>
                <a:ea typeface="Helvetica Neue"/>
                <a:cs typeface="Helvetica Neue"/>
                <a:sym typeface="Helvetica Neue"/>
              </a:rPr>
              <a:t>Daeho Chang</a:t>
            </a:r>
          </a:p>
          <a:p>
            <a:pPr lvl="0" algn="ctr">
              <a:spcBef>
                <a:spcPts val="600"/>
              </a:spcBef>
            </a:pPr>
            <a:endParaRPr lang="en-US" sz="1800" dirty="0">
              <a:solidFill>
                <a:schemeClr val="lt1"/>
              </a:solidFill>
              <a:latin typeface="+mn-lt"/>
              <a:ea typeface="Helvetica Neue"/>
              <a:cs typeface="Helvetica Neue"/>
              <a:sym typeface="Helvetica Neue"/>
            </a:endParaRPr>
          </a:p>
          <a:p>
            <a:pPr lvl="0" algn="ctr">
              <a:spcBef>
                <a:spcPts val="600"/>
              </a:spcBef>
            </a:pPr>
            <a:r>
              <a:rPr lang="en-US" sz="1800" dirty="0">
                <a:solidFill>
                  <a:schemeClr val="lt1"/>
                </a:solidFill>
                <a:latin typeface="+mn-lt"/>
                <a:ea typeface="Helvetica Neue"/>
                <a:cs typeface="Helvetica Neue"/>
                <a:sym typeface="Helvetica Neue"/>
              </a:rPr>
              <a:t>NPRE 498 Special Topics: Energy Storage Systems</a:t>
            </a:r>
          </a:p>
          <a:p>
            <a:pPr lvl="0" algn="ctr">
              <a:spcBef>
                <a:spcPts val="600"/>
              </a:spcBef>
            </a:pPr>
            <a:r>
              <a:rPr lang="en-US" sz="1800" dirty="0">
                <a:solidFill>
                  <a:schemeClr val="lt1"/>
                </a:solidFill>
                <a:latin typeface="+mn-lt"/>
                <a:ea typeface="Helvetica Neue"/>
                <a:cs typeface="Helvetica Neue"/>
                <a:sym typeface="Helvetica Neue"/>
              </a:rPr>
              <a:t>Nuclear Plasma Radiological Engineering</a:t>
            </a:r>
          </a:p>
          <a:p>
            <a:pPr lvl="0" algn="ctr">
              <a:spcBef>
                <a:spcPts val="600"/>
              </a:spcBef>
            </a:pPr>
            <a:r>
              <a:rPr lang="en-US" sz="1800" dirty="0">
                <a:solidFill>
                  <a:schemeClr val="lt1"/>
                </a:solidFill>
                <a:latin typeface="+mn-lt"/>
                <a:sym typeface="Helvetica Neue"/>
              </a:rPr>
              <a:t>University of Illinois Urbana-Champaign</a:t>
            </a:r>
            <a:endParaRPr sz="1800" dirty="0">
              <a:latin typeface="+mn-lt"/>
            </a:endParaRPr>
          </a:p>
        </p:txBody>
      </p:sp>
      <p:sp>
        <p:nvSpPr>
          <p:cNvPr id="6" name="Google Shape;98;p1">
            <a:extLst>
              <a:ext uri="{FF2B5EF4-FFF2-40B4-BE49-F238E27FC236}">
                <a16:creationId xmlns:a16="http://schemas.microsoft.com/office/drawing/2014/main" id="{5C6D8374-322F-A84C-B20A-504C6528FDDA}"/>
              </a:ext>
            </a:extLst>
          </p:cNvPr>
          <p:cNvSpPr txBox="1"/>
          <p:nvPr/>
        </p:nvSpPr>
        <p:spPr>
          <a:xfrm>
            <a:off x="3922059" y="5413888"/>
            <a:ext cx="4347882" cy="369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spc="300" dirty="0">
                <a:solidFill>
                  <a:schemeClr val="bg1"/>
                </a:solidFill>
                <a:latin typeface="+mn-lt"/>
                <a:ea typeface="Helvetica Neue Light"/>
                <a:sym typeface="Helvetica Neue Light"/>
              </a:rPr>
              <a:t>Dec. 2</a:t>
            </a:r>
            <a:r>
              <a:rPr lang="en-US" sz="1800" spc="300" baseline="30000" dirty="0">
                <a:solidFill>
                  <a:schemeClr val="bg1"/>
                </a:solidFill>
                <a:latin typeface="+mn-lt"/>
                <a:ea typeface="Helvetica Neue Light"/>
                <a:sym typeface="Helvetica Neue Light"/>
              </a:rPr>
              <a:t>nd</a:t>
            </a:r>
            <a:r>
              <a:rPr lang="en-US" sz="1800" spc="300" dirty="0">
                <a:solidFill>
                  <a:schemeClr val="bg1"/>
                </a:solidFill>
                <a:latin typeface="+mn-lt"/>
                <a:ea typeface="Helvetica Neue Light"/>
                <a:sym typeface="Helvetica Neue Light"/>
              </a:rPr>
              <a:t>, 2024</a:t>
            </a:r>
            <a:endParaRPr sz="1800" spc="300" dirty="0">
              <a:solidFill>
                <a:schemeClr val="bg1"/>
              </a:solidFill>
              <a:latin typeface="+mn-lt"/>
            </a:endParaRPr>
          </a:p>
        </p:txBody>
      </p:sp>
      <p:pic>
        <p:nvPicPr>
          <p:cNvPr id="3" name="Picture 2">
            <a:extLst>
              <a:ext uri="{FF2B5EF4-FFF2-40B4-BE49-F238E27FC236}">
                <a16:creationId xmlns:a16="http://schemas.microsoft.com/office/drawing/2014/main" id="{1CFB6560-0D29-8109-3DBD-CA9E7189A132}"/>
              </a:ext>
            </a:extLst>
          </p:cNvPr>
          <p:cNvPicPr>
            <a:picLocks noChangeAspect="1"/>
          </p:cNvPicPr>
          <p:nvPr/>
        </p:nvPicPr>
        <p:blipFill>
          <a:blip r:embed="rId3"/>
          <a:stretch>
            <a:fillRect/>
          </a:stretch>
        </p:blipFill>
        <p:spPr>
          <a:xfrm>
            <a:off x="4641007" y="1004743"/>
            <a:ext cx="2909982" cy="754664"/>
          </a:xfrm>
          <a:prstGeom prst="rect">
            <a:avLst/>
          </a:prstGeom>
        </p:spPr>
      </p:pic>
    </p:spTree>
    <p:extLst>
      <p:ext uri="{BB962C8B-B14F-4D97-AF65-F5344CB8AC3E}">
        <p14:creationId xmlns:p14="http://schemas.microsoft.com/office/powerpoint/2010/main" val="29816134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1BB3E0-F911-6C66-8286-860E0BEC0C25}"/>
            </a:ext>
          </a:extLst>
        </p:cNvPr>
        <p:cNvGrpSpPr/>
        <p:nvPr/>
      </p:nvGrpSpPr>
      <p:grpSpPr>
        <a:xfrm>
          <a:off x="0" y="0"/>
          <a:ext cx="0" cy="0"/>
          <a:chOff x="0" y="0"/>
          <a:chExt cx="0" cy="0"/>
        </a:xfrm>
      </p:grpSpPr>
      <p:sp>
        <p:nvSpPr>
          <p:cNvPr id="17" name="Google Shape;145;p7">
            <a:extLst>
              <a:ext uri="{FF2B5EF4-FFF2-40B4-BE49-F238E27FC236}">
                <a16:creationId xmlns:a16="http://schemas.microsoft.com/office/drawing/2014/main" id="{DC3D106E-EB4D-C895-9008-EBFCE4226DC0}"/>
              </a:ext>
            </a:extLst>
          </p:cNvPr>
          <p:cNvSpPr/>
          <p:nvPr/>
        </p:nvSpPr>
        <p:spPr>
          <a:xfrm rot="10800000" flipH="1">
            <a:off x="0" y="0"/>
            <a:ext cx="12192000" cy="868220"/>
          </a:xfrm>
          <a:prstGeom prst="rect">
            <a:avLst/>
          </a:prstGeom>
          <a:solidFill>
            <a:srgbClr val="1329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sp>
        <p:nvSpPr>
          <p:cNvPr id="16" name="Google Shape;100;p1">
            <a:extLst>
              <a:ext uri="{FF2B5EF4-FFF2-40B4-BE49-F238E27FC236}">
                <a16:creationId xmlns:a16="http://schemas.microsoft.com/office/drawing/2014/main" id="{0B976B51-4D3D-2BA1-27F1-C3DA19EC2DC5}"/>
              </a:ext>
            </a:extLst>
          </p:cNvPr>
          <p:cNvSpPr txBox="1"/>
          <p:nvPr/>
        </p:nvSpPr>
        <p:spPr>
          <a:xfrm>
            <a:off x="376810" y="204051"/>
            <a:ext cx="10910026" cy="461624"/>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400" u="none" strike="noStrike" cap="none" dirty="0">
                <a:solidFill>
                  <a:schemeClr val="lt1"/>
                </a:solidFill>
                <a:latin typeface="+mn-lt"/>
                <a:ea typeface="Helvetica Neue Light"/>
                <a:cs typeface="Helvetica Neue Light"/>
                <a:sym typeface="Helvetica Neue Light"/>
              </a:rPr>
              <a:t>Thermal Energy Storage</a:t>
            </a:r>
            <a:endParaRPr lang="en-US" sz="2400" dirty="0">
              <a:solidFill>
                <a:schemeClr val="lt1"/>
              </a:solidFill>
              <a:latin typeface="+mn-lt"/>
              <a:ea typeface="Helvetica Neue Light"/>
              <a:cs typeface="Helvetica Neue Light"/>
              <a:sym typeface="Helvetica Neue Light"/>
            </a:endParaRPr>
          </a:p>
        </p:txBody>
      </p:sp>
      <p:pic>
        <p:nvPicPr>
          <p:cNvPr id="2" name="Picture 1">
            <a:extLst>
              <a:ext uri="{FF2B5EF4-FFF2-40B4-BE49-F238E27FC236}">
                <a16:creationId xmlns:a16="http://schemas.microsoft.com/office/drawing/2014/main" id="{656FF4C1-7B00-AB1A-728E-3AE619F75EAF}"/>
              </a:ext>
            </a:extLst>
          </p:cNvPr>
          <p:cNvPicPr>
            <a:picLocks noChangeAspect="1"/>
          </p:cNvPicPr>
          <p:nvPr/>
        </p:nvPicPr>
        <p:blipFill>
          <a:blip r:embed="rId2"/>
          <a:stretch>
            <a:fillRect/>
          </a:stretch>
        </p:blipFill>
        <p:spPr>
          <a:xfrm>
            <a:off x="11557509" y="233819"/>
            <a:ext cx="271308" cy="389810"/>
          </a:xfrm>
          <a:prstGeom prst="rect">
            <a:avLst/>
          </a:prstGeom>
        </p:spPr>
      </p:pic>
      <p:sp>
        <p:nvSpPr>
          <p:cNvPr id="3" name="Google Shape;100;p1">
            <a:extLst>
              <a:ext uri="{FF2B5EF4-FFF2-40B4-BE49-F238E27FC236}">
                <a16:creationId xmlns:a16="http://schemas.microsoft.com/office/drawing/2014/main" id="{2A410728-1340-99B8-8866-44D6FDF465C0}"/>
              </a:ext>
            </a:extLst>
          </p:cNvPr>
          <p:cNvSpPr txBox="1"/>
          <p:nvPr/>
        </p:nvSpPr>
        <p:spPr>
          <a:xfrm>
            <a:off x="9335597" y="6524381"/>
            <a:ext cx="2473415" cy="230792"/>
          </a:xfrm>
          <a:prstGeom prst="rect">
            <a:avLst/>
          </a:prstGeom>
          <a:noFill/>
          <a:ln>
            <a:noFill/>
          </a:ln>
        </p:spPr>
        <p:txBody>
          <a:bodyPr spcFirstLastPara="1" wrap="square" lIns="91425" tIns="45700" rIns="91425" bIns="45700" anchor="t" anchorCtr="0">
            <a:spAutoFit/>
          </a:bodyPr>
          <a:lstStyle/>
          <a:p>
            <a:pPr lvl="0" algn="r"/>
            <a:r>
              <a:rPr lang="en-US" sz="900" spc="200" dirty="0">
                <a:solidFill>
                  <a:srgbClr val="13294B"/>
                </a:solidFill>
                <a:ea typeface="Helvetica Neue Light"/>
                <a:cs typeface="Helvetica Neue Light"/>
                <a:sym typeface="Helvetica Neue Light"/>
              </a:rPr>
              <a:t>GRAINGER ENGINEERING</a:t>
            </a:r>
          </a:p>
        </p:txBody>
      </p:sp>
      <p:sp>
        <p:nvSpPr>
          <p:cNvPr id="5" name="Google Shape;100;p1">
            <a:extLst>
              <a:ext uri="{FF2B5EF4-FFF2-40B4-BE49-F238E27FC236}">
                <a16:creationId xmlns:a16="http://schemas.microsoft.com/office/drawing/2014/main" id="{153E0B2A-E592-FC20-A027-F721D897F4D2}"/>
              </a:ext>
            </a:extLst>
          </p:cNvPr>
          <p:cNvSpPr txBox="1"/>
          <p:nvPr/>
        </p:nvSpPr>
        <p:spPr>
          <a:xfrm>
            <a:off x="376807" y="6524381"/>
            <a:ext cx="7991337" cy="230792"/>
          </a:xfrm>
          <a:prstGeom prst="rect">
            <a:avLst/>
          </a:prstGeom>
          <a:noFill/>
          <a:ln>
            <a:noFill/>
          </a:ln>
        </p:spPr>
        <p:txBody>
          <a:bodyPr spcFirstLastPara="1" wrap="square" lIns="91425" tIns="45700" rIns="91425" bIns="45700" anchor="t" anchorCtr="0">
            <a:spAutoFit/>
          </a:bodyPr>
          <a:lstStyle/>
          <a:p>
            <a:pPr lvl="0"/>
            <a:r>
              <a:rPr lang="en-US" sz="900" spc="200" dirty="0">
                <a:solidFill>
                  <a:srgbClr val="13294B"/>
                </a:solidFill>
                <a:ea typeface="Helvetica Neue Light"/>
                <a:cs typeface="Helvetica Neue Light"/>
                <a:sym typeface="Helvetica Neue Light"/>
              </a:rPr>
              <a:t>UNIVERSITY OF ILLINOIS URBANA-CHAMPAIGN</a:t>
            </a:r>
          </a:p>
        </p:txBody>
      </p:sp>
      <p:grpSp>
        <p:nvGrpSpPr>
          <p:cNvPr id="6" name="Group 5">
            <a:extLst>
              <a:ext uri="{FF2B5EF4-FFF2-40B4-BE49-F238E27FC236}">
                <a16:creationId xmlns:a16="http://schemas.microsoft.com/office/drawing/2014/main" id="{C7C970F6-BFA3-1D6F-A27B-A12BBD990EF9}"/>
              </a:ext>
            </a:extLst>
          </p:cNvPr>
          <p:cNvGrpSpPr/>
          <p:nvPr/>
        </p:nvGrpSpPr>
        <p:grpSpPr>
          <a:xfrm>
            <a:off x="4928260" y="6601537"/>
            <a:ext cx="4371826" cy="70446"/>
            <a:chOff x="4895010" y="6601537"/>
            <a:chExt cx="4371826" cy="70446"/>
          </a:xfrm>
          <a:solidFill>
            <a:srgbClr val="13294B"/>
          </a:solidFill>
        </p:grpSpPr>
        <p:cxnSp>
          <p:nvCxnSpPr>
            <p:cNvPr id="7" name="Straight Connector 6">
              <a:extLst>
                <a:ext uri="{FF2B5EF4-FFF2-40B4-BE49-F238E27FC236}">
                  <a16:creationId xmlns:a16="http://schemas.microsoft.com/office/drawing/2014/main" id="{CA970C46-7532-B8A8-71C6-8AA483A77AFE}"/>
                </a:ext>
              </a:extLst>
            </p:cNvPr>
            <p:cNvCxnSpPr>
              <a:cxnSpLocks/>
            </p:cNvCxnSpPr>
            <p:nvPr/>
          </p:nvCxnSpPr>
          <p:spPr>
            <a:xfrm flipH="1">
              <a:off x="4895010" y="6639606"/>
              <a:ext cx="4303065" cy="0"/>
            </a:xfrm>
            <a:prstGeom prst="line">
              <a:avLst/>
            </a:prstGeom>
            <a:grpFill/>
            <a:ln w="9525">
              <a:solidFill>
                <a:srgbClr val="13294B"/>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E7E48F8B-858E-46A5-52A0-7514E4AAEED2}"/>
                </a:ext>
              </a:extLst>
            </p:cNvPr>
            <p:cNvSpPr/>
            <p:nvPr/>
          </p:nvSpPr>
          <p:spPr>
            <a:xfrm>
              <a:off x="9196390" y="6601537"/>
              <a:ext cx="70446" cy="704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Google Shape;147;p7">
            <a:extLst>
              <a:ext uri="{FF2B5EF4-FFF2-40B4-BE49-F238E27FC236}">
                <a16:creationId xmlns:a16="http://schemas.microsoft.com/office/drawing/2014/main" id="{E0A17FBE-F225-2C95-DFFA-ED2F7AB31AD0}"/>
              </a:ext>
            </a:extLst>
          </p:cNvPr>
          <p:cNvSpPr txBox="1">
            <a:spLocks/>
          </p:cNvSpPr>
          <p:nvPr/>
        </p:nvSpPr>
        <p:spPr>
          <a:xfrm>
            <a:off x="376810" y="1357501"/>
            <a:ext cx="11432202" cy="482110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buSzPts val="3000"/>
            </a:pPr>
            <a:r>
              <a:rPr lang="en-US" sz="2600" b="1" dirty="0">
                <a:solidFill>
                  <a:srgbClr val="E84B36"/>
                </a:solidFill>
                <a:latin typeface="Arial" panose="020B0604020202020204" pitchFamily="34" charset="0"/>
                <a:ea typeface="Helvetica Neue Light"/>
                <a:cs typeface="Arial" panose="020B0604020202020204" pitchFamily="34" charset="0"/>
                <a:sym typeface="Helvetica Neue Light"/>
              </a:rPr>
              <a:t>Disadvantages of Sand based TES</a:t>
            </a:r>
            <a:endParaRPr lang="en-US" sz="2600" b="1" dirty="0">
              <a:solidFill>
                <a:srgbClr val="E84B36"/>
              </a:solidFill>
              <a:latin typeface="Arial" panose="020B0604020202020204" pitchFamily="34" charset="0"/>
              <a:cs typeface="Arial" panose="020B0604020202020204" pitchFamily="34" charset="0"/>
            </a:endParaRPr>
          </a:p>
          <a:p>
            <a:pPr>
              <a:buSzPts val="2000"/>
            </a:pPr>
            <a:endParaRPr lang="en-US" sz="1800" dirty="0">
              <a:solidFill>
                <a:schemeClr val="tx1"/>
              </a:solidFill>
              <a:latin typeface="Arial" panose="020B0604020202020204" pitchFamily="34" charset="0"/>
              <a:ea typeface="Helvetica Neue Light"/>
              <a:cs typeface="Arial" panose="020B0604020202020204" pitchFamily="34" charset="0"/>
              <a:sym typeface="Helvetica Neue Light"/>
            </a:endParaRPr>
          </a:p>
          <a:p>
            <a:pPr marL="285750" indent="-285750">
              <a:lnSpc>
                <a:spcPct val="150000"/>
              </a:lnSpc>
              <a:buSzPts val="2000"/>
              <a:buFont typeface="Arial" panose="020B0604020202020204" pitchFamily="34" charset="0"/>
              <a:buChar char="•"/>
            </a:pPr>
            <a:r>
              <a:rPr lang="en-US" sz="1800" dirty="0">
                <a:solidFill>
                  <a:srgbClr val="FA5738"/>
                </a:solidFill>
                <a:latin typeface="Arial" panose="020B0604020202020204" pitchFamily="34" charset="0"/>
                <a:cs typeface="Arial" panose="020B0604020202020204" pitchFamily="34" charset="0"/>
              </a:rPr>
              <a:t>Upfront initial cost</a:t>
            </a:r>
            <a:r>
              <a:rPr lang="en-US" sz="1800" dirty="0">
                <a:latin typeface="Arial" panose="020B0604020202020204" pitchFamily="34" charset="0"/>
                <a:cs typeface="Arial" panose="020B0604020202020204" pitchFamily="34" charset="0"/>
              </a:rPr>
              <a:t>: it may have high initial investment for the infrastructure, and operational maintenance cost.</a:t>
            </a:r>
          </a:p>
          <a:p>
            <a:pPr marL="285750" indent="-285750">
              <a:lnSpc>
                <a:spcPct val="150000"/>
              </a:lnSpc>
              <a:buSzPts val="2000"/>
              <a:buFont typeface="Arial" panose="020B0604020202020204" pitchFamily="34" charset="0"/>
              <a:buChar char="•"/>
            </a:pPr>
            <a:r>
              <a:rPr lang="en-US" sz="1800" dirty="0">
                <a:solidFill>
                  <a:srgbClr val="FA5738"/>
                </a:solidFill>
                <a:latin typeface="Arial" panose="020B0604020202020204" pitchFamily="34" charset="0"/>
                <a:cs typeface="Arial" panose="020B0604020202020204" pitchFamily="34" charset="0"/>
              </a:rPr>
              <a:t>Space requirements</a:t>
            </a:r>
            <a:r>
              <a:rPr lang="en-US" sz="1800" dirty="0">
                <a:latin typeface="Arial" panose="020B0604020202020204" pitchFamily="34" charset="0"/>
                <a:cs typeface="Arial" panose="020B0604020202020204" pitchFamily="34" charset="0"/>
              </a:rPr>
              <a:t>: storing significant amount of sand for storage requires physical space.</a:t>
            </a:r>
          </a:p>
          <a:p>
            <a:pPr marL="285750" indent="-285750">
              <a:lnSpc>
                <a:spcPct val="150000"/>
              </a:lnSpc>
              <a:buSzPts val="2000"/>
              <a:buFont typeface="Arial" panose="020B0604020202020204" pitchFamily="34" charset="0"/>
              <a:buChar char="•"/>
            </a:pPr>
            <a:r>
              <a:rPr lang="en-US" sz="1800" dirty="0">
                <a:solidFill>
                  <a:srgbClr val="FA5738"/>
                </a:solidFill>
                <a:latin typeface="Arial" panose="020B0604020202020204" pitchFamily="34" charset="0"/>
                <a:cs typeface="Arial" panose="020B0604020202020204" pitchFamily="34" charset="0"/>
              </a:rPr>
              <a:t>Thermal efficiencies</a:t>
            </a:r>
            <a:r>
              <a:rPr lang="en-US" sz="1800" dirty="0">
                <a:latin typeface="Arial" panose="020B0604020202020204" pitchFamily="34" charset="0"/>
                <a:cs typeface="Arial" panose="020B0604020202020204" pitchFamily="34" charset="0"/>
              </a:rPr>
              <a:t>: Technology for the efficient energy conversion are still in research, plausible methods are considered in use. Thermal conversion efficiencies would be mission critical for the storage system to be viable option.</a:t>
            </a:r>
          </a:p>
          <a:p>
            <a:pPr marL="285750" indent="-285750">
              <a:lnSpc>
                <a:spcPct val="150000"/>
              </a:lnSpc>
              <a:buSzPts val="2000"/>
              <a:buFont typeface="Arial" panose="020B0604020202020204" pitchFamily="34" charset="0"/>
              <a:buChar char="•"/>
            </a:pPr>
            <a:r>
              <a:rPr lang="en-US" sz="1800" dirty="0">
                <a:solidFill>
                  <a:srgbClr val="FA5738"/>
                </a:solidFill>
                <a:latin typeface="Arial" panose="020B0604020202020204" pitchFamily="34" charset="0"/>
                <a:cs typeface="Arial" panose="020B0604020202020204" pitchFamily="34" charset="0"/>
              </a:rPr>
              <a:t>Levelized Cost of Storage</a:t>
            </a:r>
            <a:r>
              <a:rPr lang="en-US" sz="1800" dirty="0">
                <a:latin typeface="Arial" panose="020B0604020202020204" pitchFamily="34" charset="0"/>
                <a:cs typeface="Arial" panose="020B0604020202020204" pitchFamily="34" charset="0"/>
              </a:rPr>
              <a:t>: Competing with other Thermal storage systems and traditional batteries, Sand based TES systems require cost reduction through innovation and mass production.</a:t>
            </a:r>
            <a:endParaRPr lang="en-US" sz="1800" dirty="0">
              <a:latin typeface="+mn-lt"/>
              <a:cs typeface="Times New Roman" panose="02020603050405020304" pitchFamily="18" charset="0"/>
            </a:endParaRPr>
          </a:p>
          <a:p>
            <a:pPr marL="285750" indent="-285750">
              <a:buSzPts val="2000"/>
              <a:buFont typeface="Arial" panose="020B0604020202020204" pitchFamily="34" charset="0"/>
              <a:buChar char="•"/>
            </a:pPr>
            <a:endParaRPr lang="en-US" sz="1800" dirty="0">
              <a:latin typeface="+mn-lt"/>
              <a:cs typeface="Times New Roman" panose="02020603050405020304" pitchFamily="18" charset="0"/>
            </a:endParaRPr>
          </a:p>
          <a:p>
            <a:pPr>
              <a:buSzPts val="2000"/>
            </a:pPr>
            <a:endParaRPr lang="en-US" sz="18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32746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48;p7">
            <a:extLst>
              <a:ext uri="{FF2B5EF4-FFF2-40B4-BE49-F238E27FC236}">
                <a16:creationId xmlns:a16="http://schemas.microsoft.com/office/drawing/2014/main" id="{CB58E561-E0C5-A94B-B3E5-86F44D0451C8}"/>
              </a:ext>
            </a:extLst>
          </p:cNvPr>
          <p:cNvSpPr/>
          <p:nvPr/>
        </p:nvSpPr>
        <p:spPr>
          <a:xfrm>
            <a:off x="475566" y="1263717"/>
            <a:ext cx="4356660" cy="2315647"/>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 name="Google Shape;149;p7">
            <a:extLst>
              <a:ext uri="{FF2B5EF4-FFF2-40B4-BE49-F238E27FC236}">
                <a16:creationId xmlns:a16="http://schemas.microsoft.com/office/drawing/2014/main" id="{01741CE7-6F04-DC47-9558-285DF0B47201}"/>
              </a:ext>
            </a:extLst>
          </p:cNvPr>
          <p:cNvSpPr txBox="1"/>
          <p:nvPr/>
        </p:nvSpPr>
        <p:spPr>
          <a:xfrm>
            <a:off x="1494115" y="2239572"/>
            <a:ext cx="2280491"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dirty="0">
                <a:solidFill>
                  <a:srgbClr val="A5A5A5"/>
                </a:solidFill>
                <a:latin typeface="+mn-lt"/>
                <a:ea typeface="Helvetica Neue Light"/>
                <a:cs typeface="Helvetica Neue Light"/>
                <a:sym typeface="Helvetica Neue Light"/>
              </a:rPr>
              <a:t>IMAGE / GRAPHIC</a:t>
            </a:r>
            <a:endParaRPr dirty="0">
              <a:latin typeface="+mn-lt"/>
            </a:endParaRPr>
          </a:p>
        </p:txBody>
      </p:sp>
      <p:sp>
        <p:nvSpPr>
          <p:cNvPr id="4" name="Google Shape;150;p7">
            <a:extLst>
              <a:ext uri="{FF2B5EF4-FFF2-40B4-BE49-F238E27FC236}">
                <a16:creationId xmlns:a16="http://schemas.microsoft.com/office/drawing/2014/main" id="{ED15FFAB-CB3E-DB4F-A235-79EAD3C49663}"/>
              </a:ext>
            </a:extLst>
          </p:cNvPr>
          <p:cNvSpPr/>
          <p:nvPr/>
        </p:nvSpPr>
        <p:spPr>
          <a:xfrm>
            <a:off x="475566" y="3774068"/>
            <a:ext cx="4356660" cy="2315647"/>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 name="Google Shape;151;p7">
            <a:extLst>
              <a:ext uri="{FF2B5EF4-FFF2-40B4-BE49-F238E27FC236}">
                <a16:creationId xmlns:a16="http://schemas.microsoft.com/office/drawing/2014/main" id="{767E5E1A-F673-9F4D-8D50-4137024C4DCC}"/>
              </a:ext>
            </a:extLst>
          </p:cNvPr>
          <p:cNvSpPr txBox="1"/>
          <p:nvPr/>
        </p:nvSpPr>
        <p:spPr>
          <a:xfrm>
            <a:off x="1494115" y="4747225"/>
            <a:ext cx="2280491"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dirty="0">
                <a:solidFill>
                  <a:srgbClr val="A5A5A5"/>
                </a:solidFill>
                <a:latin typeface="+mn-lt"/>
                <a:ea typeface="Helvetica Neue Light"/>
                <a:cs typeface="Helvetica Neue Light"/>
                <a:sym typeface="Helvetica Neue Light"/>
              </a:rPr>
              <a:t>IMAGE / GRAPHIC</a:t>
            </a:r>
            <a:endParaRPr dirty="0">
              <a:latin typeface="+mn-lt"/>
            </a:endParaRPr>
          </a:p>
        </p:txBody>
      </p:sp>
      <p:sp>
        <p:nvSpPr>
          <p:cNvPr id="6" name="Google Shape;147;p7">
            <a:extLst>
              <a:ext uri="{FF2B5EF4-FFF2-40B4-BE49-F238E27FC236}">
                <a16:creationId xmlns:a16="http://schemas.microsoft.com/office/drawing/2014/main" id="{437A156D-2491-BC45-8821-E6E91300B5E7}"/>
              </a:ext>
            </a:extLst>
          </p:cNvPr>
          <p:cNvSpPr txBox="1">
            <a:spLocks/>
          </p:cNvSpPr>
          <p:nvPr/>
        </p:nvSpPr>
        <p:spPr>
          <a:xfrm>
            <a:off x="5122548" y="1334279"/>
            <a:ext cx="6686464" cy="482110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buSzPts val="3000"/>
            </a:pPr>
            <a:r>
              <a:rPr lang="en-US" sz="2600" b="1" dirty="0">
                <a:solidFill>
                  <a:srgbClr val="E84B36"/>
                </a:solidFill>
                <a:latin typeface="Arial" panose="020B0604020202020204" pitchFamily="34" charset="0"/>
                <a:ea typeface="Helvetica Neue Light"/>
                <a:cs typeface="Arial" panose="020B0604020202020204" pitchFamily="34" charset="0"/>
                <a:sym typeface="Helvetica Neue Light"/>
              </a:rPr>
              <a:t>Waste Foundry Sand</a:t>
            </a:r>
            <a:endParaRPr lang="en-US" sz="1800" dirty="0">
              <a:solidFill>
                <a:schemeClr val="tx1"/>
              </a:solidFill>
              <a:latin typeface="Arial" panose="020B0604020202020204" pitchFamily="34" charset="0"/>
              <a:ea typeface="Helvetica Neue Light"/>
              <a:cs typeface="Arial" panose="020B0604020202020204" pitchFamily="34" charset="0"/>
              <a:sym typeface="Helvetica Neue Light"/>
            </a:endParaRPr>
          </a:p>
          <a:p>
            <a:pPr marL="285750" indent="-285750">
              <a:buSzPts val="2000"/>
              <a:buFont typeface="Arial" panose="020B0604020202020204" pitchFamily="34" charset="0"/>
              <a:buChar char="•"/>
            </a:pPr>
            <a:r>
              <a:rPr lang="en-US" sz="1800" dirty="0">
                <a:latin typeface="Arial" panose="020B0604020202020204" pitchFamily="34" charset="0"/>
                <a:cs typeface="Arial" panose="020B0604020202020204" pitchFamily="34" charset="0"/>
              </a:rPr>
              <a:t>Operation temperature is usually up to </a:t>
            </a:r>
            <a:r>
              <a:rPr lang="en-US" sz="1800" dirty="0">
                <a:solidFill>
                  <a:srgbClr val="FA5738"/>
                </a:solidFill>
                <a:latin typeface="Arial" panose="020B0604020202020204" pitchFamily="34" charset="0"/>
                <a:cs typeface="Arial" panose="020B0604020202020204" pitchFamily="34" charset="0"/>
              </a:rPr>
              <a:t>600</a:t>
            </a:r>
            <a:r>
              <a:rPr lang="en-US" sz="1800" dirty="0">
                <a:solidFill>
                  <a:srgbClr val="FA5738"/>
                </a:solidFill>
                <a:latin typeface="+mn-lt"/>
                <a:cs typeface="Times New Roman" panose="02020603050405020304" pitchFamily="18" charset="0"/>
              </a:rPr>
              <a:t> ℃</a:t>
            </a:r>
            <a:r>
              <a:rPr lang="en-US" sz="1800" dirty="0">
                <a:latin typeface="+mn-lt"/>
                <a:cs typeface="Times New Roman" panose="02020603050405020304" pitchFamily="18" charset="0"/>
              </a:rPr>
              <a:t> to accommodate phase change materials like sodium nitrate.</a:t>
            </a:r>
          </a:p>
          <a:p>
            <a:pPr marL="285750" indent="-285750">
              <a:buSzPts val="2000"/>
              <a:buFont typeface="Arial" panose="020B0604020202020204" pitchFamily="34" charset="0"/>
              <a:buChar char="•"/>
            </a:pPr>
            <a:r>
              <a:rPr lang="en-US" sz="1800" dirty="0">
                <a:latin typeface="+mn-lt"/>
                <a:cs typeface="Times New Roman" panose="02020603050405020304" pitchFamily="18" charset="0"/>
              </a:rPr>
              <a:t>Energy density is around </a:t>
            </a:r>
            <a:r>
              <a:rPr lang="en-US" sz="1800" dirty="0">
                <a:solidFill>
                  <a:srgbClr val="FA5738"/>
                </a:solidFill>
                <a:latin typeface="+mn-lt"/>
                <a:cs typeface="Times New Roman" panose="02020603050405020304" pitchFamily="18" charset="0"/>
              </a:rPr>
              <a:t>628 kJ/kg</a:t>
            </a:r>
          </a:p>
          <a:p>
            <a:pPr marL="285750" indent="-285750">
              <a:buSzPts val="2000"/>
              <a:buFont typeface="Arial" panose="020B0604020202020204" pitchFamily="34" charset="0"/>
              <a:buChar char="•"/>
            </a:pPr>
            <a:r>
              <a:rPr lang="en-US" sz="1800" dirty="0">
                <a:latin typeface="+mn-lt"/>
                <a:cs typeface="Times New Roman" panose="02020603050405020304" pitchFamily="18" charset="0"/>
              </a:rPr>
              <a:t>Thermal conductivity is around </a:t>
            </a:r>
            <a:r>
              <a:rPr lang="en-US" sz="1800" dirty="0">
                <a:solidFill>
                  <a:srgbClr val="FA5738"/>
                </a:solidFill>
                <a:latin typeface="+mn-lt"/>
                <a:cs typeface="Times New Roman" panose="02020603050405020304" pitchFamily="18" charset="0"/>
              </a:rPr>
              <a:t>1.38 W/</a:t>
            </a:r>
            <a:r>
              <a:rPr lang="en-US" sz="1800" dirty="0" err="1">
                <a:solidFill>
                  <a:srgbClr val="FA5738"/>
                </a:solidFill>
                <a:latin typeface="+mn-lt"/>
                <a:cs typeface="Times New Roman" panose="02020603050405020304" pitchFamily="18" charset="0"/>
              </a:rPr>
              <a:t>mK</a:t>
            </a:r>
            <a:r>
              <a:rPr lang="en-US" sz="1800" dirty="0">
                <a:solidFill>
                  <a:srgbClr val="FA5738"/>
                </a:solidFill>
                <a:latin typeface="+mn-lt"/>
                <a:cs typeface="Times New Roman" panose="02020603050405020304" pitchFamily="18" charset="0"/>
              </a:rPr>
              <a:t> </a:t>
            </a:r>
            <a:r>
              <a:rPr lang="en-US" sz="1800" dirty="0">
                <a:latin typeface="+mn-lt"/>
                <a:cs typeface="Times New Roman" panose="02020603050405020304" pitchFamily="18" charset="0"/>
              </a:rPr>
              <a:t>which is significantly higher than pure sodium nitrate.</a:t>
            </a:r>
          </a:p>
          <a:p>
            <a:pPr marL="285750" indent="-285750">
              <a:buSzPts val="2000"/>
              <a:buFont typeface="Arial" panose="020B0604020202020204" pitchFamily="34" charset="0"/>
              <a:buChar char="•"/>
            </a:pPr>
            <a:r>
              <a:rPr lang="en-US" sz="1800" dirty="0">
                <a:latin typeface="+mn-lt"/>
                <a:cs typeface="Times New Roman" panose="02020603050405020304" pitchFamily="18" charset="0"/>
              </a:rPr>
              <a:t>Reusing foundry sand is good for upcycling and reduce landfill waste.</a:t>
            </a:r>
          </a:p>
          <a:p>
            <a:pPr marL="285750" indent="-285750">
              <a:buSzPts val="2000"/>
              <a:buFont typeface="Arial" panose="020B0604020202020204" pitchFamily="34" charset="0"/>
              <a:buChar char="•"/>
            </a:pPr>
            <a:r>
              <a:rPr lang="en-US" sz="1800" dirty="0">
                <a:latin typeface="+mn-lt"/>
                <a:cs typeface="Times New Roman" panose="02020603050405020304" pitchFamily="18" charset="0"/>
              </a:rPr>
              <a:t>Reduced greenhouse gas emission by recovering industrial waste heat and diverts significant amounts of waste.</a:t>
            </a:r>
          </a:p>
          <a:p>
            <a:pPr>
              <a:buSzPts val="2000"/>
            </a:pPr>
            <a:endParaRPr lang="en-US" sz="1800" dirty="0">
              <a:solidFill>
                <a:schemeClr val="tx1"/>
              </a:solidFill>
              <a:latin typeface="Arial" panose="020B0604020202020204" pitchFamily="34" charset="0"/>
              <a:ea typeface="Helvetica Neue Light"/>
              <a:cs typeface="Arial" panose="020B0604020202020204" pitchFamily="34" charset="0"/>
              <a:sym typeface="Helvetica Neue Light"/>
            </a:endParaRPr>
          </a:p>
          <a:p>
            <a:pPr lvl="0">
              <a:buSzPts val="3000"/>
            </a:pPr>
            <a:r>
              <a:rPr lang="en-US" sz="2000" b="1" dirty="0">
                <a:solidFill>
                  <a:srgbClr val="15264B"/>
                </a:solidFill>
                <a:latin typeface="Arial" panose="020B0604020202020204" pitchFamily="34" charset="0"/>
                <a:ea typeface="Helvetica Neue Light"/>
                <a:cs typeface="Arial" panose="020B0604020202020204" pitchFamily="34" charset="0"/>
                <a:sym typeface="Helvetica Neue Light"/>
              </a:rPr>
              <a:t>Upcycling waste sand can provide more pros</a:t>
            </a:r>
            <a:endParaRPr lang="en-US" sz="1800" b="1" dirty="0">
              <a:solidFill>
                <a:schemeClr val="tx1"/>
              </a:solidFill>
              <a:latin typeface="Arial" panose="020B0604020202020204" pitchFamily="34" charset="0"/>
              <a:ea typeface="Helvetica Neue Light"/>
              <a:cs typeface="Arial" panose="020B0604020202020204" pitchFamily="34" charset="0"/>
              <a:sym typeface="Helvetica Neue Light"/>
            </a:endParaRPr>
          </a:p>
          <a:p>
            <a:pPr marL="285750" indent="-285750">
              <a:buSzPts val="3000"/>
              <a:buFont typeface="Arial" panose="020B0604020202020204" pitchFamily="34" charset="0"/>
              <a:buChar char="•"/>
            </a:pPr>
            <a:r>
              <a:rPr lang="en-US" sz="1800" dirty="0">
                <a:latin typeface="Arial" panose="020B0604020202020204" pitchFamily="34" charset="0"/>
                <a:cs typeface="Arial" panose="020B0604020202020204" pitchFamily="34" charset="0"/>
              </a:rPr>
              <a:t>WFS contains </a:t>
            </a:r>
            <a:r>
              <a:rPr lang="en-US" sz="1800" dirty="0">
                <a:solidFill>
                  <a:srgbClr val="FA5738"/>
                </a:solidFill>
                <a:latin typeface="Arial" panose="020B0604020202020204" pitchFamily="34" charset="0"/>
                <a:cs typeface="Arial" panose="020B0604020202020204" pitchFamily="34" charset="0"/>
              </a:rPr>
              <a:t>90% silica</a:t>
            </a:r>
            <a:r>
              <a:rPr lang="en-US" sz="1800" dirty="0">
                <a:latin typeface="Arial" panose="020B0604020202020204" pitchFamily="34" charset="0"/>
                <a:cs typeface="Arial" panose="020B0604020202020204" pitchFamily="34" charset="0"/>
              </a:rPr>
              <a:t>, offering high thermal stability and heat retention suitable for high-temperature TES applications.</a:t>
            </a:r>
          </a:p>
          <a:p>
            <a:pPr marL="285750" indent="-285750">
              <a:buSzPts val="3000"/>
              <a:buFont typeface="Arial" panose="020B0604020202020204" pitchFamily="34" charset="0"/>
              <a:buChar char="•"/>
            </a:pPr>
            <a:r>
              <a:rPr lang="en-US" sz="1800" dirty="0">
                <a:latin typeface="Arial" panose="020B0604020202020204" pitchFamily="34" charset="0"/>
                <a:cs typeface="Arial" panose="020B0604020202020204" pitchFamily="34" charset="0"/>
              </a:rPr>
              <a:t>WFS acts as a matrix material, preventing </a:t>
            </a:r>
            <a:r>
              <a:rPr lang="en-US" sz="1800" dirty="0">
                <a:solidFill>
                  <a:srgbClr val="FA5738"/>
                </a:solidFill>
                <a:latin typeface="Arial" panose="020B0604020202020204" pitchFamily="34" charset="0"/>
                <a:cs typeface="Arial" panose="020B0604020202020204" pitchFamily="34" charset="0"/>
              </a:rPr>
              <a:t>leakage</a:t>
            </a:r>
            <a:r>
              <a:rPr lang="en-US" sz="1800" dirty="0">
                <a:latin typeface="Arial" panose="020B0604020202020204" pitchFamily="34" charset="0"/>
                <a:cs typeface="Arial" panose="020B0604020202020204" pitchFamily="34" charset="0"/>
              </a:rPr>
              <a:t> from </a:t>
            </a:r>
            <a:r>
              <a:rPr lang="en-US" sz="1800" dirty="0">
                <a:solidFill>
                  <a:srgbClr val="FA5738"/>
                </a:solidFill>
                <a:latin typeface="Arial" panose="020B0604020202020204" pitchFamily="34" charset="0"/>
                <a:cs typeface="Arial" panose="020B0604020202020204" pitchFamily="34" charset="0"/>
              </a:rPr>
              <a:t>Composite Phase change materials </a:t>
            </a:r>
            <a:r>
              <a:rPr lang="en-US" sz="1800" dirty="0">
                <a:latin typeface="Arial" panose="020B0604020202020204" pitchFamily="34" charset="0"/>
                <a:cs typeface="Arial" panose="020B0604020202020204" pitchFamily="34" charset="0"/>
              </a:rPr>
              <a:t>(CPCMs)</a:t>
            </a:r>
          </a:p>
          <a:p>
            <a:pPr>
              <a:buSzPts val="3000"/>
            </a:pPr>
            <a:endParaRPr lang="en-US" sz="1800" b="1" dirty="0">
              <a:solidFill>
                <a:schemeClr val="tx1"/>
              </a:solidFill>
              <a:latin typeface="Arial" panose="020B0604020202020204" pitchFamily="34" charset="0"/>
              <a:cs typeface="Arial" panose="020B0604020202020204" pitchFamily="34" charset="0"/>
            </a:endParaRPr>
          </a:p>
        </p:txBody>
      </p:sp>
      <p:sp>
        <p:nvSpPr>
          <p:cNvPr id="13" name="Google Shape;145;p7">
            <a:extLst>
              <a:ext uri="{FF2B5EF4-FFF2-40B4-BE49-F238E27FC236}">
                <a16:creationId xmlns:a16="http://schemas.microsoft.com/office/drawing/2014/main" id="{52179DB0-DC47-6547-B775-839F60C4632E}"/>
              </a:ext>
            </a:extLst>
          </p:cNvPr>
          <p:cNvSpPr/>
          <p:nvPr/>
        </p:nvSpPr>
        <p:spPr>
          <a:xfrm rot="10800000" flipH="1">
            <a:off x="0" y="0"/>
            <a:ext cx="12192000" cy="868220"/>
          </a:xfrm>
          <a:prstGeom prst="rect">
            <a:avLst/>
          </a:prstGeom>
          <a:solidFill>
            <a:srgbClr val="1329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sp>
        <p:nvSpPr>
          <p:cNvPr id="15" name="Google Shape;100;p1">
            <a:extLst>
              <a:ext uri="{FF2B5EF4-FFF2-40B4-BE49-F238E27FC236}">
                <a16:creationId xmlns:a16="http://schemas.microsoft.com/office/drawing/2014/main" id="{CB30275B-0B04-FA42-84EA-9EABB4C8C5D2}"/>
              </a:ext>
            </a:extLst>
          </p:cNvPr>
          <p:cNvSpPr txBox="1"/>
          <p:nvPr/>
        </p:nvSpPr>
        <p:spPr>
          <a:xfrm>
            <a:off x="376810" y="204051"/>
            <a:ext cx="10910026" cy="461624"/>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400" u="none" strike="noStrike" cap="none" dirty="0">
                <a:solidFill>
                  <a:schemeClr val="lt1"/>
                </a:solidFill>
                <a:latin typeface="+mn-lt"/>
                <a:ea typeface="Helvetica Neue Light"/>
                <a:cs typeface="Helvetica Neue Light"/>
                <a:sym typeface="Helvetica Neue Light"/>
              </a:rPr>
              <a:t>Thermal energy storages – Sand based</a:t>
            </a:r>
            <a:endParaRPr lang="en-US" sz="2400" dirty="0">
              <a:solidFill>
                <a:schemeClr val="lt1"/>
              </a:solidFill>
              <a:latin typeface="+mn-lt"/>
              <a:ea typeface="Helvetica Neue Light"/>
              <a:cs typeface="Helvetica Neue Light"/>
              <a:sym typeface="Helvetica Neue Light"/>
            </a:endParaRPr>
          </a:p>
        </p:txBody>
      </p:sp>
      <p:pic>
        <p:nvPicPr>
          <p:cNvPr id="7" name="Picture 6">
            <a:extLst>
              <a:ext uri="{FF2B5EF4-FFF2-40B4-BE49-F238E27FC236}">
                <a16:creationId xmlns:a16="http://schemas.microsoft.com/office/drawing/2014/main" id="{1E870C57-E013-168F-2126-45D47F96285A}"/>
              </a:ext>
            </a:extLst>
          </p:cNvPr>
          <p:cNvPicPr>
            <a:picLocks noChangeAspect="1"/>
          </p:cNvPicPr>
          <p:nvPr/>
        </p:nvPicPr>
        <p:blipFill>
          <a:blip r:embed="rId2"/>
          <a:stretch>
            <a:fillRect/>
          </a:stretch>
        </p:blipFill>
        <p:spPr>
          <a:xfrm>
            <a:off x="11557509" y="233819"/>
            <a:ext cx="271308" cy="389810"/>
          </a:xfrm>
          <a:prstGeom prst="rect">
            <a:avLst/>
          </a:prstGeom>
        </p:spPr>
      </p:pic>
      <p:sp>
        <p:nvSpPr>
          <p:cNvPr id="8" name="Google Shape;100;p1">
            <a:extLst>
              <a:ext uri="{FF2B5EF4-FFF2-40B4-BE49-F238E27FC236}">
                <a16:creationId xmlns:a16="http://schemas.microsoft.com/office/drawing/2014/main" id="{71D1821D-23CB-42D2-98AF-7E4F8C48F9B0}"/>
              </a:ext>
            </a:extLst>
          </p:cNvPr>
          <p:cNvSpPr txBox="1"/>
          <p:nvPr/>
        </p:nvSpPr>
        <p:spPr>
          <a:xfrm>
            <a:off x="9335597" y="6524381"/>
            <a:ext cx="2473415" cy="230792"/>
          </a:xfrm>
          <a:prstGeom prst="rect">
            <a:avLst/>
          </a:prstGeom>
          <a:noFill/>
          <a:ln>
            <a:noFill/>
          </a:ln>
        </p:spPr>
        <p:txBody>
          <a:bodyPr spcFirstLastPara="1" wrap="square" lIns="91425" tIns="45700" rIns="91425" bIns="45700" anchor="t" anchorCtr="0">
            <a:spAutoFit/>
          </a:bodyPr>
          <a:lstStyle/>
          <a:p>
            <a:pPr lvl="0" algn="r"/>
            <a:r>
              <a:rPr lang="en-US" sz="900" spc="200" dirty="0">
                <a:solidFill>
                  <a:srgbClr val="13294B"/>
                </a:solidFill>
                <a:ea typeface="Helvetica Neue Light"/>
                <a:cs typeface="Helvetica Neue Light"/>
                <a:sym typeface="Helvetica Neue Light"/>
              </a:rPr>
              <a:t>GRAINGER ENGINEERING</a:t>
            </a:r>
          </a:p>
        </p:txBody>
      </p:sp>
      <p:sp>
        <p:nvSpPr>
          <p:cNvPr id="9" name="Google Shape;100;p1">
            <a:extLst>
              <a:ext uri="{FF2B5EF4-FFF2-40B4-BE49-F238E27FC236}">
                <a16:creationId xmlns:a16="http://schemas.microsoft.com/office/drawing/2014/main" id="{6000039B-EE39-43C2-9D40-538C3CF64EB4}"/>
              </a:ext>
            </a:extLst>
          </p:cNvPr>
          <p:cNvSpPr txBox="1"/>
          <p:nvPr/>
        </p:nvSpPr>
        <p:spPr>
          <a:xfrm>
            <a:off x="376807" y="6524381"/>
            <a:ext cx="7991337" cy="230792"/>
          </a:xfrm>
          <a:prstGeom prst="rect">
            <a:avLst/>
          </a:prstGeom>
          <a:noFill/>
          <a:ln>
            <a:noFill/>
          </a:ln>
        </p:spPr>
        <p:txBody>
          <a:bodyPr spcFirstLastPara="1" wrap="square" lIns="91425" tIns="45700" rIns="91425" bIns="45700" anchor="t" anchorCtr="0">
            <a:spAutoFit/>
          </a:bodyPr>
          <a:lstStyle/>
          <a:p>
            <a:pPr lvl="0"/>
            <a:r>
              <a:rPr lang="en-US" sz="900" spc="200" dirty="0">
                <a:solidFill>
                  <a:srgbClr val="13294B"/>
                </a:solidFill>
                <a:ea typeface="Helvetica Neue Light"/>
                <a:cs typeface="Helvetica Neue Light"/>
                <a:sym typeface="Helvetica Neue Light"/>
              </a:rPr>
              <a:t>UNIVERSITY OF ILLINOIS URBANA-CHAMPAIGN</a:t>
            </a:r>
          </a:p>
        </p:txBody>
      </p:sp>
      <p:grpSp>
        <p:nvGrpSpPr>
          <p:cNvPr id="10" name="Group 9">
            <a:extLst>
              <a:ext uri="{FF2B5EF4-FFF2-40B4-BE49-F238E27FC236}">
                <a16:creationId xmlns:a16="http://schemas.microsoft.com/office/drawing/2014/main" id="{C436BC7D-4C13-6105-81FD-C1B08D943070}"/>
              </a:ext>
            </a:extLst>
          </p:cNvPr>
          <p:cNvGrpSpPr/>
          <p:nvPr/>
        </p:nvGrpSpPr>
        <p:grpSpPr>
          <a:xfrm>
            <a:off x="4928260" y="6601537"/>
            <a:ext cx="4371826" cy="70446"/>
            <a:chOff x="4895010" y="6601537"/>
            <a:chExt cx="4371826" cy="70446"/>
          </a:xfrm>
          <a:solidFill>
            <a:srgbClr val="13294B"/>
          </a:solidFill>
        </p:grpSpPr>
        <p:cxnSp>
          <p:nvCxnSpPr>
            <p:cNvPr id="11" name="Straight Connector 10">
              <a:extLst>
                <a:ext uri="{FF2B5EF4-FFF2-40B4-BE49-F238E27FC236}">
                  <a16:creationId xmlns:a16="http://schemas.microsoft.com/office/drawing/2014/main" id="{5AEC6FE1-C616-55A3-E67B-22CEEC3CA7EE}"/>
                </a:ext>
              </a:extLst>
            </p:cNvPr>
            <p:cNvCxnSpPr>
              <a:cxnSpLocks/>
            </p:cNvCxnSpPr>
            <p:nvPr/>
          </p:nvCxnSpPr>
          <p:spPr>
            <a:xfrm flipH="1">
              <a:off x="4895010" y="6639606"/>
              <a:ext cx="4303065" cy="0"/>
            </a:xfrm>
            <a:prstGeom prst="line">
              <a:avLst/>
            </a:prstGeom>
            <a:grpFill/>
            <a:ln w="9525">
              <a:solidFill>
                <a:srgbClr val="13294B"/>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4C396F38-F237-3145-F6E6-DBFBD7DC2699}"/>
                </a:ext>
              </a:extLst>
            </p:cNvPr>
            <p:cNvSpPr/>
            <p:nvPr/>
          </p:nvSpPr>
          <p:spPr>
            <a:xfrm>
              <a:off x="9196390" y="6601537"/>
              <a:ext cx="70446" cy="704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그림 16">
            <a:extLst>
              <a:ext uri="{FF2B5EF4-FFF2-40B4-BE49-F238E27FC236}">
                <a16:creationId xmlns:a16="http://schemas.microsoft.com/office/drawing/2014/main" id="{D7EE00D1-4003-85C4-8FD5-422F681FB91D}"/>
              </a:ext>
            </a:extLst>
          </p:cNvPr>
          <p:cNvPicPr>
            <a:picLocks noChangeAspect="1"/>
          </p:cNvPicPr>
          <p:nvPr/>
        </p:nvPicPr>
        <p:blipFill>
          <a:blip r:embed="rId3"/>
          <a:stretch>
            <a:fillRect/>
          </a:stretch>
        </p:blipFill>
        <p:spPr>
          <a:xfrm>
            <a:off x="481909" y="1231340"/>
            <a:ext cx="4350317" cy="2315647"/>
          </a:xfrm>
          <a:prstGeom prst="rect">
            <a:avLst/>
          </a:prstGeom>
        </p:spPr>
      </p:pic>
      <p:pic>
        <p:nvPicPr>
          <p:cNvPr id="19" name="그림 18">
            <a:extLst>
              <a:ext uri="{FF2B5EF4-FFF2-40B4-BE49-F238E27FC236}">
                <a16:creationId xmlns:a16="http://schemas.microsoft.com/office/drawing/2014/main" id="{221ED4DF-AB6C-65FE-908B-5250E235E58F}"/>
              </a:ext>
            </a:extLst>
          </p:cNvPr>
          <p:cNvPicPr>
            <a:picLocks noChangeAspect="1"/>
          </p:cNvPicPr>
          <p:nvPr/>
        </p:nvPicPr>
        <p:blipFill>
          <a:blip r:embed="rId4"/>
          <a:stretch>
            <a:fillRect/>
          </a:stretch>
        </p:blipFill>
        <p:spPr>
          <a:xfrm>
            <a:off x="1494114" y="3811286"/>
            <a:ext cx="2280492" cy="2231537"/>
          </a:xfrm>
          <a:prstGeom prst="rect">
            <a:avLst/>
          </a:prstGeom>
        </p:spPr>
      </p:pic>
    </p:spTree>
    <p:extLst>
      <p:ext uri="{BB962C8B-B14F-4D97-AF65-F5344CB8AC3E}">
        <p14:creationId xmlns:p14="http://schemas.microsoft.com/office/powerpoint/2010/main" val="19570604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Google Shape;147;p7">
            <a:extLst>
              <a:ext uri="{FF2B5EF4-FFF2-40B4-BE49-F238E27FC236}">
                <a16:creationId xmlns:a16="http://schemas.microsoft.com/office/drawing/2014/main" id="{DE8BCD66-DFCA-D540-95EA-EBDD783907CB}"/>
              </a:ext>
            </a:extLst>
          </p:cNvPr>
          <p:cNvSpPr txBox="1">
            <a:spLocks/>
          </p:cNvSpPr>
          <p:nvPr/>
        </p:nvSpPr>
        <p:spPr>
          <a:xfrm>
            <a:off x="5131837" y="1334279"/>
            <a:ext cx="6422373" cy="482110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buSzPts val="3000"/>
            </a:pPr>
            <a:r>
              <a:rPr lang="en-US" sz="2600" b="1" dirty="0">
                <a:solidFill>
                  <a:srgbClr val="E84B36"/>
                </a:solidFill>
                <a:latin typeface="Arial" panose="020B0604020202020204" pitchFamily="34" charset="0"/>
                <a:ea typeface="Helvetica Neue Light"/>
                <a:cs typeface="Arial" panose="020B0604020202020204" pitchFamily="34" charset="0"/>
                <a:sym typeface="Helvetica Neue Light"/>
              </a:rPr>
              <a:t>Thermal Sand Storage by Polar Night Energy</a:t>
            </a:r>
            <a:endParaRPr lang="en-US" sz="1800" dirty="0">
              <a:solidFill>
                <a:schemeClr val="tx1"/>
              </a:solidFill>
              <a:latin typeface="Arial" panose="020B0604020202020204" pitchFamily="34" charset="0"/>
              <a:ea typeface="Helvetica Neue Light"/>
              <a:cs typeface="Arial" panose="020B0604020202020204" pitchFamily="34" charset="0"/>
              <a:sym typeface="Helvetica Neue Light"/>
            </a:endParaRPr>
          </a:p>
          <a:p>
            <a:pPr marL="285750" indent="-285750">
              <a:buSzPts val="2000"/>
              <a:buFont typeface="Arial" panose="020B0604020202020204" pitchFamily="34" charset="0"/>
              <a:buChar char="•"/>
            </a:pPr>
            <a:r>
              <a:rPr lang="en-US" sz="1800" dirty="0">
                <a:latin typeface="Arial" panose="020B0604020202020204" pitchFamily="34" charset="0"/>
                <a:cs typeface="Arial" panose="020B0604020202020204" pitchFamily="34" charset="0"/>
              </a:rPr>
              <a:t>Finnish Startup, Polar night Energy’s sand battery is a commercial scale application example of the thermal energy storage.</a:t>
            </a:r>
          </a:p>
          <a:p>
            <a:pPr marL="285750" indent="-285750">
              <a:buSzPts val="2000"/>
              <a:buFont typeface="Arial" panose="020B0604020202020204" pitchFamily="34" charset="0"/>
              <a:buChar char="•"/>
            </a:pPr>
            <a:r>
              <a:rPr lang="en-US" sz="1800" dirty="0">
                <a:latin typeface="Arial" panose="020B0604020202020204" pitchFamily="34" charset="0"/>
                <a:cs typeface="Arial" panose="020B0604020202020204" pitchFamily="34" charset="0"/>
              </a:rPr>
              <a:t>This system heats sand to approximately 600°C</a:t>
            </a:r>
          </a:p>
          <a:p>
            <a:pPr marL="285750" indent="-285750">
              <a:buSzPts val="2000"/>
              <a:buFont typeface="Arial" panose="020B0604020202020204" pitchFamily="34" charset="0"/>
              <a:buChar char="•"/>
            </a:pPr>
            <a:r>
              <a:rPr lang="en-US" sz="1800" dirty="0">
                <a:latin typeface="Arial" panose="020B0604020202020204" pitchFamily="34" charset="0"/>
                <a:cs typeface="Arial" panose="020B0604020202020204" pitchFamily="34" charset="0"/>
              </a:rPr>
              <a:t>Stored heat can be utilized in </a:t>
            </a:r>
            <a:r>
              <a:rPr lang="en-US" sz="1800" dirty="0">
                <a:solidFill>
                  <a:srgbClr val="FA5738"/>
                </a:solidFill>
                <a:latin typeface="Arial" panose="020B0604020202020204" pitchFamily="34" charset="0"/>
                <a:cs typeface="Arial" panose="020B0604020202020204" pitchFamily="34" charset="0"/>
              </a:rPr>
              <a:t>space heating</a:t>
            </a:r>
            <a:r>
              <a:rPr lang="en-US" sz="1800" dirty="0">
                <a:latin typeface="Arial" panose="020B0604020202020204" pitchFamily="34" charset="0"/>
                <a:cs typeface="Arial" panose="020B0604020202020204" pitchFamily="34" charset="0"/>
              </a:rPr>
              <a:t>, air and steam heating </a:t>
            </a:r>
            <a:r>
              <a:rPr lang="en-US" sz="1800" dirty="0">
                <a:solidFill>
                  <a:srgbClr val="FA5738"/>
                </a:solidFill>
                <a:latin typeface="Arial" panose="020B0604020202020204" pitchFamily="34" charset="0"/>
                <a:cs typeface="Arial" panose="020B0604020202020204" pitchFamily="34" charset="0"/>
              </a:rPr>
              <a:t>for industrial processes </a:t>
            </a:r>
            <a:r>
              <a:rPr lang="en-US" sz="1800" dirty="0">
                <a:latin typeface="Arial" panose="020B0604020202020204" pitchFamily="34" charset="0"/>
                <a:cs typeface="Arial" panose="020B0604020202020204" pitchFamily="34" charset="0"/>
              </a:rPr>
              <a:t>and planned “Power to heat to power”, converting stored heat to electricity by 2026.</a:t>
            </a:r>
          </a:p>
          <a:p>
            <a:pPr marL="285750" indent="-285750">
              <a:buSzPts val="2000"/>
              <a:buFont typeface="Arial" panose="020B0604020202020204" pitchFamily="34" charset="0"/>
              <a:buChar char="•"/>
            </a:pPr>
            <a:r>
              <a:rPr lang="en-US" sz="1800" dirty="0">
                <a:solidFill>
                  <a:schemeClr val="tx1"/>
                </a:solidFill>
                <a:latin typeface="Arial" panose="020B0604020202020204" pitchFamily="34" charset="0"/>
                <a:ea typeface="Helvetica Neue Light"/>
                <a:cs typeface="Arial" panose="020B0604020202020204" pitchFamily="34" charset="0"/>
                <a:sym typeface="Helvetica Neue Light"/>
              </a:rPr>
              <a:t>Polar Night Energy, the company behind this technology, estimates that their high-temperature seasonal heat storage systems Contributes to significant carbon reductions, with potential to cut over </a:t>
            </a:r>
            <a:r>
              <a:rPr lang="en-US" sz="1800" dirty="0">
                <a:solidFill>
                  <a:srgbClr val="FA5738"/>
                </a:solidFill>
                <a:latin typeface="Arial" panose="020B0604020202020204" pitchFamily="34" charset="0"/>
                <a:ea typeface="Helvetica Neue Light"/>
                <a:cs typeface="Arial" panose="020B0604020202020204" pitchFamily="34" charset="0"/>
                <a:sym typeface="Helvetica Neue Light"/>
              </a:rPr>
              <a:t>100 million metric tons of CO₂ annually</a:t>
            </a:r>
            <a:r>
              <a:rPr lang="en-US" sz="1800" dirty="0">
                <a:solidFill>
                  <a:schemeClr val="tx1"/>
                </a:solidFill>
                <a:latin typeface="Arial" panose="020B0604020202020204" pitchFamily="34" charset="0"/>
                <a:ea typeface="Helvetica Neue Light"/>
                <a:cs typeface="Arial" panose="020B0604020202020204" pitchFamily="34" charset="0"/>
                <a:sym typeface="Helvetica Neue Light"/>
              </a:rPr>
              <a:t> in the EU by 2030, accounting for about 3% of current EU emissions, or double the emissions of NYC</a:t>
            </a:r>
          </a:p>
          <a:p>
            <a:pPr>
              <a:buSzPts val="2000"/>
            </a:pPr>
            <a:endParaRPr lang="en-US" sz="1800" dirty="0">
              <a:solidFill>
                <a:schemeClr val="tx1"/>
              </a:solidFill>
              <a:latin typeface="Arial" panose="020B0604020202020204" pitchFamily="34" charset="0"/>
              <a:ea typeface="Helvetica Neue Light"/>
              <a:cs typeface="Arial" panose="020B0604020202020204" pitchFamily="34" charset="0"/>
              <a:sym typeface="Helvetica Neue Light"/>
            </a:endParaRPr>
          </a:p>
        </p:txBody>
      </p:sp>
      <p:sp>
        <p:nvSpPr>
          <p:cNvPr id="11" name="Google Shape;145;p7">
            <a:extLst>
              <a:ext uri="{FF2B5EF4-FFF2-40B4-BE49-F238E27FC236}">
                <a16:creationId xmlns:a16="http://schemas.microsoft.com/office/drawing/2014/main" id="{C421A7FF-FDFC-3F47-9E0B-052B223EC86E}"/>
              </a:ext>
            </a:extLst>
          </p:cNvPr>
          <p:cNvSpPr/>
          <p:nvPr/>
        </p:nvSpPr>
        <p:spPr>
          <a:xfrm rot="10800000" flipH="1">
            <a:off x="0" y="0"/>
            <a:ext cx="12192000" cy="868220"/>
          </a:xfrm>
          <a:prstGeom prst="rect">
            <a:avLst/>
          </a:prstGeom>
          <a:solidFill>
            <a:srgbClr val="1329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sp>
        <p:nvSpPr>
          <p:cNvPr id="13" name="Google Shape;100;p1">
            <a:extLst>
              <a:ext uri="{FF2B5EF4-FFF2-40B4-BE49-F238E27FC236}">
                <a16:creationId xmlns:a16="http://schemas.microsoft.com/office/drawing/2014/main" id="{246D99E1-E99D-4E40-9E2A-287A7BDD463E}"/>
              </a:ext>
            </a:extLst>
          </p:cNvPr>
          <p:cNvSpPr txBox="1"/>
          <p:nvPr/>
        </p:nvSpPr>
        <p:spPr>
          <a:xfrm>
            <a:off x="376810" y="204051"/>
            <a:ext cx="10910026" cy="461624"/>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400" u="none" strike="noStrike" cap="none" dirty="0">
                <a:solidFill>
                  <a:schemeClr val="lt1"/>
                </a:solidFill>
                <a:latin typeface="+mn-lt"/>
                <a:ea typeface="Helvetica Neue Light"/>
                <a:cs typeface="Helvetica Neue Light"/>
                <a:sym typeface="Helvetica Neue Light"/>
              </a:rPr>
              <a:t>Thermal Energy Storage in Commercial Scale</a:t>
            </a:r>
            <a:endParaRPr lang="en-US" sz="2400" dirty="0">
              <a:solidFill>
                <a:schemeClr val="lt1"/>
              </a:solidFill>
              <a:latin typeface="+mn-lt"/>
              <a:ea typeface="Helvetica Neue Light"/>
              <a:cs typeface="Helvetica Neue Light"/>
              <a:sym typeface="Helvetica Neue Light"/>
            </a:endParaRPr>
          </a:p>
        </p:txBody>
      </p:sp>
      <p:pic>
        <p:nvPicPr>
          <p:cNvPr id="2" name="Picture 1">
            <a:extLst>
              <a:ext uri="{FF2B5EF4-FFF2-40B4-BE49-F238E27FC236}">
                <a16:creationId xmlns:a16="http://schemas.microsoft.com/office/drawing/2014/main" id="{509D3E92-3609-B0BD-000F-0E496EE9D4D7}"/>
              </a:ext>
            </a:extLst>
          </p:cNvPr>
          <p:cNvPicPr>
            <a:picLocks noChangeAspect="1"/>
          </p:cNvPicPr>
          <p:nvPr/>
        </p:nvPicPr>
        <p:blipFill>
          <a:blip r:embed="rId2"/>
          <a:stretch>
            <a:fillRect/>
          </a:stretch>
        </p:blipFill>
        <p:spPr>
          <a:xfrm>
            <a:off x="11557509" y="233819"/>
            <a:ext cx="271308" cy="389810"/>
          </a:xfrm>
          <a:prstGeom prst="rect">
            <a:avLst/>
          </a:prstGeom>
        </p:spPr>
      </p:pic>
      <p:sp>
        <p:nvSpPr>
          <p:cNvPr id="3" name="Google Shape;100;p1">
            <a:extLst>
              <a:ext uri="{FF2B5EF4-FFF2-40B4-BE49-F238E27FC236}">
                <a16:creationId xmlns:a16="http://schemas.microsoft.com/office/drawing/2014/main" id="{78C200F5-ED17-C3D7-E3A5-48047F08A314}"/>
              </a:ext>
            </a:extLst>
          </p:cNvPr>
          <p:cNvSpPr txBox="1"/>
          <p:nvPr/>
        </p:nvSpPr>
        <p:spPr>
          <a:xfrm>
            <a:off x="9335597" y="6524381"/>
            <a:ext cx="2473415" cy="230792"/>
          </a:xfrm>
          <a:prstGeom prst="rect">
            <a:avLst/>
          </a:prstGeom>
          <a:noFill/>
          <a:ln>
            <a:noFill/>
          </a:ln>
        </p:spPr>
        <p:txBody>
          <a:bodyPr spcFirstLastPara="1" wrap="square" lIns="91425" tIns="45700" rIns="91425" bIns="45700" anchor="t" anchorCtr="0">
            <a:spAutoFit/>
          </a:bodyPr>
          <a:lstStyle/>
          <a:p>
            <a:pPr lvl="0" algn="r"/>
            <a:r>
              <a:rPr lang="en-US" sz="900" spc="200" dirty="0">
                <a:solidFill>
                  <a:srgbClr val="13294B"/>
                </a:solidFill>
                <a:ea typeface="Helvetica Neue Light"/>
                <a:cs typeface="Helvetica Neue Light"/>
                <a:sym typeface="Helvetica Neue Light"/>
              </a:rPr>
              <a:t>GRAINGER ENGINEERING</a:t>
            </a:r>
          </a:p>
        </p:txBody>
      </p:sp>
      <p:sp>
        <p:nvSpPr>
          <p:cNvPr id="6" name="Google Shape;100;p1">
            <a:extLst>
              <a:ext uri="{FF2B5EF4-FFF2-40B4-BE49-F238E27FC236}">
                <a16:creationId xmlns:a16="http://schemas.microsoft.com/office/drawing/2014/main" id="{B2927AD6-71AD-4CDD-2DBB-7498FB734D1C}"/>
              </a:ext>
            </a:extLst>
          </p:cNvPr>
          <p:cNvSpPr txBox="1"/>
          <p:nvPr/>
        </p:nvSpPr>
        <p:spPr>
          <a:xfrm>
            <a:off x="376807" y="6524381"/>
            <a:ext cx="7991337" cy="230792"/>
          </a:xfrm>
          <a:prstGeom prst="rect">
            <a:avLst/>
          </a:prstGeom>
          <a:noFill/>
          <a:ln>
            <a:noFill/>
          </a:ln>
        </p:spPr>
        <p:txBody>
          <a:bodyPr spcFirstLastPara="1" wrap="square" lIns="91425" tIns="45700" rIns="91425" bIns="45700" anchor="t" anchorCtr="0">
            <a:spAutoFit/>
          </a:bodyPr>
          <a:lstStyle/>
          <a:p>
            <a:pPr lvl="0"/>
            <a:r>
              <a:rPr lang="en-US" sz="900" spc="200" dirty="0">
                <a:solidFill>
                  <a:srgbClr val="13294B"/>
                </a:solidFill>
                <a:ea typeface="Helvetica Neue Light"/>
                <a:cs typeface="Helvetica Neue Light"/>
                <a:sym typeface="Helvetica Neue Light"/>
              </a:rPr>
              <a:t>UNIVERSITY OF ILLINOIS URBANA-CHAMPAIGN</a:t>
            </a:r>
          </a:p>
        </p:txBody>
      </p:sp>
      <p:grpSp>
        <p:nvGrpSpPr>
          <p:cNvPr id="7" name="Group 6">
            <a:extLst>
              <a:ext uri="{FF2B5EF4-FFF2-40B4-BE49-F238E27FC236}">
                <a16:creationId xmlns:a16="http://schemas.microsoft.com/office/drawing/2014/main" id="{FEF34C7F-B97B-E173-9493-341310FE8622}"/>
              </a:ext>
            </a:extLst>
          </p:cNvPr>
          <p:cNvGrpSpPr/>
          <p:nvPr/>
        </p:nvGrpSpPr>
        <p:grpSpPr>
          <a:xfrm>
            <a:off x="4928260" y="6601537"/>
            <a:ext cx="4371826" cy="70446"/>
            <a:chOff x="4895010" y="6601537"/>
            <a:chExt cx="4371826" cy="70446"/>
          </a:xfrm>
          <a:solidFill>
            <a:srgbClr val="13294B"/>
          </a:solidFill>
        </p:grpSpPr>
        <p:cxnSp>
          <p:nvCxnSpPr>
            <p:cNvPr id="8" name="Straight Connector 7">
              <a:extLst>
                <a:ext uri="{FF2B5EF4-FFF2-40B4-BE49-F238E27FC236}">
                  <a16:creationId xmlns:a16="http://schemas.microsoft.com/office/drawing/2014/main" id="{2478DAFB-B20E-9950-44F5-1DACB0A8C4F4}"/>
                </a:ext>
              </a:extLst>
            </p:cNvPr>
            <p:cNvCxnSpPr>
              <a:cxnSpLocks/>
            </p:cNvCxnSpPr>
            <p:nvPr/>
          </p:nvCxnSpPr>
          <p:spPr>
            <a:xfrm flipH="1">
              <a:off x="4895010" y="6639606"/>
              <a:ext cx="4303065" cy="0"/>
            </a:xfrm>
            <a:prstGeom prst="line">
              <a:avLst/>
            </a:prstGeom>
            <a:grpFill/>
            <a:ln w="9525">
              <a:solidFill>
                <a:srgbClr val="13294B"/>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03B530E3-81F1-4AA7-8F78-09AF86B3D84D}"/>
                </a:ext>
              </a:extLst>
            </p:cNvPr>
            <p:cNvSpPr/>
            <p:nvPr/>
          </p:nvSpPr>
          <p:spPr>
            <a:xfrm>
              <a:off x="9196390" y="6601537"/>
              <a:ext cx="70446" cy="704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그림 11" descr="텍스트, 도표, 평면도, 스크린샷이(가) 표시된 사진&#10;&#10;자동 생성된 설명">
            <a:extLst>
              <a:ext uri="{FF2B5EF4-FFF2-40B4-BE49-F238E27FC236}">
                <a16:creationId xmlns:a16="http://schemas.microsoft.com/office/drawing/2014/main" id="{82610D11-B3D3-40CD-385B-44FEA60C1C73}"/>
              </a:ext>
            </a:extLst>
          </p:cNvPr>
          <p:cNvPicPr>
            <a:picLocks noChangeAspect="1"/>
          </p:cNvPicPr>
          <p:nvPr/>
        </p:nvPicPr>
        <p:blipFill>
          <a:blip r:embed="rId3"/>
          <a:stretch>
            <a:fillRect/>
          </a:stretch>
        </p:blipFill>
        <p:spPr>
          <a:xfrm>
            <a:off x="323056" y="1334280"/>
            <a:ext cx="4605204" cy="4330250"/>
          </a:xfrm>
          <a:prstGeom prst="rect">
            <a:avLst/>
          </a:prstGeom>
        </p:spPr>
      </p:pic>
      <p:sp>
        <p:nvSpPr>
          <p:cNvPr id="14" name="TextBox 13">
            <a:extLst>
              <a:ext uri="{FF2B5EF4-FFF2-40B4-BE49-F238E27FC236}">
                <a16:creationId xmlns:a16="http://schemas.microsoft.com/office/drawing/2014/main" id="{ECBA913B-C20E-1910-7AC0-C0BC8464C392}"/>
              </a:ext>
            </a:extLst>
          </p:cNvPr>
          <p:cNvSpPr txBox="1"/>
          <p:nvPr/>
        </p:nvSpPr>
        <p:spPr>
          <a:xfrm>
            <a:off x="806891" y="5866901"/>
            <a:ext cx="3637534" cy="307777"/>
          </a:xfrm>
          <a:prstGeom prst="rect">
            <a:avLst/>
          </a:prstGeom>
          <a:noFill/>
        </p:spPr>
        <p:txBody>
          <a:bodyPr wrap="none" rtlCol="0">
            <a:spAutoFit/>
          </a:bodyPr>
          <a:lstStyle/>
          <a:p>
            <a:r>
              <a:rPr lang="en-US" dirty="0"/>
              <a:t>NREL Thermal Energy Storage Technology</a:t>
            </a:r>
          </a:p>
        </p:txBody>
      </p:sp>
    </p:spTree>
    <p:extLst>
      <p:ext uri="{BB962C8B-B14F-4D97-AF65-F5344CB8AC3E}">
        <p14:creationId xmlns:p14="http://schemas.microsoft.com/office/powerpoint/2010/main" val="31081875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3" name="Google Shape;145;p7">
            <a:extLst>
              <a:ext uri="{FF2B5EF4-FFF2-40B4-BE49-F238E27FC236}">
                <a16:creationId xmlns:a16="http://schemas.microsoft.com/office/drawing/2014/main" id="{325747AD-A692-C24D-B2E9-4AAA81B9858C}"/>
              </a:ext>
            </a:extLst>
          </p:cNvPr>
          <p:cNvSpPr/>
          <p:nvPr/>
        </p:nvSpPr>
        <p:spPr>
          <a:xfrm rot="10800000" flipH="1">
            <a:off x="0" y="0"/>
            <a:ext cx="12192000" cy="868220"/>
          </a:xfrm>
          <a:prstGeom prst="rect">
            <a:avLst/>
          </a:prstGeom>
          <a:solidFill>
            <a:srgbClr val="1329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sp>
        <p:nvSpPr>
          <p:cNvPr id="15" name="Google Shape;100;p1">
            <a:extLst>
              <a:ext uri="{FF2B5EF4-FFF2-40B4-BE49-F238E27FC236}">
                <a16:creationId xmlns:a16="http://schemas.microsoft.com/office/drawing/2014/main" id="{C5013B02-0990-D847-B65E-CD8B40D09C33}"/>
              </a:ext>
            </a:extLst>
          </p:cNvPr>
          <p:cNvSpPr txBox="1"/>
          <p:nvPr/>
        </p:nvSpPr>
        <p:spPr>
          <a:xfrm>
            <a:off x="376810" y="204051"/>
            <a:ext cx="10910026" cy="461624"/>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400" u="none" strike="noStrike" cap="none" dirty="0">
                <a:solidFill>
                  <a:schemeClr val="lt1"/>
                </a:solidFill>
                <a:latin typeface="+mn-lt"/>
                <a:ea typeface="Helvetica Neue Light"/>
                <a:cs typeface="Helvetica Neue Light"/>
                <a:sym typeface="Helvetica Neue Light"/>
              </a:rPr>
              <a:t>Thermal Energy Storage </a:t>
            </a:r>
            <a:r>
              <a:rPr lang="en-US" sz="2400" dirty="0">
                <a:solidFill>
                  <a:schemeClr val="lt1"/>
                </a:solidFill>
                <a:latin typeface="+mn-lt"/>
                <a:ea typeface="Helvetica Neue Light"/>
                <a:cs typeface="Helvetica Neue Light"/>
                <a:sym typeface="Helvetica Neue Light"/>
              </a:rPr>
              <a:t>in Applications</a:t>
            </a:r>
          </a:p>
        </p:txBody>
      </p:sp>
      <p:pic>
        <p:nvPicPr>
          <p:cNvPr id="2" name="Picture 1">
            <a:extLst>
              <a:ext uri="{FF2B5EF4-FFF2-40B4-BE49-F238E27FC236}">
                <a16:creationId xmlns:a16="http://schemas.microsoft.com/office/drawing/2014/main" id="{C8A1A45F-A094-ADF1-4C45-5B496318BD23}"/>
              </a:ext>
            </a:extLst>
          </p:cNvPr>
          <p:cNvPicPr>
            <a:picLocks noChangeAspect="1"/>
          </p:cNvPicPr>
          <p:nvPr/>
        </p:nvPicPr>
        <p:blipFill>
          <a:blip r:embed="rId3"/>
          <a:stretch>
            <a:fillRect/>
          </a:stretch>
        </p:blipFill>
        <p:spPr>
          <a:xfrm>
            <a:off x="11557509" y="233819"/>
            <a:ext cx="271308" cy="389810"/>
          </a:xfrm>
          <a:prstGeom prst="rect">
            <a:avLst/>
          </a:prstGeom>
        </p:spPr>
      </p:pic>
      <p:sp>
        <p:nvSpPr>
          <p:cNvPr id="3" name="Google Shape;100;p1">
            <a:extLst>
              <a:ext uri="{FF2B5EF4-FFF2-40B4-BE49-F238E27FC236}">
                <a16:creationId xmlns:a16="http://schemas.microsoft.com/office/drawing/2014/main" id="{CFE0E4F8-ACC9-7541-8B1B-DF0728BBD206}"/>
              </a:ext>
            </a:extLst>
          </p:cNvPr>
          <p:cNvSpPr txBox="1"/>
          <p:nvPr/>
        </p:nvSpPr>
        <p:spPr>
          <a:xfrm>
            <a:off x="9335597" y="6524381"/>
            <a:ext cx="2473415" cy="230792"/>
          </a:xfrm>
          <a:prstGeom prst="rect">
            <a:avLst/>
          </a:prstGeom>
          <a:noFill/>
          <a:ln>
            <a:noFill/>
          </a:ln>
        </p:spPr>
        <p:txBody>
          <a:bodyPr spcFirstLastPara="1" wrap="square" lIns="91425" tIns="45700" rIns="91425" bIns="45700" anchor="t" anchorCtr="0">
            <a:spAutoFit/>
          </a:bodyPr>
          <a:lstStyle/>
          <a:p>
            <a:pPr lvl="0" algn="r"/>
            <a:r>
              <a:rPr lang="en-US" sz="900" spc="200" dirty="0">
                <a:solidFill>
                  <a:srgbClr val="13294B"/>
                </a:solidFill>
                <a:ea typeface="Helvetica Neue Light"/>
                <a:cs typeface="Helvetica Neue Light"/>
                <a:sym typeface="Helvetica Neue Light"/>
              </a:rPr>
              <a:t>GRAINGER ENGINEERING</a:t>
            </a:r>
          </a:p>
        </p:txBody>
      </p:sp>
      <p:sp>
        <p:nvSpPr>
          <p:cNvPr id="4" name="Google Shape;100;p1">
            <a:extLst>
              <a:ext uri="{FF2B5EF4-FFF2-40B4-BE49-F238E27FC236}">
                <a16:creationId xmlns:a16="http://schemas.microsoft.com/office/drawing/2014/main" id="{53E5E0E2-4C4A-6FE3-568B-8BAA086C630A}"/>
              </a:ext>
            </a:extLst>
          </p:cNvPr>
          <p:cNvSpPr txBox="1"/>
          <p:nvPr/>
        </p:nvSpPr>
        <p:spPr>
          <a:xfrm>
            <a:off x="376807" y="6524381"/>
            <a:ext cx="7991337" cy="230792"/>
          </a:xfrm>
          <a:prstGeom prst="rect">
            <a:avLst/>
          </a:prstGeom>
          <a:noFill/>
          <a:ln>
            <a:noFill/>
          </a:ln>
        </p:spPr>
        <p:txBody>
          <a:bodyPr spcFirstLastPara="1" wrap="square" lIns="91425" tIns="45700" rIns="91425" bIns="45700" anchor="t" anchorCtr="0">
            <a:spAutoFit/>
          </a:bodyPr>
          <a:lstStyle/>
          <a:p>
            <a:pPr lvl="0"/>
            <a:r>
              <a:rPr lang="en-US" sz="900" spc="200" dirty="0">
                <a:solidFill>
                  <a:srgbClr val="13294B"/>
                </a:solidFill>
                <a:ea typeface="Helvetica Neue Light"/>
                <a:cs typeface="Helvetica Neue Light"/>
                <a:sym typeface="Helvetica Neue Light"/>
              </a:rPr>
              <a:t>UNIVERSITY OF ILLINOIS URBANA-CHAMPAIGN</a:t>
            </a:r>
          </a:p>
        </p:txBody>
      </p:sp>
      <p:grpSp>
        <p:nvGrpSpPr>
          <p:cNvPr id="5" name="Group 4">
            <a:extLst>
              <a:ext uri="{FF2B5EF4-FFF2-40B4-BE49-F238E27FC236}">
                <a16:creationId xmlns:a16="http://schemas.microsoft.com/office/drawing/2014/main" id="{6DE85768-1264-2036-1008-28A6B7710005}"/>
              </a:ext>
            </a:extLst>
          </p:cNvPr>
          <p:cNvGrpSpPr/>
          <p:nvPr/>
        </p:nvGrpSpPr>
        <p:grpSpPr>
          <a:xfrm>
            <a:off x="4928260" y="6601537"/>
            <a:ext cx="4371826" cy="70446"/>
            <a:chOff x="4895010" y="6601537"/>
            <a:chExt cx="4371826" cy="70446"/>
          </a:xfrm>
          <a:solidFill>
            <a:srgbClr val="13294B"/>
          </a:solidFill>
        </p:grpSpPr>
        <p:cxnSp>
          <p:nvCxnSpPr>
            <p:cNvPr id="6" name="Straight Connector 5">
              <a:extLst>
                <a:ext uri="{FF2B5EF4-FFF2-40B4-BE49-F238E27FC236}">
                  <a16:creationId xmlns:a16="http://schemas.microsoft.com/office/drawing/2014/main" id="{BD032C80-0B55-3639-E4FA-432B8FE9DBF0}"/>
                </a:ext>
              </a:extLst>
            </p:cNvPr>
            <p:cNvCxnSpPr>
              <a:cxnSpLocks/>
            </p:cNvCxnSpPr>
            <p:nvPr/>
          </p:nvCxnSpPr>
          <p:spPr>
            <a:xfrm flipH="1">
              <a:off x="4895010" y="6639606"/>
              <a:ext cx="4303065" cy="0"/>
            </a:xfrm>
            <a:prstGeom prst="line">
              <a:avLst/>
            </a:prstGeom>
            <a:grpFill/>
            <a:ln w="9525">
              <a:solidFill>
                <a:srgbClr val="13294B"/>
              </a:solidFill>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1CE300FF-8B13-7F28-9AC8-7C26D07AA831}"/>
                </a:ext>
              </a:extLst>
            </p:cNvPr>
            <p:cNvSpPr/>
            <p:nvPr/>
          </p:nvSpPr>
          <p:spPr>
            <a:xfrm>
              <a:off x="9196390" y="6601537"/>
              <a:ext cx="70446" cy="704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17" name="텍스트 개체 틀 8">
            <a:extLst>
              <a:ext uri="{FF2B5EF4-FFF2-40B4-BE49-F238E27FC236}">
                <a16:creationId xmlns:a16="http://schemas.microsoft.com/office/drawing/2014/main" id="{AD3610A6-6460-94E9-0E1B-835A236E5EC0}"/>
              </a:ext>
            </a:extLst>
          </p:cNvPr>
          <p:cNvGraphicFramePr/>
          <p:nvPr>
            <p:extLst>
              <p:ext uri="{D42A27DB-BD31-4B8C-83A1-F6EECF244321}">
                <p14:modId xmlns:p14="http://schemas.microsoft.com/office/powerpoint/2010/main" val="383170494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9" name="Google Shape;159;p8"/>
          <p:cNvSpPr/>
          <p:nvPr/>
        </p:nvSpPr>
        <p:spPr>
          <a:xfrm>
            <a:off x="2266934" y="1458134"/>
            <a:ext cx="7658130" cy="3688423"/>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0" name="Google Shape;160;p8"/>
          <p:cNvSpPr txBox="1"/>
          <p:nvPr/>
        </p:nvSpPr>
        <p:spPr>
          <a:xfrm>
            <a:off x="4548417" y="3123892"/>
            <a:ext cx="3095164"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dirty="0">
                <a:solidFill>
                  <a:srgbClr val="A5A5A5"/>
                </a:solidFill>
                <a:latin typeface="+mn-lt"/>
                <a:ea typeface="Helvetica Neue Light"/>
                <a:cs typeface="Helvetica Neue Light"/>
                <a:sym typeface="Helvetica Neue Light"/>
              </a:rPr>
              <a:t>CHART / GRAPH</a:t>
            </a:r>
            <a:endParaRPr dirty="0">
              <a:latin typeface="+mn-lt"/>
            </a:endParaRPr>
          </a:p>
        </p:txBody>
      </p:sp>
      <p:sp>
        <p:nvSpPr>
          <p:cNvPr id="161" name="Google Shape;161;p8"/>
          <p:cNvSpPr txBox="1"/>
          <p:nvPr/>
        </p:nvSpPr>
        <p:spPr>
          <a:xfrm>
            <a:off x="583914" y="5464730"/>
            <a:ext cx="11024170" cy="654113"/>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000"/>
              <a:buFont typeface="Helvetica Neue Light"/>
              <a:buNone/>
            </a:pPr>
            <a:r>
              <a:rPr lang="en-US" sz="1600" u="none" strike="noStrike" cap="none" dirty="0">
                <a:solidFill>
                  <a:schemeClr val="dk1"/>
                </a:solidFill>
                <a:latin typeface="+mn-lt"/>
                <a:ea typeface="Helvetica Neue Light"/>
                <a:cs typeface="Helvetica Neue Light"/>
                <a:sym typeface="Helvetica Neue Light"/>
              </a:rPr>
              <a:t>Experimental Home with solar PV panels and sand-bed thermal energy storage system in Palmer, Alaska</a:t>
            </a:r>
          </a:p>
          <a:p>
            <a:pPr marL="0" marR="0" lvl="0" indent="0" algn="ctr" rtl="0">
              <a:lnSpc>
                <a:spcPct val="100000"/>
              </a:lnSpc>
              <a:spcBef>
                <a:spcPts val="0"/>
              </a:spcBef>
              <a:spcAft>
                <a:spcPts val="0"/>
              </a:spcAft>
              <a:buClr>
                <a:schemeClr val="dk1"/>
              </a:buClr>
              <a:buSzPts val="2000"/>
              <a:buFont typeface="Helvetica Neue Light"/>
              <a:buNone/>
            </a:pPr>
            <a:r>
              <a:rPr lang="en-US" sz="1600" dirty="0">
                <a:solidFill>
                  <a:schemeClr val="dk1"/>
                </a:solidFill>
                <a:latin typeface="+mn-lt"/>
                <a:sym typeface="Helvetica Neue Light"/>
              </a:rPr>
              <a:t>The study was conducted to see if sand-bed storages were viable in sub-zero environments.</a:t>
            </a:r>
            <a:endParaRPr sz="1600" dirty="0">
              <a:latin typeface="+mn-lt"/>
            </a:endParaRPr>
          </a:p>
        </p:txBody>
      </p:sp>
      <p:sp>
        <p:nvSpPr>
          <p:cNvPr id="11" name="Google Shape;145;p7">
            <a:extLst>
              <a:ext uri="{FF2B5EF4-FFF2-40B4-BE49-F238E27FC236}">
                <a16:creationId xmlns:a16="http://schemas.microsoft.com/office/drawing/2014/main" id="{C426C23F-E56B-FB49-8120-1872B771D7F6}"/>
              </a:ext>
            </a:extLst>
          </p:cNvPr>
          <p:cNvSpPr/>
          <p:nvPr/>
        </p:nvSpPr>
        <p:spPr>
          <a:xfrm rot="10800000" flipH="1">
            <a:off x="0" y="0"/>
            <a:ext cx="12192000" cy="868220"/>
          </a:xfrm>
          <a:prstGeom prst="rect">
            <a:avLst/>
          </a:prstGeom>
          <a:solidFill>
            <a:srgbClr val="1329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sp>
        <p:nvSpPr>
          <p:cNvPr id="13" name="Google Shape;100;p1">
            <a:extLst>
              <a:ext uri="{FF2B5EF4-FFF2-40B4-BE49-F238E27FC236}">
                <a16:creationId xmlns:a16="http://schemas.microsoft.com/office/drawing/2014/main" id="{9962B758-F0DE-824F-8151-01E0A518FABE}"/>
              </a:ext>
            </a:extLst>
          </p:cNvPr>
          <p:cNvSpPr txBox="1"/>
          <p:nvPr/>
        </p:nvSpPr>
        <p:spPr>
          <a:xfrm>
            <a:off x="376810" y="204051"/>
            <a:ext cx="10910026" cy="461624"/>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400" u="none" strike="noStrike" cap="none" dirty="0">
                <a:solidFill>
                  <a:schemeClr val="lt1"/>
                </a:solidFill>
                <a:latin typeface="+mn-lt"/>
                <a:ea typeface="Helvetica Neue Light"/>
                <a:cs typeface="Helvetica Neue Light"/>
                <a:sym typeface="Helvetica Neue Light"/>
              </a:rPr>
              <a:t>Thermal Energy Storage in </a:t>
            </a:r>
            <a:r>
              <a:rPr lang="en-US" sz="2400" u="none" strike="noStrike" cap="none" dirty="0" err="1">
                <a:solidFill>
                  <a:schemeClr val="lt1"/>
                </a:solidFill>
                <a:latin typeface="+mn-lt"/>
                <a:ea typeface="Helvetica Neue Light"/>
                <a:cs typeface="Helvetica Neue Light"/>
                <a:sym typeface="Helvetica Neue Light"/>
              </a:rPr>
              <a:t>SubZero</a:t>
            </a:r>
            <a:r>
              <a:rPr lang="en-US" sz="2400" u="none" strike="noStrike" cap="none" dirty="0">
                <a:solidFill>
                  <a:schemeClr val="lt1"/>
                </a:solidFill>
                <a:latin typeface="+mn-lt"/>
                <a:ea typeface="Helvetica Neue Light"/>
                <a:cs typeface="Helvetica Neue Light"/>
                <a:sym typeface="Helvetica Neue Light"/>
              </a:rPr>
              <a:t> Environments</a:t>
            </a:r>
            <a:endParaRPr lang="en-US" sz="2400" dirty="0">
              <a:solidFill>
                <a:schemeClr val="lt1"/>
              </a:solidFill>
              <a:latin typeface="+mn-lt"/>
              <a:ea typeface="Helvetica Neue Light"/>
              <a:cs typeface="Helvetica Neue Light"/>
              <a:sym typeface="Helvetica Neue Light"/>
            </a:endParaRPr>
          </a:p>
        </p:txBody>
      </p:sp>
      <p:pic>
        <p:nvPicPr>
          <p:cNvPr id="2" name="Picture 1">
            <a:extLst>
              <a:ext uri="{FF2B5EF4-FFF2-40B4-BE49-F238E27FC236}">
                <a16:creationId xmlns:a16="http://schemas.microsoft.com/office/drawing/2014/main" id="{6AAE15D0-078E-8DAB-51EF-7495093D2DF4}"/>
              </a:ext>
            </a:extLst>
          </p:cNvPr>
          <p:cNvPicPr>
            <a:picLocks noChangeAspect="1"/>
          </p:cNvPicPr>
          <p:nvPr/>
        </p:nvPicPr>
        <p:blipFill>
          <a:blip r:embed="rId3"/>
          <a:stretch>
            <a:fillRect/>
          </a:stretch>
        </p:blipFill>
        <p:spPr>
          <a:xfrm>
            <a:off x="11557509" y="233819"/>
            <a:ext cx="271308" cy="389810"/>
          </a:xfrm>
          <a:prstGeom prst="rect">
            <a:avLst/>
          </a:prstGeom>
        </p:spPr>
      </p:pic>
      <p:sp>
        <p:nvSpPr>
          <p:cNvPr id="3" name="Google Shape;100;p1">
            <a:extLst>
              <a:ext uri="{FF2B5EF4-FFF2-40B4-BE49-F238E27FC236}">
                <a16:creationId xmlns:a16="http://schemas.microsoft.com/office/drawing/2014/main" id="{51A5C8CD-CD66-90FB-1E6E-E77900B325BD}"/>
              </a:ext>
            </a:extLst>
          </p:cNvPr>
          <p:cNvSpPr txBox="1"/>
          <p:nvPr/>
        </p:nvSpPr>
        <p:spPr>
          <a:xfrm>
            <a:off x="9335597" y="6524381"/>
            <a:ext cx="2473415" cy="230792"/>
          </a:xfrm>
          <a:prstGeom prst="rect">
            <a:avLst/>
          </a:prstGeom>
          <a:noFill/>
          <a:ln>
            <a:noFill/>
          </a:ln>
        </p:spPr>
        <p:txBody>
          <a:bodyPr spcFirstLastPara="1" wrap="square" lIns="91425" tIns="45700" rIns="91425" bIns="45700" anchor="t" anchorCtr="0">
            <a:spAutoFit/>
          </a:bodyPr>
          <a:lstStyle/>
          <a:p>
            <a:pPr lvl="0" algn="r"/>
            <a:r>
              <a:rPr lang="en-US" sz="900" spc="200" dirty="0">
                <a:solidFill>
                  <a:srgbClr val="13294B"/>
                </a:solidFill>
                <a:ea typeface="Helvetica Neue Light"/>
                <a:cs typeface="Helvetica Neue Light"/>
                <a:sym typeface="Helvetica Neue Light"/>
              </a:rPr>
              <a:t>GRAINGER ENGINEERING</a:t>
            </a:r>
          </a:p>
        </p:txBody>
      </p:sp>
      <p:sp>
        <p:nvSpPr>
          <p:cNvPr id="4" name="Google Shape;100;p1">
            <a:extLst>
              <a:ext uri="{FF2B5EF4-FFF2-40B4-BE49-F238E27FC236}">
                <a16:creationId xmlns:a16="http://schemas.microsoft.com/office/drawing/2014/main" id="{DEC687CC-02C4-2B09-5F46-3ADB35A7DA33}"/>
              </a:ext>
            </a:extLst>
          </p:cNvPr>
          <p:cNvSpPr txBox="1"/>
          <p:nvPr/>
        </p:nvSpPr>
        <p:spPr>
          <a:xfrm>
            <a:off x="376807" y="6524381"/>
            <a:ext cx="7991337" cy="230792"/>
          </a:xfrm>
          <a:prstGeom prst="rect">
            <a:avLst/>
          </a:prstGeom>
          <a:noFill/>
          <a:ln>
            <a:noFill/>
          </a:ln>
        </p:spPr>
        <p:txBody>
          <a:bodyPr spcFirstLastPara="1" wrap="square" lIns="91425" tIns="45700" rIns="91425" bIns="45700" anchor="t" anchorCtr="0">
            <a:spAutoFit/>
          </a:bodyPr>
          <a:lstStyle/>
          <a:p>
            <a:pPr lvl="0"/>
            <a:r>
              <a:rPr lang="en-US" sz="900" spc="200" dirty="0">
                <a:solidFill>
                  <a:srgbClr val="13294B"/>
                </a:solidFill>
                <a:ea typeface="Helvetica Neue Light"/>
                <a:cs typeface="Helvetica Neue Light"/>
                <a:sym typeface="Helvetica Neue Light"/>
              </a:rPr>
              <a:t>UNIVERSITY OF ILLINOIS URBANA-CHAMPAIGN</a:t>
            </a:r>
          </a:p>
        </p:txBody>
      </p:sp>
      <p:grpSp>
        <p:nvGrpSpPr>
          <p:cNvPr id="5" name="Group 4">
            <a:extLst>
              <a:ext uri="{FF2B5EF4-FFF2-40B4-BE49-F238E27FC236}">
                <a16:creationId xmlns:a16="http://schemas.microsoft.com/office/drawing/2014/main" id="{F0DA9FCD-5B4D-7BA7-7A59-64D5FA864260}"/>
              </a:ext>
            </a:extLst>
          </p:cNvPr>
          <p:cNvGrpSpPr/>
          <p:nvPr/>
        </p:nvGrpSpPr>
        <p:grpSpPr>
          <a:xfrm>
            <a:off x="4928260" y="6601537"/>
            <a:ext cx="4371826" cy="70446"/>
            <a:chOff x="4895010" y="6601537"/>
            <a:chExt cx="4371826" cy="70446"/>
          </a:xfrm>
          <a:solidFill>
            <a:srgbClr val="13294B"/>
          </a:solidFill>
        </p:grpSpPr>
        <p:cxnSp>
          <p:nvCxnSpPr>
            <p:cNvPr id="6" name="Straight Connector 5">
              <a:extLst>
                <a:ext uri="{FF2B5EF4-FFF2-40B4-BE49-F238E27FC236}">
                  <a16:creationId xmlns:a16="http://schemas.microsoft.com/office/drawing/2014/main" id="{60A086AF-1B1C-BE24-3CF3-41EDB2559E19}"/>
                </a:ext>
              </a:extLst>
            </p:cNvPr>
            <p:cNvCxnSpPr>
              <a:cxnSpLocks/>
            </p:cNvCxnSpPr>
            <p:nvPr/>
          </p:nvCxnSpPr>
          <p:spPr>
            <a:xfrm flipH="1">
              <a:off x="4895010" y="6639606"/>
              <a:ext cx="4303065" cy="0"/>
            </a:xfrm>
            <a:prstGeom prst="line">
              <a:avLst/>
            </a:prstGeom>
            <a:grpFill/>
            <a:ln w="9525">
              <a:solidFill>
                <a:srgbClr val="13294B"/>
              </a:solidFill>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9C67318B-06E8-5862-7BAD-9D4634D72BFA}"/>
                </a:ext>
              </a:extLst>
            </p:cNvPr>
            <p:cNvSpPr/>
            <p:nvPr/>
          </p:nvSpPr>
          <p:spPr>
            <a:xfrm>
              <a:off x="9196390" y="6601537"/>
              <a:ext cx="70446" cy="704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그림 8">
            <a:extLst>
              <a:ext uri="{FF2B5EF4-FFF2-40B4-BE49-F238E27FC236}">
                <a16:creationId xmlns:a16="http://schemas.microsoft.com/office/drawing/2014/main" id="{B66CB761-DAF6-B92C-2532-517044467995}"/>
              </a:ext>
            </a:extLst>
          </p:cNvPr>
          <p:cNvPicPr>
            <a:picLocks noChangeAspect="1"/>
          </p:cNvPicPr>
          <p:nvPr/>
        </p:nvPicPr>
        <p:blipFill>
          <a:blip r:embed="rId4"/>
          <a:stretch>
            <a:fillRect/>
          </a:stretch>
        </p:blipFill>
        <p:spPr>
          <a:xfrm>
            <a:off x="3487939" y="1458134"/>
            <a:ext cx="5382376" cy="3688423"/>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CEAE3D-ACD7-6376-8076-C7C3B0F30EA7}"/>
            </a:ext>
          </a:extLst>
        </p:cNvPr>
        <p:cNvGrpSpPr/>
        <p:nvPr/>
      </p:nvGrpSpPr>
      <p:grpSpPr>
        <a:xfrm>
          <a:off x="0" y="0"/>
          <a:ext cx="0" cy="0"/>
          <a:chOff x="0" y="0"/>
          <a:chExt cx="0" cy="0"/>
        </a:xfrm>
      </p:grpSpPr>
      <p:sp>
        <p:nvSpPr>
          <p:cNvPr id="17" name="Google Shape;145;p7">
            <a:extLst>
              <a:ext uri="{FF2B5EF4-FFF2-40B4-BE49-F238E27FC236}">
                <a16:creationId xmlns:a16="http://schemas.microsoft.com/office/drawing/2014/main" id="{5DAFFAA8-B10E-B617-4713-54AE634E220D}"/>
              </a:ext>
            </a:extLst>
          </p:cNvPr>
          <p:cNvSpPr/>
          <p:nvPr/>
        </p:nvSpPr>
        <p:spPr>
          <a:xfrm rot="10800000" flipH="1">
            <a:off x="0" y="0"/>
            <a:ext cx="12192000" cy="868220"/>
          </a:xfrm>
          <a:prstGeom prst="rect">
            <a:avLst/>
          </a:prstGeom>
          <a:solidFill>
            <a:srgbClr val="1329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sp>
        <p:nvSpPr>
          <p:cNvPr id="16" name="Google Shape;100;p1">
            <a:extLst>
              <a:ext uri="{FF2B5EF4-FFF2-40B4-BE49-F238E27FC236}">
                <a16:creationId xmlns:a16="http://schemas.microsoft.com/office/drawing/2014/main" id="{FE6BF007-3428-0C2C-5B96-EC759E3F485E}"/>
              </a:ext>
            </a:extLst>
          </p:cNvPr>
          <p:cNvSpPr txBox="1"/>
          <p:nvPr/>
        </p:nvSpPr>
        <p:spPr>
          <a:xfrm>
            <a:off x="376810" y="204051"/>
            <a:ext cx="10910026" cy="461624"/>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400" u="none" strike="noStrike" cap="none" dirty="0">
                <a:solidFill>
                  <a:schemeClr val="lt1"/>
                </a:solidFill>
                <a:latin typeface="+mn-lt"/>
                <a:ea typeface="Helvetica Neue Light"/>
                <a:cs typeface="Helvetica Neue Light"/>
                <a:sym typeface="Helvetica Neue Light"/>
              </a:rPr>
              <a:t>Conclusion</a:t>
            </a:r>
            <a:endParaRPr lang="en-US" sz="2400" dirty="0">
              <a:solidFill>
                <a:schemeClr val="lt1"/>
              </a:solidFill>
              <a:latin typeface="+mn-lt"/>
              <a:ea typeface="Helvetica Neue Light"/>
              <a:cs typeface="Helvetica Neue Light"/>
              <a:sym typeface="Helvetica Neue Light"/>
            </a:endParaRPr>
          </a:p>
        </p:txBody>
      </p:sp>
      <p:pic>
        <p:nvPicPr>
          <p:cNvPr id="2" name="Picture 1">
            <a:extLst>
              <a:ext uri="{FF2B5EF4-FFF2-40B4-BE49-F238E27FC236}">
                <a16:creationId xmlns:a16="http://schemas.microsoft.com/office/drawing/2014/main" id="{B07A0C20-977D-F3DB-2090-0EB5EA652995}"/>
              </a:ext>
            </a:extLst>
          </p:cNvPr>
          <p:cNvPicPr>
            <a:picLocks noChangeAspect="1"/>
          </p:cNvPicPr>
          <p:nvPr/>
        </p:nvPicPr>
        <p:blipFill>
          <a:blip r:embed="rId2"/>
          <a:stretch>
            <a:fillRect/>
          </a:stretch>
        </p:blipFill>
        <p:spPr>
          <a:xfrm>
            <a:off x="11557509" y="233819"/>
            <a:ext cx="271308" cy="389810"/>
          </a:xfrm>
          <a:prstGeom prst="rect">
            <a:avLst/>
          </a:prstGeom>
        </p:spPr>
      </p:pic>
      <p:sp>
        <p:nvSpPr>
          <p:cNvPr id="3" name="Google Shape;100;p1">
            <a:extLst>
              <a:ext uri="{FF2B5EF4-FFF2-40B4-BE49-F238E27FC236}">
                <a16:creationId xmlns:a16="http://schemas.microsoft.com/office/drawing/2014/main" id="{92D96A3C-437A-8B12-D4DB-4210D5D6FCBA}"/>
              </a:ext>
            </a:extLst>
          </p:cNvPr>
          <p:cNvSpPr txBox="1"/>
          <p:nvPr/>
        </p:nvSpPr>
        <p:spPr>
          <a:xfrm>
            <a:off x="9335597" y="6524381"/>
            <a:ext cx="2473415" cy="230792"/>
          </a:xfrm>
          <a:prstGeom prst="rect">
            <a:avLst/>
          </a:prstGeom>
          <a:noFill/>
          <a:ln>
            <a:noFill/>
          </a:ln>
        </p:spPr>
        <p:txBody>
          <a:bodyPr spcFirstLastPara="1" wrap="square" lIns="91425" tIns="45700" rIns="91425" bIns="45700" anchor="t" anchorCtr="0">
            <a:spAutoFit/>
          </a:bodyPr>
          <a:lstStyle/>
          <a:p>
            <a:pPr lvl="0" algn="r"/>
            <a:r>
              <a:rPr lang="en-US" sz="900" spc="200" dirty="0">
                <a:solidFill>
                  <a:srgbClr val="13294B"/>
                </a:solidFill>
                <a:ea typeface="Helvetica Neue Light"/>
                <a:cs typeface="Helvetica Neue Light"/>
                <a:sym typeface="Helvetica Neue Light"/>
              </a:rPr>
              <a:t>GRAINGER ENGINEERING</a:t>
            </a:r>
          </a:p>
        </p:txBody>
      </p:sp>
      <p:sp>
        <p:nvSpPr>
          <p:cNvPr id="5" name="Google Shape;100;p1">
            <a:extLst>
              <a:ext uri="{FF2B5EF4-FFF2-40B4-BE49-F238E27FC236}">
                <a16:creationId xmlns:a16="http://schemas.microsoft.com/office/drawing/2014/main" id="{471E55FB-6EF8-72DC-2C62-3EB1963244AA}"/>
              </a:ext>
            </a:extLst>
          </p:cNvPr>
          <p:cNvSpPr txBox="1"/>
          <p:nvPr/>
        </p:nvSpPr>
        <p:spPr>
          <a:xfrm>
            <a:off x="376807" y="6524381"/>
            <a:ext cx="7991337" cy="230792"/>
          </a:xfrm>
          <a:prstGeom prst="rect">
            <a:avLst/>
          </a:prstGeom>
          <a:noFill/>
          <a:ln>
            <a:noFill/>
          </a:ln>
        </p:spPr>
        <p:txBody>
          <a:bodyPr spcFirstLastPara="1" wrap="square" lIns="91425" tIns="45700" rIns="91425" bIns="45700" anchor="t" anchorCtr="0">
            <a:spAutoFit/>
          </a:bodyPr>
          <a:lstStyle/>
          <a:p>
            <a:pPr lvl="0"/>
            <a:r>
              <a:rPr lang="en-US" sz="900" spc="200" dirty="0">
                <a:solidFill>
                  <a:srgbClr val="13294B"/>
                </a:solidFill>
                <a:ea typeface="Helvetica Neue Light"/>
                <a:cs typeface="Helvetica Neue Light"/>
                <a:sym typeface="Helvetica Neue Light"/>
              </a:rPr>
              <a:t>UNIVERSITY OF ILLINOIS URBANA-CHAMPAIGN</a:t>
            </a:r>
          </a:p>
        </p:txBody>
      </p:sp>
      <p:grpSp>
        <p:nvGrpSpPr>
          <p:cNvPr id="6" name="Group 5">
            <a:extLst>
              <a:ext uri="{FF2B5EF4-FFF2-40B4-BE49-F238E27FC236}">
                <a16:creationId xmlns:a16="http://schemas.microsoft.com/office/drawing/2014/main" id="{C3686505-AF77-536B-F554-D0AB246CCDE9}"/>
              </a:ext>
            </a:extLst>
          </p:cNvPr>
          <p:cNvGrpSpPr/>
          <p:nvPr/>
        </p:nvGrpSpPr>
        <p:grpSpPr>
          <a:xfrm>
            <a:off x="4928260" y="6601537"/>
            <a:ext cx="4371826" cy="70446"/>
            <a:chOff x="4895010" y="6601537"/>
            <a:chExt cx="4371826" cy="70446"/>
          </a:xfrm>
          <a:solidFill>
            <a:srgbClr val="13294B"/>
          </a:solidFill>
        </p:grpSpPr>
        <p:cxnSp>
          <p:nvCxnSpPr>
            <p:cNvPr id="7" name="Straight Connector 6">
              <a:extLst>
                <a:ext uri="{FF2B5EF4-FFF2-40B4-BE49-F238E27FC236}">
                  <a16:creationId xmlns:a16="http://schemas.microsoft.com/office/drawing/2014/main" id="{0B8699AE-62FF-387F-66F8-02B6A451EBBC}"/>
                </a:ext>
              </a:extLst>
            </p:cNvPr>
            <p:cNvCxnSpPr>
              <a:cxnSpLocks/>
            </p:cNvCxnSpPr>
            <p:nvPr/>
          </p:nvCxnSpPr>
          <p:spPr>
            <a:xfrm flipH="1">
              <a:off x="4895010" y="6639606"/>
              <a:ext cx="4303065" cy="0"/>
            </a:xfrm>
            <a:prstGeom prst="line">
              <a:avLst/>
            </a:prstGeom>
            <a:grpFill/>
            <a:ln w="9525">
              <a:solidFill>
                <a:srgbClr val="13294B"/>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52E99E8A-ED84-BA13-F4FC-A01D7CF16F2F}"/>
                </a:ext>
              </a:extLst>
            </p:cNvPr>
            <p:cNvSpPr/>
            <p:nvPr/>
          </p:nvSpPr>
          <p:spPr>
            <a:xfrm>
              <a:off x="9196390" y="6601537"/>
              <a:ext cx="70446" cy="704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Google Shape;147;p7">
            <a:extLst>
              <a:ext uri="{FF2B5EF4-FFF2-40B4-BE49-F238E27FC236}">
                <a16:creationId xmlns:a16="http://schemas.microsoft.com/office/drawing/2014/main" id="{DAC2724F-9556-9588-5F4B-E5570EB8199C}"/>
              </a:ext>
            </a:extLst>
          </p:cNvPr>
          <p:cNvSpPr txBox="1">
            <a:spLocks/>
          </p:cNvSpPr>
          <p:nvPr/>
        </p:nvSpPr>
        <p:spPr>
          <a:xfrm>
            <a:off x="376810" y="1357501"/>
            <a:ext cx="11432202" cy="482110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buSzPts val="3000"/>
            </a:pPr>
            <a:r>
              <a:rPr lang="en-US" sz="2600" b="1" dirty="0">
                <a:solidFill>
                  <a:srgbClr val="E84B36"/>
                </a:solidFill>
                <a:latin typeface="Arial" panose="020B0604020202020204" pitchFamily="34" charset="0"/>
                <a:ea typeface="Helvetica Neue Light"/>
                <a:cs typeface="Arial" panose="020B0604020202020204" pitchFamily="34" charset="0"/>
                <a:sym typeface="Helvetica Neue Light"/>
              </a:rPr>
              <a:t>Sand based TES is a viable option for sustainable energy systems</a:t>
            </a:r>
            <a:endParaRPr lang="en-US" sz="2600" b="1" dirty="0">
              <a:solidFill>
                <a:srgbClr val="E84B36"/>
              </a:solidFill>
              <a:latin typeface="Arial" panose="020B0604020202020204" pitchFamily="34" charset="0"/>
              <a:cs typeface="Arial" panose="020B0604020202020204" pitchFamily="34" charset="0"/>
            </a:endParaRPr>
          </a:p>
          <a:p>
            <a:pPr>
              <a:buSzPts val="2000"/>
            </a:pPr>
            <a:endParaRPr lang="en-US" sz="1800" dirty="0">
              <a:solidFill>
                <a:schemeClr val="tx1"/>
              </a:solidFill>
              <a:latin typeface="Arial" panose="020B0604020202020204" pitchFamily="34" charset="0"/>
              <a:ea typeface="Helvetica Neue Light"/>
              <a:cs typeface="Arial" panose="020B0604020202020204" pitchFamily="34" charset="0"/>
              <a:sym typeface="Helvetica Neue Light"/>
            </a:endParaRPr>
          </a:p>
          <a:p>
            <a:pPr marL="285750" indent="-285750">
              <a:lnSpc>
                <a:spcPct val="150000"/>
              </a:lnSpc>
              <a:buSzPts val="2000"/>
              <a:buFont typeface="Arial" panose="020B0604020202020204" pitchFamily="34" charset="0"/>
              <a:buChar char="•"/>
            </a:pPr>
            <a:r>
              <a:rPr lang="en-US" sz="1800" dirty="0">
                <a:solidFill>
                  <a:srgbClr val="FA5738"/>
                </a:solidFill>
                <a:latin typeface="Arial" panose="020B0604020202020204" pitchFamily="34" charset="0"/>
                <a:cs typeface="Arial" panose="020B0604020202020204" pitchFamily="34" charset="0"/>
              </a:rPr>
              <a:t>Cost-Effective and Abundant materials</a:t>
            </a:r>
            <a:r>
              <a:rPr lang="en-US" sz="1800" dirty="0">
                <a:latin typeface="Arial" panose="020B0604020202020204" pitchFamily="34" charset="0"/>
                <a:cs typeface="Arial" panose="020B0604020202020204" pitchFamily="34" charset="0"/>
              </a:rPr>
              <a:t>: Sand is low-cost, widely available material, making it economically viable</a:t>
            </a:r>
          </a:p>
          <a:p>
            <a:pPr marL="285750" indent="-285750">
              <a:lnSpc>
                <a:spcPct val="150000"/>
              </a:lnSpc>
              <a:buSzPts val="2000"/>
              <a:buFont typeface="Arial" panose="020B0604020202020204" pitchFamily="34" charset="0"/>
              <a:buChar char="•"/>
            </a:pPr>
            <a:r>
              <a:rPr lang="en-US" sz="1800" dirty="0">
                <a:solidFill>
                  <a:srgbClr val="FA5738"/>
                </a:solidFill>
                <a:latin typeface="Arial" panose="020B0604020202020204" pitchFamily="34" charset="0"/>
                <a:cs typeface="Arial" panose="020B0604020202020204" pitchFamily="34" charset="0"/>
              </a:rPr>
              <a:t>Environmentally Friendly</a:t>
            </a:r>
            <a:r>
              <a:rPr lang="en-US" sz="1800" dirty="0">
                <a:latin typeface="Arial" panose="020B0604020202020204" pitchFamily="34" charset="0"/>
                <a:cs typeface="Arial" panose="020B0604020202020204" pitchFamily="34" charset="0"/>
              </a:rPr>
              <a:t>: utilizes sustainable materials and able to reuse and upcycle materials such as Waste Foundry sand.</a:t>
            </a:r>
          </a:p>
          <a:p>
            <a:pPr marL="285750" indent="-285750">
              <a:lnSpc>
                <a:spcPct val="150000"/>
              </a:lnSpc>
              <a:buSzPts val="2000"/>
              <a:buFont typeface="Arial" panose="020B0604020202020204" pitchFamily="34" charset="0"/>
              <a:buChar char="•"/>
            </a:pPr>
            <a:r>
              <a:rPr lang="en-US" sz="1800" dirty="0">
                <a:solidFill>
                  <a:srgbClr val="FA5738"/>
                </a:solidFill>
                <a:latin typeface="Arial" panose="020B0604020202020204" pitchFamily="34" charset="0"/>
                <a:cs typeface="Arial" panose="020B0604020202020204" pitchFamily="34" charset="0"/>
              </a:rPr>
              <a:t>Thermal efficiencies</a:t>
            </a:r>
            <a:r>
              <a:rPr lang="en-US" sz="1800" dirty="0">
                <a:latin typeface="Arial" panose="020B0604020202020204" pitchFamily="34" charset="0"/>
                <a:cs typeface="Arial" panose="020B0604020202020204" pitchFamily="34" charset="0"/>
              </a:rPr>
              <a:t>: operates efficiently at higher temperatures over 500℃, suitable for various applications.</a:t>
            </a:r>
          </a:p>
          <a:p>
            <a:pPr marL="285750" indent="-285750">
              <a:lnSpc>
                <a:spcPct val="150000"/>
              </a:lnSpc>
              <a:buSzPts val="2000"/>
              <a:buFont typeface="Arial" panose="020B0604020202020204" pitchFamily="34" charset="0"/>
              <a:buChar char="•"/>
            </a:pPr>
            <a:r>
              <a:rPr lang="en-US" sz="1800" dirty="0">
                <a:solidFill>
                  <a:srgbClr val="FA5738"/>
                </a:solidFill>
                <a:latin typeface="Arial" panose="020B0604020202020204" pitchFamily="34" charset="0"/>
                <a:cs typeface="Arial" panose="020B0604020202020204" pitchFamily="34" charset="0"/>
              </a:rPr>
              <a:t>Versatility and Scalability</a:t>
            </a:r>
            <a:r>
              <a:rPr lang="en-US" sz="1800" dirty="0">
                <a:latin typeface="Arial" panose="020B0604020202020204" pitchFamily="34" charset="0"/>
                <a:cs typeface="Arial" panose="020B0604020202020204" pitchFamily="34" charset="0"/>
              </a:rPr>
              <a:t>: Easily integrates with renewable energy sources and scales to meet various needs</a:t>
            </a:r>
          </a:p>
          <a:p>
            <a:pPr marL="285750" indent="-285750">
              <a:lnSpc>
                <a:spcPct val="150000"/>
              </a:lnSpc>
              <a:buSzPts val="2000"/>
              <a:buFont typeface="Arial" panose="020B0604020202020204" pitchFamily="34" charset="0"/>
              <a:buChar char="•"/>
            </a:pPr>
            <a:r>
              <a:rPr lang="en-US" sz="1800" dirty="0">
                <a:solidFill>
                  <a:srgbClr val="FA5738"/>
                </a:solidFill>
                <a:latin typeface="Arial" panose="020B0604020202020204" pitchFamily="34" charset="0"/>
                <a:cs typeface="Arial" panose="020B0604020202020204" pitchFamily="34" charset="0"/>
              </a:rPr>
              <a:t>Promotes Circular Economy</a:t>
            </a:r>
            <a:r>
              <a:rPr lang="en-US" sz="1800" dirty="0">
                <a:latin typeface="Arial" panose="020B0604020202020204" pitchFamily="34" charset="0"/>
                <a:cs typeface="Arial" panose="020B0604020202020204" pitchFamily="34" charset="0"/>
              </a:rPr>
              <a:t>: able to repurpose waste materials such as Waste Foundry Sand, and upscaling for minimizing environmental impact.</a:t>
            </a:r>
          </a:p>
          <a:p>
            <a:pPr marL="285750" indent="-285750">
              <a:lnSpc>
                <a:spcPct val="150000"/>
              </a:lnSpc>
              <a:buSzPts val="2000"/>
              <a:buFont typeface="Arial" panose="020B0604020202020204" pitchFamily="34" charset="0"/>
              <a:buChar char="•"/>
            </a:pPr>
            <a:endParaRPr lang="en-US" sz="1800" dirty="0">
              <a:latin typeface="+mn-lt"/>
              <a:cs typeface="Times New Roman" panose="02020603050405020304" pitchFamily="18" charset="0"/>
            </a:endParaRPr>
          </a:p>
          <a:p>
            <a:pPr marL="285750" indent="-285750">
              <a:buSzPts val="2000"/>
              <a:buFont typeface="Arial" panose="020B0604020202020204" pitchFamily="34" charset="0"/>
              <a:buChar char="•"/>
            </a:pPr>
            <a:endParaRPr lang="en-US" sz="1800" dirty="0">
              <a:latin typeface="+mn-lt"/>
              <a:cs typeface="Times New Roman" panose="02020603050405020304" pitchFamily="18" charset="0"/>
            </a:endParaRPr>
          </a:p>
          <a:p>
            <a:pPr>
              <a:buSzPts val="2000"/>
            </a:pPr>
            <a:endParaRPr lang="en-US" sz="18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15059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3294B"/>
        </a:solidFill>
        <a:effectLst/>
      </p:bgPr>
    </p:bg>
    <p:spTree>
      <p:nvGrpSpPr>
        <p:cNvPr id="1" name=""/>
        <p:cNvGrpSpPr/>
        <p:nvPr/>
      </p:nvGrpSpPr>
      <p:grpSpPr>
        <a:xfrm>
          <a:off x="0" y="0"/>
          <a:ext cx="0" cy="0"/>
          <a:chOff x="0" y="0"/>
          <a:chExt cx="0" cy="0"/>
        </a:xfrm>
      </p:grpSpPr>
      <p:sp>
        <p:nvSpPr>
          <p:cNvPr id="6" name="Google Shape;147;p7">
            <a:extLst>
              <a:ext uri="{FF2B5EF4-FFF2-40B4-BE49-F238E27FC236}">
                <a16:creationId xmlns:a16="http://schemas.microsoft.com/office/drawing/2014/main" id="{7DC51454-A827-BF40-BAF5-B2AD32C87EDB}"/>
              </a:ext>
            </a:extLst>
          </p:cNvPr>
          <p:cNvSpPr txBox="1">
            <a:spLocks/>
          </p:cNvSpPr>
          <p:nvPr/>
        </p:nvSpPr>
        <p:spPr>
          <a:xfrm>
            <a:off x="5086081" y="429940"/>
            <a:ext cx="6742736" cy="586925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SzPts val="3000"/>
            </a:pPr>
            <a:r>
              <a:rPr lang="en-US" sz="2600" b="1" dirty="0">
                <a:solidFill>
                  <a:schemeClr val="bg1"/>
                </a:solidFill>
                <a:latin typeface="Arial" panose="020B0604020202020204" pitchFamily="34" charset="0"/>
                <a:ea typeface="Helvetica Neue Light"/>
                <a:cs typeface="Arial" panose="020B0604020202020204" pitchFamily="34" charset="0"/>
                <a:sym typeface="Helvetica Neue Light"/>
              </a:rPr>
              <a:t>Reference</a:t>
            </a:r>
            <a:endParaRPr lang="en-US" sz="2600" b="1" dirty="0">
              <a:solidFill>
                <a:schemeClr val="bg1"/>
              </a:solidFill>
              <a:latin typeface="Arial" panose="020B0604020202020204" pitchFamily="34" charset="0"/>
              <a:cs typeface="Arial" panose="020B0604020202020204" pitchFamily="34" charset="0"/>
            </a:endParaRPr>
          </a:p>
          <a:p>
            <a:pPr marL="628650">
              <a:lnSpc>
                <a:spcPct val="150000"/>
              </a:lnSpc>
              <a:buClr>
                <a:schemeClr val="bg1"/>
              </a:buClr>
              <a:buSzPts val="2000"/>
            </a:pPr>
            <a:r>
              <a:rPr lang="en-US" sz="1200" dirty="0">
                <a:solidFill>
                  <a:schemeClr val="bg1"/>
                </a:solidFill>
                <a:latin typeface="Arial" panose="020B0604020202020204" pitchFamily="34" charset="0"/>
                <a:cs typeface="Arial" panose="020B0604020202020204" pitchFamily="34" charset="0"/>
              </a:rPr>
              <a:t>[1].	Anagnostopoulos, </a:t>
            </a:r>
            <a:r>
              <a:rPr lang="en-US" sz="1200" dirty="0" err="1">
                <a:solidFill>
                  <a:schemeClr val="bg1"/>
                </a:solidFill>
                <a:latin typeface="Arial" panose="020B0604020202020204" pitchFamily="34" charset="0"/>
                <a:cs typeface="Arial" panose="020B0604020202020204" pitchFamily="34" charset="0"/>
              </a:rPr>
              <a:t>Argyrios</a:t>
            </a:r>
            <a:r>
              <a:rPr lang="en-US" sz="1200" dirty="0">
                <a:solidFill>
                  <a:schemeClr val="bg1"/>
                </a:solidFill>
                <a:latin typeface="Arial" panose="020B0604020202020204" pitchFamily="34" charset="0"/>
                <a:cs typeface="Arial" panose="020B0604020202020204" pitchFamily="34" charset="0"/>
              </a:rPr>
              <a:t>, et al. “From waste to value: </a:t>
            </a:r>
            <a:r>
              <a:rPr lang="en-US" sz="1200" dirty="0" err="1">
                <a:solidFill>
                  <a:schemeClr val="bg1"/>
                </a:solidFill>
                <a:latin typeface="Arial" panose="020B0604020202020204" pitchFamily="34" charset="0"/>
                <a:cs typeface="Arial" panose="020B0604020202020204" pitchFamily="34" charset="0"/>
              </a:rPr>
              <a:t>Utilising</a:t>
            </a:r>
            <a:r>
              <a:rPr lang="en-US" sz="1200" dirty="0">
                <a:solidFill>
                  <a:schemeClr val="bg1"/>
                </a:solidFill>
                <a:latin typeface="Arial" panose="020B0604020202020204" pitchFamily="34" charset="0"/>
                <a:cs typeface="Arial" panose="020B0604020202020204" pitchFamily="34" charset="0"/>
              </a:rPr>
              <a:t> waste foundry sand in thermal energy storage as a matrix material in composites.” Solar Energy, vol. 268, Jan. 2024, p. 112294, https://doi.org/10.1016/j.solener.2023.112294. </a:t>
            </a:r>
          </a:p>
          <a:p>
            <a:pPr marL="628650">
              <a:lnSpc>
                <a:spcPct val="150000"/>
              </a:lnSpc>
              <a:buClr>
                <a:schemeClr val="bg1"/>
              </a:buClr>
              <a:buSzPts val="2000"/>
            </a:pPr>
            <a:r>
              <a:rPr lang="en-US" sz="1200" dirty="0">
                <a:solidFill>
                  <a:schemeClr val="bg1"/>
                </a:solidFill>
                <a:latin typeface="Arial" panose="020B0604020202020204" pitchFamily="34" charset="0"/>
                <a:cs typeface="Arial" panose="020B0604020202020204" pitchFamily="34" charset="0"/>
              </a:rPr>
              <a:t>[2].	Ellis, Dominic. “Can Sand Batteries Be Scaled Commercially?” Energy Magazine, </a:t>
            </a:r>
            <a:r>
              <a:rPr lang="en-US" sz="1200" dirty="0" err="1">
                <a:solidFill>
                  <a:schemeClr val="bg1"/>
                </a:solidFill>
                <a:latin typeface="Arial" panose="020B0604020202020204" pitchFamily="34" charset="0"/>
                <a:cs typeface="Arial" panose="020B0604020202020204" pitchFamily="34" charset="0"/>
              </a:rPr>
              <a:t>Bizclik</a:t>
            </a:r>
            <a:r>
              <a:rPr lang="en-US" sz="1200" dirty="0">
                <a:solidFill>
                  <a:schemeClr val="bg1"/>
                </a:solidFill>
                <a:latin typeface="Arial" panose="020B0604020202020204" pitchFamily="34" charset="0"/>
                <a:cs typeface="Arial" panose="020B0604020202020204" pitchFamily="34" charset="0"/>
              </a:rPr>
              <a:t> Media Ltd, 11 July 2022, energydigital.com/renewable-energy/can-sand-batteries-be-scaled-commercially. </a:t>
            </a:r>
          </a:p>
          <a:p>
            <a:pPr marL="628650">
              <a:lnSpc>
                <a:spcPct val="150000"/>
              </a:lnSpc>
              <a:buClr>
                <a:schemeClr val="bg1"/>
              </a:buClr>
              <a:buSzPts val="2000"/>
            </a:pPr>
            <a:r>
              <a:rPr lang="en-US" sz="1200" dirty="0">
                <a:solidFill>
                  <a:schemeClr val="bg1"/>
                </a:solidFill>
                <a:latin typeface="Arial" panose="020B0604020202020204" pitchFamily="34" charset="0"/>
                <a:cs typeface="Arial" panose="020B0604020202020204" pitchFamily="34" charset="0"/>
              </a:rPr>
              <a:t>[3].	Hailu, </a:t>
            </a:r>
            <a:r>
              <a:rPr lang="en-US" sz="1200" dirty="0" err="1">
                <a:solidFill>
                  <a:schemeClr val="bg1"/>
                </a:solidFill>
                <a:latin typeface="Arial" panose="020B0604020202020204" pitchFamily="34" charset="0"/>
                <a:cs typeface="Arial" panose="020B0604020202020204" pitchFamily="34" charset="0"/>
              </a:rPr>
              <a:t>Getu</a:t>
            </a:r>
            <a:r>
              <a:rPr lang="en-US" sz="1200" dirty="0">
                <a:solidFill>
                  <a:schemeClr val="bg1"/>
                </a:solidFill>
                <a:latin typeface="Arial" panose="020B0604020202020204" pitchFamily="34" charset="0"/>
                <a:cs typeface="Arial" panose="020B0604020202020204" pitchFamily="34" charset="0"/>
              </a:rPr>
              <a:t>, et al. “Seasonal solar thermal energy sand-bed storage in a region with extended freezing periods: Part I experimental investigation.” Energies, vol. 10, no. 11, 15 Nov. 2017, p. 1873, https://doi.org/10.3390/en10111873. </a:t>
            </a:r>
          </a:p>
          <a:p>
            <a:pPr marL="628650">
              <a:lnSpc>
                <a:spcPct val="150000"/>
              </a:lnSpc>
              <a:buClr>
                <a:schemeClr val="bg1"/>
              </a:buClr>
              <a:buSzPts val="2000"/>
            </a:pPr>
            <a:r>
              <a:rPr lang="en-US" sz="1200" dirty="0">
                <a:solidFill>
                  <a:schemeClr val="bg1"/>
                </a:solidFill>
                <a:latin typeface="Arial" panose="020B0604020202020204" pitchFamily="34" charset="0"/>
                <a:cs typeface="Arial" panose="020B0604020202020204" pitchFamily="34" charset="0"/>
              </a:rPr>
              <a:t>[4].	Hicks, Wayne. “Solution to Energy Storage May Be beneath Your Feet.” NREL, 28 Mar. 2024, www.nrel.gov/news/features/2024/solution-to-energy-storage-may-be-beneath-your-feet.html. </a:t>
            </a:r>
          </a:p>
          <a:p>
            <a:pPr marL="628650">
              <a:lnSpc>
                <a:spcPct val="150000"/>
              </a:lnSpc>
              <a:buClr>
                <a:schemeClr val="bg1"/>
              </a:buClr>
              <a:buSzPts val="2000"/>
            </a:pPr>
            <a:r>
              <a:rPr lang="en-US" sz="1200" dirty="0">
                <a:solidFill>
                  <a:schemeClr val="bg1"/>
                </a:solidFill>
                <a:latin typeface="Arial" panose="020B0604020202020204" pitchFamily="34" charset="0"/>
                <a:cs typeface="Arial" panose="020B0604020202020204" pitchFamily="34" charset="0"/>
              </a:rPr>
              <a:t>[5].	Kraemer, Susan. “Long-Duration Thermal Energy Storage in Sand Begins NREL Demo.” </a:t>
            </a:r>
            <a:r>
              <a:rPr lang="en-US" sz="1200" dirty="0" err="1">
                <a:solidFill>
                  <a:schemeClr val="bg1"/>
                </a:solidFill>
                <a:latin typeface="Arial" panose="020B0604020202020204" pitchFamily="34" charset="0"/>
                <a:cs typeface="Arial" panose="020B0604020202020204" pitchFamily="34" charset="0"/>
              </a:rPr>
              <a:t>SolarPACES</a:t>
            </a:r>
            <a:r>
              <a:rPr lang="en-US" sz="1200" dirty="0">
                <a:solidFill>
                  <a:schemeClr val="bg1"/>
                </a:solidFill>
                <a:latin typeface="Arial" panose="020B0604020202020204" pitchFamily="34" charset="0"/>
                <a:cs typeface="Arial" panose="020B0604020202020204" pitchFamily="34" charset="0"/>
              </a:rPr>
              <a:t>, 19 Sept. 2024, www.solarpaces.org/100-hour-thermal-energy-storage-in-sand-begins-nrel-demo/. </a:t>
            </a:r>
          </a:p>
          <a:p>
            <a:pPr marL="628650">
              <a:lnSpc>
                <a:spcPct val="150000"/>
              </a:lnSpc>
              <a:buClr>
                <a:schemeClr val="bg1"/>
              </a:buClr>
              <a:buSzPts val="2000"/>
            </a:pPr>
            <a:r>
              <a:rPr lang="en-US" sz="1200" dirty="0">
                <a:solidFill>
                  <a:schemeClr val="bg1"/>
                </a:solidFill>
                <a:latin typeface="Arial" panose="020B0604020202020204" pitchFamily="34" charset="0"/>
                <a:cs typeface="Arial" panose="020B0604020202020204" pitchFamily="34" charset="0"/>
              </a:rPr>
              <a:t>[6].	Media Relations. “NREL Options a Modular, Cost-Effective, Build-Anywhere Particle Thermal Energy Storage Technology.” NREL, 30 Aug. 2021, www.nrel.gov/news/program/2021/nrel-options-a-modular-cost-effective-build-anywhere-particle-thermal-energy-storage-technology.html. </a:t>
            </a:r>
          </a:p>
          <a:p>
            <a:pPr marL="628650">
              <a:lnSpc>
                <a:spcPct val="150000"/>
              </a:lnSpc>
              <a:buClr>
                <a:schemeClr val="bg1"/>
              </a:buClr>
              <a:buSzPts val="2000"/>
            </a:pPr>
            <a:r>
              <a:rPr lang="en-US" sz="1200" dirty="0">
                <a:solidFill>
                  <a:schemeClr val="bg1"/>
                </a:solidFill>
                <a:latin typeface="Arial" panose="020B0604020202020204" pitchFamily="34" charset="0"/>
                <a:cs typeface="Arial" panose="020B0604020202020204" pitchFamily="34" charset="0"/>
              </a:rPr>
              <a:t>[7].	“Sand Battery.” Polar Night Energy, polarnightenergy.com/sand-battery/. Accessed 1 Dec. 2024.</a:t>
            </a:r>
          </a:p>
        </p:txBody>
      </p:sp>
      <p:sp>
        <p:nvSpPr>
          <p:cNvPr id="14" name="Google Shape;151;p7">
            <a:extLst>
              <a:ext uri="{FF2B5EF4-FFF2-40B4-BE49-F238E27FC236}">
                <a16:creationId xmlns:a16="http://schemas.microsoft.com/office/drawing/2014/main" id="{F2545F42-9820-B547-ACA8-B93EC5B8629C}"/>
              </a:ext>
            </a:extLst>
          </p:cNvPr>
          <p:cNvSpPr txBox="1"/>
          <p:nvPr/>
        </p:nvSpPr>
        <p:spPr>
          <a:xfrm>
            <a:off x="1335481" y="3236505"/>
            <a:ext cx="2280491"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dirty="0">
                <a:solidFill>
                  <a:srgbClr val="A5A5A5"/>
                </a:solidFill>
                <a:latin typeface="+mn-lt"/>
                <a:ea typeface="Helvetica Neue Light"/>
                <a:cs typeface="Helvetica Neue Light"/>
                <a:sym typeface="Helvetica Neue Light"/>
              </a:rPr>
              <a:t>IMAGE</a:t>
            </a:r>
            <a:endParaRPr dirty="0">
              <a:latin typeface="+mn-lt"/>
            </a:endParaRPr>
          </a:p>
        </p:txBody>
      </p:sp>
      <p:pic>
        <p:nvPicPr>
          <p:cNvPr id="2" name="Picture 1">
            <a:extLst>
              <a:ext uri="{FF2B5EF4-FFF2-40B4-BE49-F238E27FC236}">
                <a16:creationId xmlns:a16="http://schemas.microsoft.com/office/drawing/2014/main" id="{28E9D834-1473-63CE-FFA8-FAE6A3EA32D1}"/>
              </a:ext>
            </a:extLst>
          </p:cNvPr>
          <p:cNvPicPr>
            <a:picLocks noChangeAspect="1"/>
          </p:cNvPicPr>
          <p:nvPr/>
        </p:nvPicPr>
        <p:blipFill>
          <a:blip r:embed="rId2"/>
          <a:stretch>
            <a:fillRect/>
          </a:stretch>
        </p:blipFill>
        <p:spPr>
          <a:xfrm>
            <a:off x="11557509" y="233819"/>
            <a:ext cx="271308" cy="389810"/>
          </a:xfrm>
          <a:prstGeom prst="rect">
            <a:avLst/>
          </a:prstGeom>
        </p:spPr>
      </p:pic>
      <p:sp>
        <p:nvSpPr>
          <p:cNvPr id="3" name="Google Shape;100;p1">
            <a:extLst>
              <a:ext uri="{FF2B5EF4-FFF2-40B4-BE49-F238E27FC236}">
                <a16:creationId xmlns:a16="http://schemas.microsoft.com/office/drawing/2014/main" id="{8B6E09C4-B381-A108-9AD1-B84FC0508305}"/>
              </a:ext>
            </a:extLst>
          </p:cNvPr>
          <p:cNvSpPr txBox="1"/>
          <p:nvPr/>
        </p:nvSpPr>
        <p:spPr>
          <a:xfrm>
            <a:off x="9335597" y="6524381"/>
            <a:ext cx="2473415" cy="230792"/>
          </a:xfrm>
          <a:prstGeom prst="rect">
            <a:avLst/>
          </a:prstGeom>
          <a:noFill/>
          <a:ln>
            <a:noFill/>
          </a:ln>
        </p:spPr>
        <p:txBody>
          <a:bodyPr spcFirstLastPara="1" wrap="square" lIns="91425" tIns="45700" rIns="91425" bIns="45700" anchor="t" anchorCtr="0">
            <a:spAutoFit/>
          </a:bodyPr>
          <a:lstStyle/>
          <a:p>
            <a:pPr lvl="0" algn="r"/>
            <a:r>
              <a:rPr lang="en-US" sz="900" spc="200" dirty="0">
                <a:solidFill>
                  <a:schemeClr val="bg1"/>
                </a:solidFill>
                <a:ea typeface="Helvetica Neue Light"/>
                <a:cs typeface="Helvetica Neue Light"/>
                <a:sym typeface="Helvetica Neue Light"/>
              </a:rPr>
              <a:t>GRAINGER ENGINEERING</a:t>
            </a:r>
          </a:p>
        </p:txBody>
      </p:sp>
      <p:sp>
        <p:nvSpPr>
          <p:cNvPr id="4" name="Google Shape;100;p1">
            <a:extLst>
              <a:ext uri="{FF2B5EF4-FFF2-40B4-BE49-F238E27FC236}">
                <a16:creationId xmlns:a16="http://schemas.microsoft.com/office/drawing/2014/main" id="{4458DC98-4107-DD77-7C17-A56AF2D56233}"/>
              </a:ext>
            </a:extLst>
          </p:cNvPr>
          <p:cNvSpPr txBox="1"/>
          <p:nvPr/>
        </p:nvSpPr>
        <p:spPr>
          <a:xfrm>
            <a:off x="376807" y="6524381"/>
            <a:ext cx="7991337" cy="230792"/>
          </a:xfrm>
          <a:prstGeom prst="rect">
            <a:avLst/>
          </a:prstGeom>
          <a:noFill/>
          <a:ln>
            <a:noFill/>
          </a:ln>
        </p:spPr>
        <p:txBody>
          <a:bodyPr spcFirstLastPara="1" wrap="square" lIns="91425" tIns="45700" rIns="91425" bIns="45700" anchor="t" anchorCtr="0">
            <a:spAutoFit/>
          </a:bodyPr>
          <a:lstStyle/>
          <a:p>
            <a:pPr lvl="0"/>
            <a:r>
              <a:rPr lang="en-US" sz="900" spc="200" dirty="0">
                <a:solidFill>
                  <a:schemeClr val="bg1"/>
                </a:solidFill>
                <a:ea typeface="Helvetica Neue Light"/>
                <a:cs typeface="Helvetica Neue Light"/>
                <a:sym typeface="Helvetica Neue Light"/>
              </a:rPr>
              <a:t>UNIVERSITY OF ILLINOIS URBANA-CHAMPAIGN</a:t>
            </a:r>
          </a:p>
        </p:txBody>
      </p:sp>
      <p:grpSp>
        <p:nvGrpSpPr>
          <p:cNvPr id="5" name="Group 4">
            <a:extLst>
              <a:ext uri="{FF2B5EF4-FFF2-40B4-BE49-F238E27FC236}">
                <a16:creationId xmlns:a16="http://schemas.microsoft.com/office/drawing/2014/main" id="{D793C0D5-7421-F68D-EC94-8649C6EC372F}"/>
              </a:ext>
            </a:extLst>
          </p:cNvPr>
          <p:cNvGrpSpPr/>
          <p:nvPr/>
        </p:nvGrpSpPr>
        <p:grpSpPr>
          <a:xfrm>
            <a:off x="4928260" y="6601537"/>
            <a:ext cx="4371826" cy="70446"/>
            <a:chOff x="4895010" y="6601537"/>
            <a:chExt cx="4371826" cy="70446"/>
          </a:xfrm>
          <a:solidFill>
            <a:schemeClr val="bg1"/>
          </a:solidFill>
        </p:grpSpPr>
        <p:cxnSp>
          <p:nvCxnSpPr>
            <p:cNvPr id="7" name="Straight Connector 6">
              <a:extLst>
                <a:ext uri="{FF2B5EF4-FFF2-40B4-BE49-F238E27FC236}">
                  <a16:creationId xmlns:a16="http://schemas.microsoft.com/office/drawing/2014/main" id="{429A3E63-80A3-92CD-2B87-C6C7D5102B01}"/>
                </a:ext>
              </a:extLst>
            </p:cNvPr>
            <p:cNvCxnSpPr>
              <a:cxnSpLocks/>
            </p:cNvCxnSpPr>
            <p:nvPr/>
          </p:nvCxnSpPr>
          <p:spPr>
            <a:xfrm flipH="1">
              <a:off x="4895010" y="6639606"/>
              <a:ext cx="4303065" cy="0"/>
            </a:xfrm>
            <a:prstGeom prst="line">
              <a:avLst/>
            </a:prstGeom>
            <a:grpFill/>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6F92C1D1-AACC-7CD5-1A20-277BA471EE3A}"/>
                </a:ext>
              </a:extLst>
            </p:cNvPr>
            <p:cNvSpPr/>
            <p:nvPr/>
          </p:nvSpPr>
          <p:spPr>
            <a:xfrm>
              <a:off x="9196390" y="6601537"/>
              <a:ext cx="70446" cy="704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그림 9">
            <a:extLst>
              <a:ext uri="{FF2B5EF4-FFF2-40B4-BE49-F238E27FC236}">
                <a16:creationId xmlns:a16="http://schemas.microsoft.com/office/drawing/2014/main" id="{9968D30A-F52F-F4BB-E919-D89C6728AB47}"/>
              </a:ext>
            </a:extLst>
          </p:cNvPr>
          <p:cNvPicPr>
            <a:picLocks noChangeAspect="1"/>
          </p:cNvPicPr>
          <p:nvPr/>
        </p:nvPicPr>
        <p:blipFill>
          <a:blip r:embed="rId3"/>
          <a:stretch>
            <a:fillRect/>
          </a:stretch>
        </p:blipFill>
        <p:spPr>
          <a:xfrm>
            <a:off x="420780" y="1159101"/>
            <a:ext cx="4109891" cy="4410933"/>
          </a:xfrm>
          <a:prstGeom prst="rect">
            <a:avLst/>
          </a:prstGeom>
        </p:spPr>
      </p:pic>
      <p:sp>
        <p:nvSpPr>
          <p:cNvPr id="11" name="TextBox 10">
            <a:extLst>
              <a:ext uri="{FF2B5EF4-FFF2-40B4-BE49-F238E27FC236}">
                <a16:creationId xmlns:a16="http://schemas.microsoft.com/office/drawing/2014/main" id="{F22EF2A4-5D11-B762-3EB8-CFCBF5DFF34D}"/>
              </a:ext>
            </a:extLst>
          </p:cNvPr>
          <p:cNvSpPr txBox="1"/>
          <p:nvPr/>
        </p:nvSpPr>
        <p:spPr>
          <a:xfrm>
            <a:off x="633450" y="5748147"/>
            <a:ext cx="3897221" cy="307777"/>
          </a:xfrm>
          <a:prstGeom prst="rect">
            <a:avLst/>
          </a:prstGeom>
          <a:noFill/>
        </p:spPr>
        <p:txBody>
          <a:bodyPr wrap="none" rtlCol="0">
            <a:spAutoFit/>
          </a:bodyPr>
          <a:lstStyle/>
          <a:p>
            <a:r>
              <a:rPr lang="en-US" dirty="0">
                <a:solidFill>
                  <a:schemeClr val="bg1"/>
                </a:solidFill>
              </a:rPr>
              <a:t>Particle Thermal Energy storage system NREL</a:t>
            </a:r>
          </a:p>
        </p:txBody>
      </p:sp>
    </p:spTree>
    <p:extLst>
      <p:ext uri="{BB962C8B-B14F-4D97-AF65-F5344CB8AC3E}">
        <p14:creationId xmlns:p14="http://schemas.microsoft.com/office/powerpoint/2010/main" val="34794383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145;p7">
            <a:extLst>
              <a:ext uri="{FF2B5EF4-FFF2-40B4-BE49-F238E27FC236}">
                <a16:creationId xmlns:a16="http://schemas.microsoft.com/office/drawing/2014/main" id="{EDE84C5E-DF3B-C24C-AAD6-2F82030A6ABE}"/>
              </a:ext>
            </a:extLst>
          </p:cNvPr>
          <p:cNvSpPr/>
          <p:nvPr/>
        </p:nvSpPr>
        <p:spPr>
          <a:xfrm rot="10800000" flipH="1">
            <a:off x="-1" y="0"/>
            <a:ext cx="12192000" cy="6866164"/>
          </a:xfrm>
          <a:prstGeom prst="rect">
            <a:avLst/>
          </a:prstGeom>
          <a:blipFill dpi="0" rotWithShape="1">
            <a:blip r:embed="rId2"/>
            <a:srcRect/>
            <a:stretch>
              <a:fillRect/>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sp>
        <p:nvSpPr>
          <p:cNvPr id="11" name="Google Shape;147;p7">
            <a:extLst>
              <a:ext uri="{FF2B5EF4-FFF2-40B4-BE49-F238E27FC236}">
                <a16:creationId xmlns:a16="http://schemas.microsoft.com/office/drawing/2014/main" id="{E0413B06-A2E6-C746-8C3D-87E15D354737}"/>
              </a:ext>
            </a:extLst>
          </p:cNvPr>
          <p:cNvSpPr txBox="1">
            <a:spLocks/>
          </p:cNvSpPr>
          <p:nvPr/>
        </p:nvSpPr>
        <p:spPr>
          <a:xfrm>
            <a:off x="3913241" y="1334279"/>
            <a:ext cx="7640969" cy="482110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SzPts val="2000"/>
            </a:pPr>
            <a:endParaRPr lang="en-US" sz="2600" b="1" dirty="0">
              <a:solidFill>
                <a:schemeClr val="bg1"/>
              </a:solidFill>
              <a:latin typeface="Arial" panose="020B0604020202020204" pitchFamily="34" charset="0"/>
              <a:ea typeface="Helvetica Neue Light"/>
              <a:cs typeface="Arial" panose="020B0604020202020204" pitchFamily="34" charset="0"/>
              <a:sym typeface="Helvetica Neue Light"/>
            </a:endParaRPr>
          </a:p>
          <a:p>
            <a:pPr>
              <a:buSzPts val="3000"/>
            </a:pPr>
            <a:r>
              <a:rPr lang="en-US" sz="2600" b="1" dirty="0">
                <a:solidFill>
                  <a:schemeClr val="bg1"/>
                </a:solidFill>
                <a:latin typeface="Arial" panose="020B0604020202020204" pitchFamily="34" charset="0"/>
                <a:ea typeface="Helvetica Neue Light"/>
                <a:cs typeface="Arial" panose="020B0604020202020204" pitchFamily="34" charset="0"/>
                <a:sym typeface="Helvetica Neue Light"/>
              </a:rPr>
              <a:t>Questions?</a:t>
            </a:r>
          </a:p>
          <a:p>
            <a:pPr>
              <a:buSzPts val="3000"/>
            </a:pPr>
            <a:endParaRPr lang="en-US" sz="1800" b="1" dirty="0">
              <a:solidFill>
                <a:schemeClr val="bg1"/>
              </a:solidFill>
              <a:latin typeface="Arial" panose="020B0604020202020204" pitchFamily="34" charset="0"/>
              <a:ea typeface="Helvetica Neue Light"/>
              <a:cs typeface="Arial" panose="020B0604020202020204" pitchFamily="34" charset="0"/>
              <a:sym typeface="Helvetica Neue Light"/>
            </a:endParaRPr>
          </a:p>
          <a:p>
            <a:pPr>
              <a:buSzPts val="3000"/>
            </a:pPr>
            <a:endParaRPr lang="en-US" sz="1800" b="1" dirty="0">
              <a:solidFill>
                <a:schemeClr val="bg1"/>
              </a:solidFill>
              <a:latin typeface="Arial" panose="020B0604020202020204" pitchFamily="34" charset="0"/>
              <a:ea typeface="Helvetica Neue Light"/>
              <a:cs typeface="Arial" panose="020B0604020202020204" pitchFamily="34" charset="0"/>
              <a:sym typeface="Helvetica Neue Light"/>
            </a:endParaRPr>
          </a:p>
        </p:txBody>
      </p:sp>
      <p:pic>
        <p:nvPicPr>
          <p:cNvPr id="2" name="Picture 1">
            <a:extLst>
              <a:ext uri="{FF2B5EF4-FFF2-40B4-BE49-F238E27FC236}">
                <a16:creationId xmlns:a16="http://schemas.microsoft.com/office/drawing/2014/main" id="{34A22F80-7598-2AFF-324B-ADBB7BEAD44E}"/>
              </a:ext>
            </a:extLst>
          </p:cNvPr>
          <p:cNvPicPr>
            <a:picLocks noChangeAspect="1"/>
          </p:cNvPicPr>
          <p:nvPr/>
        </p:nvPicPr>
        <p:blipFill>
          <a:blip r:embed="rId3"/>
          <a:stretch>
            <a:fillRect/>
          </a:stretch>
        </p:blipFill>
        <p:spPr>
          <a:xfrm>
            <a:off x="11557509" y="233819"/>
            <a:ext cx="271308" cy="389810"/>
          </a:xfrm>
          <a:prstGeom prst="rect">
            <a:avLst/>
          </a:prstGeom>
        </p:spPr>
      </p:pic>
      <p:sp>
        <p:nvSpPr>
          <p:cNvPr id="3" name="Google Shape;100;p1">
            <a:extLst>
              <a:ext uri="{FF2B5EF4-FFF2-40B4-BE49-F238E27FC236}">
                <a16:creationId xmlns:a16="http://schemas.microsoft.com/office/drawing/2014/main" id="{E15CB761-A35F-F01E-F883-60758DB0B669}"/>
              </a:ext>
            </a:extLst>
          </p:cNvPr>
          <p:cNvSpPr txBox="1"/>
          <p:nvPr/>
        </p:nvSpPr>
        <p:spPr>
          <a:xfrm>
            <a:off x="9335597" y="6524381"/>
            <a:ext cx="2473415" cy="230792"/>
          </a:xfrm>
          <a:prstGeom prst="rect">
            <a:avLst/>
          </a:prstGeom>
          <a:noFill/>
          <a:ln>
            <a:noFill/>
          </a:ln>
        </p:spPr>
        <p:txBody>
          <a:bodyPr spcFirstLastPara="1" wrap="square" lIns="91425" tIns="45700" rIns="91425" bIns="45700" anchor="t" anchorCtr="0">
            <a:spAutoFit/>
          </a:bodyPr>
          <a:lstStyle/>
          <a:p>
            <a:pPr lvl="0" algn="r"/>
            <a:r>
              <a:rPr lang="en-US" sz="900" spc="200" dirty="0">
                <a:solidFill>
                  <a:schemeClr val="bg1"/>
                </a:solidFill>
                <a:ea typeface="Helvetica Neue Light"/>
                <a:cs typeface="Helvetica Neue Light"/>
                <a:sym typeface="Helvetica Neue Light"/>
              </a:rPr>
              <a:t>GRAINGER ENGINEERING</a:t>
            </a:r>
          </a:p>
        </p:txBody>
      </p:sp>
      <p:sp>
        <p:nvSpPr>
          <p:cNvPr id="4" name="Google Shape;100;p1">
            <a:extLst>
              <a:ext uri="{FF2B5EF4-FFF2-40B4-BE49-F238E27FC236}">
                <a16:creationId xmlns:a16="http://schemas.microsoft.com/office/drawing/2014/main" id="{BE22CC3E-6422-B3AE-9C65-FA824E233A2D}"/>
              </a:ext>
            </a:extLst>
          </p:cNvPr>
          <p:cNvSpPr txBox="1"/>
          <p:nvPr/>
        </p:nvSpPr>
        <p:spPr>
          <a:xfrm>
            <a:off x="376807" y="6524381"/>
            <a:ext cx="7991337" cy="230792"/>
          </a:xfrm>
          <a:prstGeom prst="rect">
            <a:avLst/>
          </a:prstGeom>
          <a:noFill/>
          <a:ln>
            <a:noFill/>
          </a:ln>
        </p:spPr>
        <p:txBody>
          <a:bodyPr spcFirstLastPara="1" wrap="square" lIns="91425" tIns="45700" rIns="91425" bIns="45700" anchor="t" anchorCtr="0">
            <a:spAutoFit/>
          </a:bodyPr>
          <a:lstStyle/>
          <a:p>
            <a:pPr lvl="0"/>
            <a:r>
              <a:rPr lang="en-US" sz="900" spc="200" dirty="0">
                <a:solidFill>
                  <a:schemeClr val="bg1"/>
                </a:solidFill>
                <a:ea typeface="Helvetica Neue Light"/>
                <a:cs typeface="Helvetica Neue Light"/>
                <a:sym typeface="Helvetica Neue Light"/>
              </a:rPr>
              <a:t>UNIVERSITY OF ILLINOIS URBANA-CHAMPAIGN</a:t>
            </a:r>
          </a:p>
        </p:txBody>
      </p:sp>
      <p:grpSp>
        <p:nvGrpSpPr>
          <p:cNvPr id="5" name="Group 4">
            <a:extLst>
              <a:ext uri="{FF2B5EF4-FFF2-40B4-BE49-F238E27FC236}">
                <a16:creationId xmlns:a16="http://schemas.microsoft.com/office/drawing/2014/main" id="{95678FCC-B960-21D5-72F0-B92E4B16AF91}"/>
              </a:ext>
            </a:extLst>
          </p:cNvPr>
          <p:cNvGrpSpPr/>
          <p:nvPr/>
        </p:nvGrpSpPr>
        <p:grpSpPr>
          <a:xfrm>
            <a:off x="4928260" y="6601537"/>
            <a:ext cx="4371826" cy="70446"/>
            <a:chOff x="4895010" y="6601537"/>
            <a:chExt cx="4371826" cy="70446"/>
          </a:xfrm>
          <a:solidFill>
            <a:schemeClr val="bg1"/>
          </a:solidFill>
        </p:grpSpPr>
        <p:cxnSp>
          <p:nvCxnSpPr>
            <p:cNvPr id="6" name="Straight Connector 5">
              <a:extLst>
                <a:ext uri="{FF2B5EF4-FFF2-40B4-BE49-F238E27FC236}">
                  <a16:creationId xmlns:a16="http://schemas.microsoft.com/office/drawing/2014/main" id="{07F6596E-17DC-0A22-EFEC-B15A98A757FD}"/>
                </a:ext>
              </a:extLst>
            </p:cNvPr>
            <p:cNvCxnSpPr>
              <a:cxnSpLocks/>
            </p:cNvCxnSpPr>
            <p:nvPr/>
          </p:nvCxnSpPr>
          <p:spPr>
            <a:xfrm flipH="1">
              <a:off x="4895010" y="6639606"/>
              <a:ext cx="4303065" cy="0"/>
            </a:xfrm>
            <a:prstGeom prst="line">
              <a:avLst/>
            </a:prstGeom>
            <a:grpFill/>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E3E19CEB-03B0-F464-EDBF-E905092C89D4}"/>
                </a:ext>
              </a:extLst>
            </p:cNvPr>
            <p:cNvSpPr/>
            <p:nvPr/>
          </p:nvSpPr>
          <p:spPr>
            <a:xfrm>
              <a:off x="9196390" y="6601537"/>
              <a:ext cx="70446" cy="704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090935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8707957-570E-40A8-C806-A33147FA7A09}"/>
              </a:ext>
            </a:extLst>
          </p:cNvPr>
          <p:cNvPicPr>
            <a:picLocks noChangeAspect="1"/>
          </p:cNvPicPr>
          <p:nvPr/>
        </p:nvPicPr>
        <p:blipFill>
          <a:blip r:embed="rId3"/>
          <a:stretch>
            <a:fillRect/>
          </a:stretch>
        </p:blipFill>
        <p:spPr>
          <a:xfrm>
            <a:off x="3388903" y="4768769"/>
            <a:ext cx="5414193" cy="1274984"/>
          </a:xfrm>
          <a:prstGeom prst="rect">
            <a:avLst/>
          </a:prstGeom>
        </p:spPr>
      </p:pic>
    </p:spTree>
    <p:extLst>
      <p:ext uri="{BB962C8B-B14F-4D97-AF65-F5344CB8AC3E}">
        <p14:creationId xmlns:p14="http://schemas.microsoft.com/office/powerpoint/2010/main" val="2780405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4">
          <a:extLst>
            <a:ext uri="{FF2B5EF4-FFF2-40B4-BE49-F238E27FC236}">
              <a16:creationId xmlns:a16="http://schemas.microsoft.com/office/drawing/2014/main" id="{1EF765BF-54AC-55EF-DE83-AD7255D88393}"/>
            </a:ext>
          </a:extLst>
        </p:cNvPr>
        <p:cNvGrpSpPr/>
        <p:nvPr/>
      </p:nvGrpSpPr>
      <p:grpSpPr>
        <a:xfrm>
          <a:off x="0" y="0"/>
          <a:ext cx="0" cy="0"/>
          <a:chOff x="0" y="0"/>
          <a:chExt cx="0" cy="0"/>
        </a:xfrm>
      </p:grpSpPr>
      <p:sp>
        <p:nvSpPr>
          <p:cNvPr id="24" name="Google Shape;145;p7">
            <a:extLst>
              <a:ext uri="{FF2B5EF4-FFF2-40B4-BE49-F238E27FC236}">
                <a16:creationId xmlns:a16="http://schemas.microsoft.com/office/drawing/2014/main" id="{7CC0B23D-E61E-DE48-DD3B-46BD5D5F10C6}"/>
              </a:ext>
            </a:extLst>
          </p:cNvPr>
          <p:cNvSpPr/>
          <p:nvPr/>
        </p:nvSpPr>
        <p:spPr>
          <a:xfrm rot="10800000" flipH="1">
            <a:off x="0" y="0"/>
            <a:ext cx="12192000" cy="868220"/>
          </a:xfrm>
          <a:prstGeom prst="rect">
            <a:avLst/>
          </a:prstGeom>
          <a:solidFill>
            <a:srgbClr val="1329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sp>
        <p:nvSpPr>
          <p:cNvPr id="26" name="Google Shape;100;p1">
            <a:extLst>
              <a:ext uri="{FF2B5EF4-FFF2-40B4-BE49-F238E27FC236}">
                <a16:creationId xmlns:a16="http://schemas.microsoft.com/office/drawing/2014/main" id="{99F34BA5-AE7B-38A5-F2C7-F6CA86FFCF19}"/>
              </a:ext>
            </a:extLst>
          </p:cNvPr>
          <p:cNvSpPr txBox="1"/>
          <p:nvPr/>
        </p:nvSpPr>
        <p:spPr>
          <a:xfrm>
            <a:off x="376810" y="204051"/>
            <a:ext cx="10910026" cy="461624"/>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400" u="none" strike="noStrike" cap="none" dirty="0">
                <a:solidFill>
                  <a:schemeClr val="lt1"/>
                </a:solidFill>
                <a:latin typeface="+mn-lt"/>
                <a:ea typeface="Helvetica Neue Light"/>
                <a:cs typeface="Helvetica Neue Light"/>
                <a:sym typeface="Helvetica Neue Light"/>
              </a:rPr>
              <a:t>Overview</a:t>
            </a:r>
            <a:endParaRPr lang="en-US" sz="2400" dirty="0">
              <a:solidFill>
                <a:schemeClr val="lt1"/>
              </a:solidFill>
              <a:latin typeface="+mn-lt"/>
              <a:ea typeface="Helvetica Neue Light"/>
              <a:cs typeface="Helvetica Neue Light"/>
              <a:sym typeface="Helvetica Neue Light"/>
            </a:endParaRPr>
          </a:p>
        </p:txBody>
      </p:sp>
      <p:pic>
        <p:nvPicPr>
          <p:cNvPr id="2" name="Picture 1">
            <a:extLst>
              <a:ext uri="{FF2B5EF4-FFF2-40B4-BE49-F238E27FC236}">
                <a16:creationId xmlns:a16="http://schemas.microsoft.com/office/drawing/2014/main" id="{62DC252B-0ECC-33F1-CAD4-78A47274D075}"/>
              </a:ext>
            </a:extLst>
          </p:cNvPr>
          <p:cNvPicPr>
            <a:picLocks noChangeAspect="1"/>
          </p:cNvPicPr>
          <p:nvPr/>
        </p:nvPicPr>
        <p:blipFill>
          <a:blip r:embed="rId3"/>
          <a:stretch>
            <a:fillRect/>
          </a:stretch>
        </p:blipFill>
        <p:spPr>
          <a:xfrm>
            <a:off x="11557509" y="233819"/>
            <a:ext cx="271308" cy="389810"/>
          </a:xfrm>
          <a:prstGeom prst="rect">
            <a:avLst/>
          </a:prstGeom>
        </p:spPr>
      </p:pic>
      <p:sp>
        <p:nvSpPr>
          <p:cNvPr id="3" name="Google Shape;100;p1">
            <a:extLst>
              <a:ext uri="{FF2B5EF4-FFF2-40B4-BE49-F238E27FC236}">
                <a16:creationId xmlns:a16="http://schemas.microsoft.com/office/drawing/2014/main" id="{FA6E76CE-FBC9-AECA-88A7-D28F4CDE1518}"/>
              </a:ext>
            </a:extLst>
          </p:cNvPr>
          <p:cNvSpPr txBox="1"/>
          <p:nvPr/>
        </p:nvSpPr>
        <p:spPr>
          <a:xfrm>
            <a:off x="9335597" y="6524381"/>
            <a:ext cx="2473415" cy="230792"/>
          </a:xfrm>
          <a:prstGeom prst="rect">
            <a:avLst/>
          </a:prstGeom>
          <a:noFill/>
          <a:ln>
            <a:noFill/>
          </a:ln>
        </p:spPr>
        <p:txBody>
          <a:bodyPr spcFirstLastPara="1" wrap="square" lIns="91425" tIns="45700" rIns="91425" bIns="45700" anchor="t" anchorCtr="0">
            <a:spAutoFit/>
          </a:bodyPr>
          <a:lstStyle/>
          <a:p>
            <a:pPr lvl="0" algn="r"/>
            <a:r>
              <a:rPr lang="en-US" sz="900" spc="200" dirty="0">
                <a:solidFill>
                  <a:srgbClr val="13294B"/>
                </a:solidFill>
                <a:ea typeface="Helvetica Neue Light"/>
                <a:cs typeface="Helvetica Neue Light"/>
                <a:sym typeface="Helvetica Neue Light"/>
              </a:rPr>
              <a:t>GRAINGER ENGINEERING</a:t>
            </a:r>
          </a:p>
        </p:txBody>
      </p:sp>
      <p:sp>
        <p:nvSpPr>
          <p:cNvPr id="4" name="Google Shape;100;p1">
            <a:extLst>
              <a:ext uri="{FF2B5EF4-FFF2-40B4-BE49-F238E27FC236}">
                <a16:creationId xmlns:a16="http://schemas.microsoft.com/office/drawing/2014/main" id="{406849AB-7455-5170-699F-1F62ACF16AF5}"/>
              </a:ext>
            </a:extLst>
          </p:cNvPr>
          <p:cNvSpPr txBox="1"/>
          <p:nvPr/>
        </p:nvSpPr>
        <p:spPr>
          <a:xfrm>
            <a:off x="376807" y="6524381"/>
            <a:ext cx="7991337" cy="230792"/>
          </a:xfrm>
          <a:prstGeom prst="rect">
            <a:avLst/>
          </a:prstGeom>
          <a:noFill/>
          <a:ln>
            <a:noFill/>
          </a:ln>
        </p:spPr>
        <p:txBody>
          <a:bodyPr spcFirstLastPara="1" wrap="square" lIns="91425" tIns="45700" rIns="91425" bIns="45700" anchor="t" anchorCtr="0">
            <a:spAutoFit/>
          </a:bodyPr>
          <a:lstStyle/>
          <a:p>
            <a:pPr lvl="0"/>
            <a:r>
              <a:rPr lang="en-US" sz="900" spc="200" dirty="0">
                <a:solidFill>
                  <a:srgbClr val="13294B"/>
                </a:solidFill>
                <a:ea typeface="Helvetica Neue Light"/>
                <a:cs typeface="Helvetica Neue Light"/>
                <a:sym typeface="Helvetica Neue Light"/>
              </a:rPr>
              <a:t>UNIVERSITY OF ILLINOIS URBANA-CHAMPAIGN</a:t>
            </a:r>
          </a:p>
        </p:txBody>
      </p:sp>
      <p:grpSp>
        <p:nvGrpSpPr>
          <p:cNvPr id="5" name="Group 4">
            <a:extLst>
              <a:ext uri="{FF2B5EF4-FFF2-40B4-BE49-F238E27FC236}">
                <a16:creationId xmlns:a16="http://schemas.microsoft.com/office/drawing/2014/main" id="{34AF5FB4-09D3-674F-FA85-1AF70974BAD3}"/>
              </a:ext>
            </a:extLst>
          </p:cNvPr>
          <p:cNvGrpSpPr/>
          <p:nvPr/>
        </p:nvGrpSpPr>
        <p:grpSpPr>
          <a:xfrm>
            <a:off x="4928260" y="6601537"/>
            <a:ext cx="4371826" cy="70446"/>
            <a:chOff x="4895010" y="6601537"/>
            <a:chExt cx="4371826" cy="70446"/>
          </a:xfrm>
          <a:solidFill>
            <a:srgbClr val="13294B"/>
          </a:solidFill>
        </p:grpSpPr>
        <p:cxnSp>
          <p:nvCxnSpPr>
            <p:cNvPr id="6" name="Straight Connector 5">
              <a:extLst>
                <a:ext uri="{FF2B5EF4-FFF2-40B4-BE49-F238E27FC236}">
                  <a16:creationId xmlns:a16="http://schemas.microsoft.com/office/drawing/2014/main" id="{752B6616-26C1-B905-975E-1BDC51F55E3F}"/>
                </a:ext>
              </a:extLst>
            </p:cNvPr>
            <p:cNvCxnSpPr>
              <a:cxnSpLocks/>
            </p:cNvCxnSpPr>
            <p:nvPr/>
          </p:nvCxnSpPr>
          <p:spPr>
            <a:xfrm flipH="1">
              <a:off x="4895010" y="6639606"/>
              <a:ext cx="4303065" cy="0"/>
            </a:xfrm>
            <a:prstGeom prst="line">
              <a:avLst/>
            </a:prstGeom>
            <a:grpFill/>
            <a:ln w="9525">
              <a:solidFill>
                <a:srgbClr val="13294B"/>
              </a:solidFill>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52AB3DBD-5491-9835-A7FA-95C7D21096F4}"/>
                </a:ext>
              </a:extLst>
            </p:cNvPr>
            <p:cNvSpPr/>
            <p:nvPr/>
          </p:nvSpPr>
          <p:spPr>
            <a:xfrm>
              <a:off x="9196390" y="6601537"/>
              <a:ext cx="70446" cy="704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155" name="Google Shape;147;p7">
            <a:extLst>
              <a:ext uri="{FF2B5EF4-FFF2-40B4-BE49-F238E27FC236}">
                <a16:creationId xmlns:a16="http://schemas.microsoft.com/office/drawing/2014/main" id="{AA2F156E-C216-68DF-5874-44FBF43F3D86}"/>
              </a:ext>
            </a:extLst>
          </p:cNvPr>
          <p:cNvGraphicFramePr/>
          <p:nvPr>
            <p:extLst>
              <p:ext uri="{D42A27DB-BD31-4B8C-83A1-F6EECF244321}">
                <p14:modId xmlns:p14="http://schemas.microsoft.com/office/powerpoint/2010/main" val="1713925806"/>
              </p:ext>
            </p:extLst>
          </p:nvPr>
        </p:nvGraphicFramePr>
        <p:xfrm>
          <a:off x="376809" y="1334279"/>
          <a:ext cx="11177401" cy="482110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16501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Google Shape;123;p4">
            <a:extLst>
              <a:ext uri="{FF2B5EF4-FFF2-40B4-BE49-F238E27FC236}">
                <a16:creationId xmlns:a16="http://schemas.microsoft.com/office/drawing/2014/main" id="{D8097DB8-312A-AD4F-B4DA-A893E01E8421}"/>
              </a:ext>
            </a:extLst>
          </p:cNvPr>
          <p:cNvSpPr txBox="1"/>
          <p:nvPr/>
        </p:nvSpPr>
        <p:spPr>
          <a:xfrm>
            <a:off x="1295400" y="2948490"/>
            <a:ext cx="9601200" cy="1338788"/>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4500" b="1" dirty="0">
                <a:solidFill>
                  <a:srgbClr val="15264B"/>
                </a:solidFill>
                <a:latin typeface="+mn-lt"/>
                <a:ea typeface="Helvetica Neue"/>
                <a:cs typeface="Helvetica Neue"/>
                <a:sym typeface="Helvetica Neue"/>
              </a:rPr>
              <a:t>Heat energy</a:t>
            </a:r>
          </a:p>
          <a:p>
            <a:pPr marL="0" marR="0" lvl="0" indent="0" algn="ctr" rtl="0">
              <a:spcBef>
                <a:spcPts val="0"/>
              </a:spcBef>
              <a:spcAft>
                <a:spcPts val="0"/>
              </a:spcAft>
              <a:buNone/>
            </a:pPr>
            <a:endParaRPr lang="en-US" sz="1800" b="1" dirty="0">
              <a:solidFill>
                <a:srgbClr val="15264B"/>
              </a:solidFill>
              <a:latin typeface="+mn-lt"/>
              <a:ea typeface="Helvetica Neue"/>
              <a:cs typeface="Helvetica Neue"/>
              <a:sym typeface="Helvetica Neue"/>
            </a:endParaRPr>
          </a:p>
          <a:p>
            <a:pPr lvl="0" algn="ctr"/>
            <a:r>
              <a:rPr lang="en-US" sz="1800" dirty="0">
                <a:solidFill>
                  <a:srgbClr val="15264B"/>
                </a:solidFill>
                <a:ea typeface="Helvetica Neue"/>
                <a:cs typeface="Helvetica Neue"/>
                <a:sym typeface="Helvetica Neue"/>
              </a:rPr>
              <a:t>Why are we trying to storage heat and reuse</a:t>
            </a:r>
            <a:endParaRPr lang="en-US" sz="1800" dirty="0">
              <a:solidFill>
                <a:srgbClr val="15264B"/>
              </a:solidFill>
            </a:endParaRPr>
          </a:p>
        </p:txBody>
      </p:sp>
      <p:grpSp>
        <p:nvGrpSpPr>
          <p:cNvPr id="2" name="Group 1">
            <a:extLst>
              <a:ext uri="{FF2B5EF4-FFF2-40B4-BE49-F238E27FC236}">
                <a16:creationId xmlns:a16="http://schemas.microsoft.com/office/drawing/2014/main" id="{F7214606-76C9-6208-69B0-AD51E9C7B592}"/>
              </a:ext>
            </a:extLst>
          </p:cNvPr>
          <p:cNvGrpSpPr/>
          <p:nvPr/>
        </p:nvGrpSpPr>
        <p:grpSpPr>
          <a:xfrm>
            <a:off x="3943790" y="2676939"/>
            <a:ext cx="3861740" cy="322845"/>
            <a:chOff x="3943790" y="2676939"/>
            <a:chExt cx="3861740" cy="322845"/>
          </a:xfrm>
        </p:grpSpPr>
        <p:cxnSp>
          <p:nvCxnSpPr>
            <p:cNvPr id="3" name="Straight Connector 2">
              <a:extLst>
                <a:ext uri="{FF2B5EF4-FFF2-40B4-BE49-F238E27FC236}">
                  <a16:creationId xmlns:a16="http://schemas.microsoft.com/office/drawing/2014/main" id="{293F2277-402D-781F-52D4-E4A84DAFDB54}"/>
                </a:ext>
              </a:extLst>
            </p:cNvPr>
            <p:cNvCxnSpPr>
              <a:cxnSpLocks/>
            </p:cNvCxnSpPr>
            <p:nvPr/>
          </p:nvCxnSpPr>
          <p:spPr>
            <a:xfrm>
              <a:off x="4426226" y="2676939"/>
              <a:ext cx="3379304"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882B4DD8-794A-4D0F-41DC-CFB9006720CA}"/>
                </a:ext>
              </a:extLst>
            </p:cNvPr>
            <p:cNvCxnSpPr>
              <a:cxnSpLocks/>
            </p:cNvCxnSpPr>
            <p:nvPr/>
          </p:nvCxnSpPr>
          <p:spPr>
            <a:xfrm flipV="1">
              <a:off x="3943790" y="2676939"/>
              <a:ext cx="482436" cy="32284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6" name="Picture 5">
            <a:extLst>
              <a:ext uri="{FF2B5EF4-FFF2-40B4-BE49-F238E27FC236}">
                <a16:creationId xmlns:a16="http://schemas.microsoft.com/office/drawing/2014/main" id="{C64657B5-8ED7-F5F1-4EC9-4AC1DB3136FE}"/>
              </a:ext>
            </a:extLst>
          </p:cNvPr>
          <p:cNvPicPr>
            <a:picLocks noChangeAspect="1"/>
          </p:cNvPicPr>
          <p:nvPr/>
        </p:nvPicPr>
        <p:blipFill>
          <a:blip r:embed="rId3"/>
          <a:stretch>
            <a:fillRect/>
          </a:stretch>
        </p:blipFill>
        <p:spPr>
          <a:xfrm>
            <a:off x="11557509" y="233819"/>
            <a:ext cx="271308" cy="389811"/>
          </a:xfrm>
          <a:prstGeom prst="rect">
            <a:avLst/>
          </a:prstGeom>
        </p:spPr>
      </p:pic>
      <p:sp>
        <p:nvSpPr>
          <p:cNvPr id="5" name="Google Shape;100;p1">
            <a:extLst>
              <a:ext uri="{FF2B5EF4-FFF2-40B4-BE49-F238E27FC236}">
                <a16:creationId xmlns:a16="http://schemas.microsoft.com/office/drawing/2014/main" id="{F0BDCC63-8BC8-8E36-2172-D2612A7E3A9B}"/>
              </a:ext>
            </a:extLst>
          </p:cNvPr>
          <p:cNvSpPr txBox="1"/>
          <p:nvPr/>
        </p:nvSpPr>
        <p:spPr>
          <a:xfrm>
            <a:off x="9335597" y="6524381"/>
            <a:ext cx="2473415" cy="230792"/>
          </a:xfrm>
          <a:prstGeom prst="rect">
            <a:avLst/>
          </a:prstGeom>
          <a:noFill/>
          <a:ln>
            <a:noFill/>
          </a:ln>
        </p:spPr>
        <p:txBody>
          <a:bodyPr spcFirstLastPara="1" wrap="square" lIns="91425" tIns="45700" rIns="91425" bIns="45700" anchor="t" anchorCtr="0">
            <a:spAutoFit/>
          </a:bodyPr>
          <a:lstStyle/>
          <a:p>
            <a:pPr lvl="0" algn="r"/>
            <a:r>
              <a:rPr lang="en-US" sz="900" spc="200" dirty="0">
                <a:solidFill>
                  <a:srgbClr val="13294B"/>
                </a:solidFill>
                <a:ea typeface="Helvetica Neue Light"/>
                <a:cs typeface="Helvetica Neue Light"/>
                <a:sym typeface="Helvetica Neue Light"/>
              </a:rPr>
              <a:t>GRAINGER ENGINEERING</a:t>
            </a:r>
          </a:p>
        </p:txBody>
      </p:sp>
      <p:sp>
        <p:nvSpPr>
          <p:cNvPr id="7" name="Google Shape;100;p1">
            <a:extLst>
              <a:ext uri="{FF2B5EF4-FFF2-40B4-BE49-F238E27FC236}">
                <a16:creationId xmlns:a16="http://schemas.microsoft.com/office/drawing/2014/main" id="{2430310B-FEDC-D8C0-F2BB-00C8E763CCE4}"/>
              </a:ext>
            </a:extLst>
          </p:cNvPr>
          <p:cNvSpPr txBox="1"/>
          <p:nvPr/>
        </p:nvSpPr>
        <p:spPr>
          <a:xfrm>
            <a:off x="376807" y="6524381"/>
            <a:ext cx="7991337" cy="230792"/>
          </a:xfrm>
          <a:prstGeom prst="rect">
            <a:avLst/>
          </a:prstGeom>
          <a:noFill/>
          <a:ln>
            <a:noFill/>
          </a:ln>
        </p:spPr>
        <p:txBody>
          <a:bodyPr spcFirstLastPara="1" wrap="square" lIns="91425" tIns="45700" rIns="91425" bIns="45700" anchor="t" anchorCtr="0">
            <a:spAutoFit/>
          </a:bodyPr>
          <a:lstStyle/>
          <a:p>
            <a:pPr lvl="0"/>
            <a:r>
              <a:rPr lang="en-US" sz="900" spc="200" dirty="0">
                <a:solidFill>
                  <a:schemeClr val="bg1"/>
                </a:solidFill>
                <a:ea typeface="Helvetica Neue Light"/>
                <a:cs typeface="Helvetica Neue Light"/>
                <a:sym typeface="Helvetica Neue Light"/>
              </a:rPr>
              <a:t>UNIVERSITY OF ILLINOIS URBANA-CHAMPAIGN</a:t>
            </a:r>
          </a:p>
        </p:txBody>
      </p:sp>
      <p:grpSp>
        <p:nvGrpSpPr>
          <p:cNvPr id="8" name="Group 7">
            <a:extLst>
              <a:ext uri="{FF2B5EF4-FFF2-40B4-BE49-F238E27FC236}">
                <a16:creationId xmlns:a16="http://schemas.microsoft.com/office/drawing/2014/main" id="{44CB5E34-BB55-34FB-011A-ED2200518D72}"/>
              </a:ext>
            </a:extLst>
          </p:cNvPr>
          <p:cNvGrpSpPr/>
          <p:nvPr/>
        </p:nvGrpSpPr>
        <p:grpSpPr>
          <a:xfrm>
            <a:off x="4928260" y="6601537"/>
            <a:ext cx="4371826" cy="70446"/>
            <a:chOff x="4895010" y="6601537"/>
            <a:chExt cx="4371826" cy="70446"/>
          </a:xfrm>
          <a:solidFill>
            <a:srgbClr val="13294B"/>
          </a:solidFill>
        </p:grpSpPr>
        <p:cxnSp>
          <p:nvCxnSpPr>
            <p:cNvPr id="9" name="Straight Connector 8">
              <a:extLst>
                <a:ext uri="{FF2B5EF4-FFF2-40B4-BE49-F238E27FC236}">
                  <a16:creationId xmlns:a16="http://schemas.microsoft.com/office/drawing/2014/main" id="{A749CF50-27DD-01DD-A923-5778145555BB}"/>
                </a:ext>
              </a:extLst>
            </p:cNvPr>
            <p:cNvCxnSpPr>
              <a:cxnSpLocks/>
            </p:cNvCxnSpPr>
            <p:nvPr/>
          </p:nvCxnSpPr>
          <p:spPr>
            <a:xfrm flipH="1">
              <a:off x="4895010" y="6639606"/>
              <a:ext cx="4303065" cy="0"/>
            </a:xfrm>
            <a:prstGeom prst="line">
              <a:avLst/>
            </a:prstGeom>
            <a:grpFill/>
            <a:ln w="9525">
              <a:solidFill>
                <a:srgbClr val="13294B"/>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3F09A496-098E-89C0-5B79-C912956C3FF6}"/>
                </a:ext>
              </a:extLst>
            </p:cNvPr>
            <p:cNvSpPr/>
            <p:nvPr/>
          </p:nvSpPr>
          <p:spPr>
            <a:xfrm>
              <a:off x="9196390" y="6601537"/>
              <a:ext cx="70446" cy="704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95619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4">
          <a:extLst>
            <a:ext uri="{FF2B5EF4-FFF2-40B4-BE49-F238E27FC236}">
              <a16:creationId xmlns:a16="http://schemas.microsoft.com/office/drawing/2014/main" id="{3A60D0CC-D18D-8198-EEB4-63E9F9576934}"/>
            </a:ext>
          </a:extLst>
        </p:cNvPr>
        <p:cNvGrpSpPr/>
        <p:nvPr/>
      </p:nvGrpSpPr>
      <p:grpSpPr>
        <a:xfrm>
          <a:off x="0" y="0"/>
          <a:ext cx="0" cy="0"/>
          <a:chOff x="0" y="0"/>
          <a:chExt cx="0" cy="0"/>
        </a:xfrm>
      </p:grpSpPr>
      <p:sp>
        <p:nvSpPr>
          <p:cNvPr id="147" name="Google Shape;147;p7">
            <a:extLst>
              <a:ext uri="{FF2B5EF4-FFF2-40B4-BE49-F238E27FC236}">
                <a16:creationId xmlns:a16="http://schemas.microsoft.com/office/drawing/2014/main" id="{5B1D6E2A-F064-1FA3-6A41-1DD8F5BEBBCA}"/>
              </a:ext>
            </a:extLst>
          </p:cNvPr>
          <p:cNvSpPr txBox="1">
            <a:spLocks noGrp="1"/>
          </p:cNvSpPr>
          <p:nvPr>
            <p:ph type="body" idx="1"/>
          </p:nvPr>
        </p:nvSpPr>
        <p:spPr>
          <a:xfrm>
            <a:off x="376809" y="1334279"/>
            <a:ext cx="11177401" cy="4821102"/>
          </a:xfrm>
          <a:prstGeom prst="rect">
            <a:avLst/>
          </a:prstGeom>
          <a:noFill/>
          <a:ln>
            <a:noFill/>
          </a:ln>
        </p:spPr>
        <p:txBody>
          <a:bodyPr spcFirstLastPara="1" wrap="square" lIns="91425" tIns="45700" rIns="91425" bIns="45700" anchor="t" anchorCtr="0">
            <a:noAutofit/>
          </a:bodyPr>
          <a:lstStyle/>
          <a:p>
            <a:pPr marL="0" lvl="0" indent="0">
              <a:lnSpc>
                <a:spcPct val="100000"/>
              </a:lnSpc>
              <a:spcBef>
                <a:spcPts val="0"/>
              </a:spcBef>
              <a:buSzPts val="3000"/>
              <a:buNone/>
            </a:pPr>
            <a:r>
              <a:rPr lang="en-US" sz="2600" b="1" dirty="0">
                <a:solidFill>
                  <a:srgbClr val="E84B36"/>
                </a:solidFill>
                <a:latin typeface="Arial" panose="020B0604020202020204" pitchFamily="34" charset="0"/>
                <a:ea typeface="Helvetica Neue Light"/>
                <a:cs typeface="Arial" panose="020B0604020202020204" pitchFamily="34" charset="0"/>
                <a:sym typeface="Helvetica Neue Light"/>
              </a:rPr>
              <a:t>Heat Energy</a:t>
            </a:r>
            <a:endParaRPr lang="en-US" sz="2600" b="1" dirty="0">
              <a:solidFill>
                <a:srgbClr val="E84B36"/>
              </a:solidFill>
              <a:latin typeface="Arial" panose="020B0604020202020204" pitchFamily="34" charset="0"/>
              <a:cs typeface="Arial" panose="020B0604020202020204" pitchFamily="34" charset="0"/>
            </a:endParaRPr>
          </a:p>
          <a:p>
            <a:pPr marL="0" lvl="0" indent="0">
              <a:lnSpc>
                <a:spcPct val="100000"/>
              </a:lnSpc>
              <a:spcBef>
                <a:spcPts val="0"/>
              </a:spcBef>
              <a:buSzPts val="2000"/>
              <a:buNone/>
            </a:pPr>
            <a:endParaRPr lang="en-US" sz="1800" dirty="0">
              <a:solidFill>
                <a:schemeClr val="tx1"/>
              </a:solidFill>
              <a:latin typeface="Arial" panose="020B0604020202020204" pitchFamily="34" charset="0"/>
              <a:ea typeface="Helvetica Neue Light"/>
              <a:cs typeface="Arial" panose="020B0604020202020204" pitchFamily="34" charset="0"/>
              <a:sym typeface="Helvetica Neue Light"/>
            </a:endParaRPr>
          </a:p>
          <a:p>
            <a:pPr marL="285750" indent="-285750">
              <a:lnSpc>
                <a:spcPct val="150000"/>
              </a:lnSpc>
              <a:spcBef>
                <a:spcPts val="0"/>
              </a:spcBef>
              <a:buSzPts val="2000"/>
            </a:pPr>
            <a:r>
              <a:rPr lang="en-US" sz="1800" dirty="0">
                <a:latin typeface="Arial" panose="020B0604020202020204" pitchFamily="34" charset="0"/>
                <a:cs typeface="Arial" panose="020B0604020202020204" pitchFamily="34" charset="0"/>
              </a:rPr>
              <a:t>More than </a:t>
            </a:r>
            <a:r>
              <a:rPr lang="en-US" sz="1800" dirty="0">
                <a:solidFill>
                  <a:srgbClr val="FA5738"/>
                </a:solidFill>
                <a:latin typeface="Arial" panose="020B0604020202020204" pitchFamily="34" charset="0"/>
                <a:cs typeface="Arial" panose="020B0604020202020204" pitchFamily="34" charset="0"/>
              </a:rPr>
              <a:t>50%</a:t>
            </a:r>
            <a:r>
              <a:rPr lang="en-US" sz="1800" dirty="0">
                <a:latin typeface="Arial" panose="020B0604020202020204" pitchFamily="34" charset="0"/>
                <a:cs typeface="Arial" panose="020B0604020202020204" pitchFamily="34" charset="0"/>
              </a:rPr>
              <a:t> of global energy consumption in 2018</a:t>
            </a:r>
          </a:p>
          <a:p>
            <a:pPr marL="285750" indent="-285750">
              <a:lnSpc>
                <a:spcPct val="150000"/>
              </a:lnSpc>
              <a:spcBef>
                <a:spcPts val="0"/>
              </a:spcBef>
              <a:buSzPts val="2000"/>
            </a:pPr>
            <a:r>
              <a:rPr lang="en-US" sz="1800" dirty="0">
                <a:latin typeface="Arial" panose="020B0604020202020204" pitchFamily="34" charset="0"/>
                <a:cs typeface="Arial" panose="020B0604020202020204" pitchFamily="34" charset="0"/>
              </a:rPr>
              <a:t>Contributes </a:t>
            </a:r>
            <a:r>
              <a:rPr lang="en-US" sz="1800" dirty="0">
                <a:solidFill>
                  <a:srgbClr val="FA5738"/>
                </a:solidFill>
                <a:latin typeface="Arial" panose="020B0604020202020204" pitchFamily="34" charset="0"/>
                <a:cs typeface="Arial" panose="020B0604020202020204" pitchFamily="34" charset="0"/>
              </a:rPr>
              <a:t>40%</a:t>
            </a:r>
            <a:r>
              <a:rPr lang="en-US" sz="1800" dirty="0">
                <a:latin typeface="Arial" panose="020B0604020202020204" pitchFamily="34" charset="0"/>
                <a:cs typeface="Arial" panose="020B0604020202020204" pitchFamily="34" charset="0"/>
              </a:rPr>
              <a:t> of global carbon dioxide emission.</a:t>
            </a:r>
          </a:p>
          <a:p>
            <a:pPr marL="285750" indent="-285750">
              <a:lnSpc>
                <a:spcPct val="150000"/>
              </a:lnSpc>
              <a:spcBef>
                <a:spcPts val="0"/>
              </a:spcBef>
              <a:buSzPts val="2000"/>
            </a:pPr>
            <a:r>
              <a:rPr lang="en-US" sz="1800" dirty="0">
                <a:latin typeface="+mn-lt"/>
                <a:cs typeface="Times New Roman" panose="02020603050405020304" pitchFamily="18" charset="0"/>
              </a:rPr>
              <a:t>About </a:t>
            </a:r>
            <a:r>
              <a:rPr lang="en-US" sz="1800" dirty="0">
                <a:solidFill>
                  <a:srgbClr val="FA5738"/>
                </a:solidFill>
                <a:latin typeface="+mn-lt"/>
                <a:cs typeface="Times New Roman" panose="02020603050405020304" pitchFamily="18" charset="0"/>
              </a:rPr>
              <a:t>50%</a:t>
            </a:r>
            <a:r>
              <a:rPr lang="en-US" sz="1800" dirty="0">
                <a:latin typeface="+mn-lt"/>
                <a:cs typeface="Times New Roman" panose="02020603050405020304" pitchFamily="18" charset="0"/>
              </a:rPr>
              <a:t> of total heat produced was used for industrial processes, while another </a:t>
            </a:r>
            <a:r>
              <a:rPr lang="en-US" sz="1800" dirty="0">
                <a:solidFill>
                  <a:srgbClr val="FA5738"/>
                </a:solidFill>
                <a:latin typeface="+mn-lt"/>
                <a:cs typeface="Times New Roman" panose="02020603050405020304" pitchFamily="18" charset="0"/>
              </a:rPr>
              <a:t>46%</a:t>
            </a:r>
            <a:r>
              <a:rPr lang="en-US" sz="1800" dirty="0">
                <a:latin typeface="+mn-lt"/>
                <a:cs typeface="Times New Roman" panose="02020603050405020304" pitchFamily="18" charset="0"/>
              </a:rPr>
              <a:t> was used for buildings with space and water heating</a:t>
            </a:r>
          </a:p>
          <a:p>
            <a:pPr marL="285750" indent="-285750">
              <a:lnSpc>
                <a:spcPct val="150000"/>
              </a:lnSpc>
              <a:spcBef>
                <a:spcPts val="0"/>
              </a:spcBef>
              <a:buSzPts val="2000"/>
            </a:pPr>
            <a:r>
              <a:rPr lang="en-US" sz="1800" dirty="0">
                <a:latin typeface="+mn-lt"/>
                <a:cs typeface="Times New Roman" panose="02020603050405020304" pitchFamily="18" charset="0"/>
              </a:rPr>
              <a:t>Since most of the heat generation comes from fossil fuels, reducing the amount of heat generation required by reusing wasted heat could be helpful.</a:t>
            </a:r>
          </a:p>
          <a:p>
            <a:pPr marL="285750" indent="-285750">
              <a:lnSpc>
                <a:spcPct val="150000"/>
              </a:lnSpc>
              <a:spcBef>
                <a:spcPts val="0"/>
              </a:spcBef>
              <a:buSzPts val="2000"/>
            </a:pPr>
            <a:r>
              <a:rPr lang="en-US" sz="1800" dirty="0">
                <a:latin typeface="+mn-lt"/>
                <a:cs typeface="Times New Roman" panose="02020603050405020304" pitchFamily="18" charset="0"/>
              </a:rPr>
              <a:t>Heat Energy storage can be used for industrial processes using heat and renewable energy source use for heat.</a:t>
            </a:r>
          </a:p>
          <a:p>
            <a:pPr marL="285750" indent="-285750">
              <a:lnSpc>
                <a:spcPct val="150000"/>
              </a:lnSpc>
              <a:spcBef>
                <a:spcPts val="0"/>
              </a:spcBef>
              <a:buSzPts val="2000"/>
            </a:pPr>
            <a:r>
              <a:rPr lang="en-US" sz="1800" dirty="0">
                <a:latin typeface="+mn-lt"/>
                <a:cs typeface="Times New Roman" panose="02020603050405020304" pitchFamily="18" charset="0"/>
              </a:rPr>
              <a:t>Renewable energy sources such as bioenergy, solar thermal, and direct geothermal makes use of heat produced by renewable sources.</a:t>
            </a:r>
          </a:p>
          <a:p>
            <a:pPr marL="285750" indent="-285750">
              <a:lnSpc>
                <a:spcPct val="100000"/>
              </a:lnSpc>
              <a:spcBef>
                <a:spcPts val="0"/>
              </a:spcBef>
              <a:buSzPts val="2000"/>
            </a:pPr>
            <a:endParaRPr lang="en-US" sz="1800" dirty="0">
              <a:latin typeface="+mn-lt"/>
              <a:cs typeface="Times New Roman" panose="02020603050405020304" pitchFamily="18" charset="0"/>
            </a:endParaRPr>
          </a:p>
        </p:txBody>
      </p:sp>
      <p:sp>
        <p:nvSpPr>
          <p:cNvPr id="24" name="Google Shape;145;p7">
            <a:extLst>
              <a:ext uri="{FF2B5EF4-FFF2-40B4-BE49-F238E27FC236}">
                <a16:creationId xmlns:a16="http://schemas.microsoft.com/office/drawing/2014/main" id="{57772C84-FE72-8806-6C70-20D7BD058EEF}"/>
              </a:ext>
            </a:extLst>
          </p:cNvPr>
          <p:cNvSpPr/>
          <p:nvPr/>
        </p:nvSpPr>
        <p:spPr>
          <a:xfrm rot="10800000" flipH="1">
            <a:off x="0" y="0"/>
            <a:ext cx="12192000" cy="868220"/>
          </a:xfrm>
          <a:prstGeom prst="rect">
            <a:avLst/>
          </a:prstGeom>
          <a:solidFill>
            <a:srgbClr val="1329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sp>
        <p:nvSpPr>
          <p:cNvPr id="26" name="Google Shape;100;p1">
            <a:extLst>
              <a:ext uri="{FF2B5EF4-FFF2-40B4-BE49-F238E27FC236}">
                <a16:creationId xmlns:a16="http://schemas.microsoft.com/office/drawing/2014/main" id="{BAC96150-096B-380F-1B9D-FB859857E462}"/>
              </a:ext>
            </a:extLst>
          </p:cNvPr>
          <p:cNvSpPr txBox="1"/>
          <p:nvPr/>
        </p:nvSpPr>
        <p:spPr>
          <a:xfrm>
            <a:off x="376810" y="204051"/>
            <a:ext cx="10910026" cy="461624"/>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400" u="none" strike="noStrike" cap="none" dirty="0">
                <a:solidFill>
                  <a:schemeClr val="lt1"/>
                </a:solidFill>
                <a:latin typeface="+mn-lt"/>
                <a:ea typeface="Helvetica Neue Light"/>
                <a:cs typeface="Helvetica Neue Light"/>
                <a:sym typeface="Helvetica Neue Light"/>
              </a:rPr>
              <a:t>Heat Energy</a:t>
            </a:r>
            <a:endParaRPr lang="en-US" sz="2400" dirty="0">
              <a:solidFill>
                <a:schemeClr val="lt1"/>
              </a:solidFill>
              <a:latin typeface="+mn-lt"/>
              <a:ea typeface="Helvetica Neue Light"/>
              <a:cs typeface="Helvetica Neue Light"/>
              <a:sym typeface="Helvetica Neue Light"/>
            </a:endParaRPr>
          </a:p>
        </p:txBody>
      </p:sp>
      <p:pic>
        <p:nvPicPr>
          <p:cNvPr id="2" name="Picture 1">
            <a:extLst>
              <a:ext uri="{FF2B5EF4-FFF2-40B4-BE49-F238E27FC236}">
                <a16:creationId xmlns:a16="http://schemas.microsoft.com/office/drawing/2014/main" id="{3F75FC18-2857-84C3-6649-BAF9D09A35C5}"/>
              </a:ext>
            </a:extLst>
          </p:cNvPr>
          <p:cNvPicPr>
            <a:picLocks noChangeAspect="1"/>
          </p:cNvPicPr>
          <p:nvPr/>
        </p:nvPicPr>
        <p:blipFill>
          <a:blip r:embed="rId3"/>
          <a:stretch>
            <a:fillRect/>
          </a:stretch>
        </p:blipFill>
        <p:spPr>
          <a:xfrm>
            <a:off x="11557509" y="233819"/>
            <a:ext cx="271308" cy="389810"/>
          </a:xfrm>
          <a:prstGeom prst="rect">
            <a:avLst/>
          </a:prstGeom>
        </p:spPr>
      </p:pic>
      <p:sp>
        <p:nvSpPr>
          <p:cNvPr id="3" name="Google Shape;100;p1">
            <a:extLst>
              <a:ext uri="{FF2B5EF4-FFF2-40B4-BE49-F238E27FC236}">
                <a16:creationId xmlns:a16="http://schemas.microsoft.com/office/drawing/2014/main" id="{1146C919-729C-A299-284F-ABA827AE891A}"/>
              </a:ext>
            </a:extLst>
          </p:cNvPr>
          <p:cNvSpPr txBox="1"/>
          <p:nvPr/>
        </p:nvSpPr>
        <p:spPr>
          <a:xfrm>
            <a:off x="9335597" y="6524381"/>
            <a:ext cx="2473415" cy="230792"/>
          </a:xfrm>
          <a:prstGeom prst="rect">
            <a:avLst/>
          </a:prstGeom>
          <a:noFill/>
          <a:ln>
            <a:noFill/>
          </a:ln>
        </p:spPr>
        <p:txBody>
          <a:bodyPr spcFirstLastPara="1" wrap="square" lIns="91425" tIns="45700" rIns="91425" bIns="45700" anchor="t" anchorCtr="0">
            <a:spAutoFit/>
          </a:bodyPr>
          <a:lstStyle/>
          <a:p>
            <a:pPr lvl="0" algn="r"/>
            <a:r>
              <a:rPr lang="en-US" sz="900" spc="200" dirty="0">
                <a:solidFill>
                  <a:srgbClr val="13294B"/>
                </a:solidFill>
                <a:ea typeface="Helvetica Neue Light"/>
                <a:cs typeface="Helvetica Neue Light"/>
                <a:sym typeface="Helvetica Neue Light"/>
              </a:rPr>
              <a:t>GRAINGER ENGINEERING</a:t>
            </a:r>
          </a:p>
        </p:txBody>
      </p:sp>
      <p:sp>
        <p:nvSpPr>
          <p:cNvPr id="4" name="Google Shape;100;p1">
            <a:extLst>
              <a:ext uri="{FF2B5EF4-FFF2-40B4-BE49-F238E27FC236}">
                <a16:creationId xmlns:a16="http://schemas.microsoft.com/office/drawing/2014/main" id="{F1FF9A2A-41DC-0B03-FD9B-23A7ACADE3DD}"/>
              </a:ext>
            </a:extLst>
          </p:cNvPr>
          <p:cNvSpPr txBox="1"/>
          <p:nvPr/>
        </p:nvSpPr>
        <p:spPr>
          <a:xfrm>
            <a:off x="376807" y="6524381"/>
            <a:ext cx="7991337" cy="230792"/>
          </a:xfrm>
          <a:prstGeom prst="rect">
            <a:avLst/>
          </a:prstGeom>
          <a:noFill/>
          <a:ln>
            <a:noFill/>
          </a:ln>
        </p:spPr>
        <p:txBody>
          <a:bodyPr spcFirstLastPara="1" wrap="square" lIns="91425" tIns="45700" rIns="91425" bIns="45700" anchor="t" anchorCtr="0">
            <a:spAutoFit/>
          </a:bodyPr>
          <a:lstStyle/>
          <a:p>
            <a:pPr lvl="0"/>
            <a:r>
              <a:rPr lang="en-US" sz="900" spc="200" dirty="0">
                <a:solidFill>
                  <a:srgbClr val="13294B"/>
                </a:solidFill>
                <a:ea typeface="Helvetica Neue Light"/>
                <a:cs typeface="Helvetica Neue Light"/>
                <a:sym typeface="Helvetica Neue Light"/>
              </a:rPr>
              <a:t>UNIVERSITY OF ILLINOIS URBANA-CHAMPAIGN</a:t>
            </a:r>
          </a:p>
        </p:txBody>
      </p:sp>
      <p:grpSp>
        <p:nvGrpSpPr>
          <p:cNvPr id="5" name="Group 4">
            <a:extLst>
              <a:ext uri="{FF2B5EF4-FFF2-40B4-BE49-F238E27FC236}">
                <a16:creationId xmlns:a16="http://schemas.microsoft.com/office/drawing/2014/main" id="{E5DE673C-143C-2F6B-F9FE-A1757A4FF6FC}"/>
              </a:ext>
            </a:extLst>
          </p:cNvPr>
          <p:cNvGrpSpPr/>
          <p:nvPr/>
        </p:nvGrpSpPr>
        <p:grpSpPr>
          <a:xfrm>
            <a:off x="4928260" y="6601537"/>
            <a:ext cx="4371826" cy="70446"/>
            <a:chOff x="4895010" y="6601537"/>
            <a:chExt cx="4371826" cy="70446"/>
          </a:xfrm>
          <a:solidFill>
            <a:srgbClr val="13294B"/>
          </a:solidFill>
        </p:grpSpPr>
        <p:cxnSp>
          <p:nvCxnSpPr>
            <p:cNvPr id="6" name="Straight Connector 5">
              <a:extLst>
                <a:ext uri="{FF2B5EF4-FFF2-40B4-BE49-F238E27FC236}">
                  <a16:creationId xmlns:a16="http://schemas.microsoft.com/office/drawing/2014/main" id="{DBC5482A-E053-B0B9-EFB3-29105023F3CA}"/>
                </a:ext>
              </a:extLst>
            </p:cNvPr>
            <p:cNvCxnSpPr>
              <a:cxnSpLocks/>
            </p:cNvCxnSpPr>
            <p:nvPr/>
          </p:nvCxnSpPr>
          <p:spPr>
            <a:xfrm flipH="1">
              <a:off x="4895010" y="6639606"/>
              <a:ext cx="4303065" cy="0"/>
            </a:xfrm>
            <a:prstGeom prst="line">
              <a:avLst/>
            </a:prstGeom>
            <a:grpFill/>
            <a:ln w="9525">
              <a:solidFill>
                <a:srgbClr val="13294B"/>
              </a:solidFill>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9AAE3FED-EC84-CEF3-A83E-018A35A40EEE}"/>
                </a:ext>
              </a:extLst>
            </p:cNvPr>
            <p:cNvSpPr/>
            <p:nvPr/>
          </p:nvSpPr>
          <p:spPr>
            <a:xfrm>
              <a:off x="9196390" y="6601537"/>
              <a:ext cx="70446" cy="704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27481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4">
          <a:extLst>
            <a:ext uri="{FF2B5EF4-FFF2-40B4-BE49-F238E27FC236}">
              <a16:creationId xmlns:a16="http://schemas.microsoft.com/office/drawing/2014/main" id="{175CD8E7-54CF-9F86-A505-28A92FFA72C7}"/>
            </a:ext>
          </a:extLst>
        </p:cNvPr>
        <p:cNvGrpSpPr/>
        <p:nvPr/>
      </p:nvGrpSpPr>
      <p:grpSpPr>
        <a:xfrm>
          <a:off x="0" y="0"/>
          <a:ext cx="0" cy="0"/>
          <a:chOff x="0" y="0"/>
          <a:chExt cx="0" cy="0"/>
        </a:xfrm>
      </p:grpSpPr>
      <p:sp>
        <p:nvSpPr>
          <p:cNvPr id="24" name="Google Shape;145;p7">
            <a:extLst>
              <a:ext uri="{FF2B5EF4-FFF2-40B4-BE49-F238E27FC236}">
                <a16:creationId xmlns:a16="http://schemas.microsoft.com/office/drawing/2014/main" id="{DEA1B813-CB77-FAB5-CCEF-BA619EB77CB1}"/>
              </a:ext>
            </a:extLst>
          </p:cNvPr>
          <p:cNvSpPr/>
          <p:nvPr/>
        </p:nvSpPr>
        <p:spPr>
          <a:xfrm rot="10800000" flipH="1">
            <a:off x="0" y="0"/>
            <a:ext cx="12192000" cy="868220"/>
          </a:xfrm>
          <a:prstGeom prst="rect">
            <a:avLst/>
          </a:prstGeom>
          <a:solidFill>
            <a:srgbClr val="1329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sp>
        <p:nvSpPr>
          <p:cNvPr id="26" name="Google Shape;100;p1">
            <a:extLst>
              <a:ext uri="{FF2B5EF4-FFF2-40B4-BE49-F238E27FC236}">
                <a16:creationId xmlns:a16="http://schemas.microsoft.com/office/drawing/2014/main" id="{8EB21FC1-F824-C964-4526-82AB9DD06FC2}"/>
              </a:ext>
            </a:extLst>
          </p:cNvPr>
          <p:cNvSpPr txBox="1"/>
          <p:nvPr/>
        </p:nvSpPr>
        <p:spPr>
          <a:xfrm>
            <a:off x="376810" y="204051"/>
            <a:ext cx="10910026" cy="461624"/>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400" u="none" strike="noStrike" cap="none" dirty="0">
                <a:solidFill>
                  <a:schemeClr val="lt1"/>
                </a:solidFill>
                <a:latin typeface="+mn-lt"/>
                <a:ea typeface="Helvetica Neue Light"/>
                <a:cs typeface="Helvetica Neue Light"/>
                <a:sym typeface="Helvetica Neue Light"/>
              </a:rPr>
              <a:t>Heat Energy</a:t>
            </a:r>
            <a:endParaRPr lang="en-US" sz="2400" dirty="0">
              <a:solidFill>
                <a:schemeClr val="lt1"/>
              </a:solidFill>
              <a:latin typeface="+mn-lt"/>
              <a:ea typeface="Helvetica Neue Light"/>
              <a:cs typeface="Helvetica Neue Light"/>
              <a:sym typeface="Helvetica Neue Light"/>
            </a:endParaRPr>
          </a:p>
        </p:txBody>
      </p:sp>
      <p:pic>
        <p:nvPicPr>
          <p:cNvPr id="2" name="Picture 1">
            <a:extLst>
              <a:ext uri="{FF2B5EF4-FFF2-40B4-BE49-F238E27FC236}">
                <a16:creationId xmlns:a16="http://schemas.microsoft.com/office/drawing/2014/main" id="{2B9BC7BC-8C7D-6046-ACAC-B2C6A9DA92C0}"/>
              </a:ext>
            </a:extLst>
          </p:cNvPr>
          <p:cNvPicPr>
            <a:picLocks noChangeAspect="1"/>
          </p:cNvPicPr>
          <p:nvPr/>
        </p:nvPicPr>
        <p:blipFill>
          <a:blip r:embed="rId3"/>
          <a:stretch>
            <a:fillRect/>
          </a:stretch>
        </p:blipFill>
        <p:spPr>
          <a:xfrm>
            <a:off x="11557509" y="233819"/>
            <a:ext cx="271308" cy="389810"/>
          </a:xfrm>
          <a:prstGeom prst="rect">
            <a:avLst/>
          </a:prstGeom>
        </p:spPr>
      </p:pic>
      <p:sp>
        <p:nvSpPr>
          <p:cNvPr id="3" name="Google Shape;100;p1">
            <a:extLst>
              <a:ext uri="{FF2B5EF4-FFF2-40B4-BE49-F238E27FC236}">
                <a16:creationId xmlns:a16="http://schemas.microsoft.com/office/drawing/2014/main" id="{8B19E753-A4A3-4A3E-62E5-E53A2051154D}"/>
              </a:ext>
            </a:extLst>
          </p:cNvPr>
          <p:cNvSpPr txBox="1"/>
          <p:nvPr/>
        </p:nvSpPr>
        <p:spPr>
          <a:xfrm>
            <a:off x="9335597" y="6524381"/>
            <a:ext cx="2473415" cy="230792"/>
          </a:xfrm>
          <a:prstGeom prst="rect">
            <a:avLst/>
          </a:prstGeom>
          <a:noFill/>
          <a:ln>
            <a:noFill/>
          </a:ln>
        </p:spPr>
        <p:txBody>
          <a:bodyPr spcFirstLastPara="1" wrap="square" lIns="91425" tIns="45700" rIns="91425" bIns="45700" anchor="t" anchorCtr="0">
            <a:spAutoFit/>
          </a:bodyPr>
          <a:lstStyle/>
          <a:p>
            <a:pPr lvl="0" algn="r"/>
            <a:r>
              <a:rPr lang="en-US" sz="900" spc="200" dirty="0">
                <a:solidFill>
                  <a:srgbClr val="13294B"/>
                </a:solidFill>
                <a:ea typeface="Helvetica Neue Light"/>
                <a:cs typeface="Helvetica Neue Light"/>
                <a:sym typeface="Helvetica Neue Light"/>
              </a:rPr>
              <a:t>GRAINGER ENGINEERING</a:t>
            </a:r>
          </a:p>
        </p:txBody>
      </p:sp>
      <p:sp>
        <p:nvSpPr>
          <p:cNvPr id="4" name="Google Shape;100;p1">
            <a:extLst>
              <a:ext uri="{FF2B5EF4-FFF2-40B4-BE49-F238E27FC236}">
                <a16:creationId xmlns:a16="http://schemas.microsoft.com/office/drawing/2014/main" id="{119B323C-1BE5-EE76-6FA3-25384853109A}"/>
              </a:ext>
            </a:extLst>
          </p:cNvPr>
          <p:cNvSpPr txBox="1"/>
          <p:nvPr/>
        </p:nvSpPr>
        <p:spPr>
          <a:xfrm>
            <a:off x="376807" y="6524381"/>
            <a:ext cx="7991337" cy="230792"/>
          </a:xfrm>
          <a:prstGeom prst="rect">
            <a:avLst/>
          </a:prstGeom>
          <a:noFill/>
          <a:ln>
            <a:noFill/>
          </a:ln>
        </p:spPr>
        <p:txBody>
          <a:bodyPr spcFirstLastPara="1" wrap="square" lIns="91425" tIns="45700" rIns="91425" bIns="45700" anchor="t" anchorCtr="0">
            <a:spAutoFit/>
          </a:bodyPr>
          <a:lstStyle/>
          <a:p>
            <a:pPr lvl="0"/>
            <a:r>
              <a:rPr lang="en-US" sz="900" spc="200" dirty="0">
                <a:solidFill>
                  <a:srgbClr val="13294B"/>
                </a:solidFill>
                <a:ea typeface="Helvetica Neue Light"/>
                <a:cs typeface="Helvetica Neue Light"/>
                <a:sym typeface="Helvetica Neue Light"/>
              </a:rPr>
              <a:t>UNIVERSITY OF ILLINOIS URBANA-CHAMPAIGN</a:t>
            </a:r>
          </a:p>
        </p:txBody>
      </p:sp>
      <p:grpSp>
        <p:nvGrpSpPr>
          <p:cNvPr id="5" name="Group 4">
            <a:extLst>
              <a:ext uri="{FF2B5EF4-FFF2-40B4-BE49-F238E27FC236}">
                <a16:creationId xmlns:a16="http://schemas.microsoft.com/office/drawing/2014/main" id="{217E48C1-0EFB-7F08-8EA2-F5306D22B47C}"/>
              </a:ext>
            </a:extLst>
          </p:cNvPr>
          <p:cNvGrpSpPr/>
          <p:nvPr/>
        </p:nvGrpSpPr>
        <p:grpSpPr>
          <a:xfrm>
            <a:off x="4928260" y="6601537"/>
            <a:ext cx="4371826" cy="70446"/>
            <a:chOff x="4895010" y="6601537"/>
            <a:chExt cx="4371826" cy="70446"/>
          </a:xfrm>
          <a:solidFill>
            <a:srgbClr val="13294B"/>
          </a:solidFill>
        </p:grpSpPr>
        <p:cxnSp>
          <p:nvCxnSpPr>
            <p:cNvPr id="6" name="Straight Connector 5">
              <a:extLst>
                <a:ext uri="{FF2B5EF4-FFF2-40B4-BE49-F238E27FC236}">
                  <a16:creationId xmlns:a16="http://schemas.microsoft.com/office/drawing/2014/main" id="{15A990D7-8145-A326-86AB-3253F12E4C7A}"/>
                </a:ext>
              </a:extLst>
            </p:cNvPr>
            <p:cNvCxnSpPr>
              <a:cxnSpLocks/>
            </p:cNvCxnSpPr>
            <p:nvPr/>
          </p:nvCxnSpPr>
          <p:spPr>
            <a:xfrm flipH="1">
              <a:off x="4895010" y="6639606"/>
              <a:ext cx="4303065" cy="0"/>
            </a:xfrm>
            <a:prstGeom prst="line">
              <a:avLst/>
            </a:prstGeom>
            <a:grpFill/>
            <a:ln w="9525">
              <a:solidFill>
                <a:srgbClr val="13294B"/>
              </a:solidFill>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16191636-7C3E-8B87-75D7-4EA97971F90C}"/>
                </a:ext>
              </a:extLst>
            </p:cNvPr>
            <p:cNvSpPr/>
            <p:nvPr/>
          </p:nvSpPr>
          <p:spPr>
            <a:xfrm>
              <a:off x="9196390" y="6601537"/>
              <a:ext cx="70446" cy="704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텍스트 개체 틀 8">
            <a:extLst>
              <a:ext uri="{FF2B5EF4-FFF2-40B4-BE49-F238E27FC236}">
                <a16:creationId xmlns:a16="http://schemas.microsoft.com/office/drawing/2014/main" id="{C1F8F03E-6BBF-D8E6-63B1-1700AE5365FB}"/>
              </a:ext>
            </a:extLst>
          </p:cNvPr>
          <p:cNvSpPr>
            <a:spLocks noGrp="1"/>
          </p:cNvSpPr>
          <p:nvPr>
            <p:ph type="body" idx="1"/>
          </p:nvPr>
        </p:nvSpPr>
        <p:spPr>
          <a:xfrm>
            <a:off x="7166872" y="1330864"/>
            <a:ext cx="4186928" cy="4846099"/>
          </a:xfrm>
        </p:spPr>
        <p:txBody>
          <a:bodyPr>
            <a:normAutofit/>
          </a:bodyPr>
          <a:lstStyle/>
          <a:p>
            <a:r>
              <a:rPr lang="en-US" sz="1800" dirty="0"/>
              <a:t>According to the US energy information administration, about </a:t>
            </a:r>
            <a:r>
              <a:rPr lang="en-US" sz="1800" dirty="0">
                <a:solidFill>
                  <a:srgbClr val="FA5738"/>
                </a:solidFill>
              </a:rPr>
              <a:t>52%</a:t>
            </a:r>
            <a:r>
              <a:rPr lang="en-US" sz="1800" dirty="0"/>
              <a:t> of energy are used for heating in the US.</a:t>
            </a:r>
          </a:p>
          <a:p>
            <a:r>
              <a:rPr lang="en-US" sz="1800" dirty="0">
                <a:solidFill>
                  <a:srgbClr val="FA5738"/>
                </a:solidFill>
              </a:rPr>
              <a:t>91%</a:t>
            </a:r>
            <a:r>
              <a:rPr lang="en-US" sz="1800" dirty="0"/>
              <a:t> of Energy produced in the US is produced by non-renewable energy fuel.</a:t>
            </a:r>
          </a:p>
          <a:p>
            <a:r>
              <a:rPr lang="en-US" sz="1800" dirty="0"/>
              <a:t>In the process of electricity conversion, around </a:t>
            </a:r>
            <a:r>
              <a:rPr lang="en-US" sz="1800" dirty="0">
                <a:solidFill>
                  <a:srgbClr val="FA5738"/>
                </a:solidFill>
              </a:rPr>
              <a:t>58%</a:t>
            </a:r>
            <a:r>
              <a:rPr lang="en-US" sz="1800" dirty="0"/>
              <a:t> of energy produced are wasted from power plants, vehicles, and inefficient lighting.</a:t>
            </a:r>
          </a:p>
          <a:p>
            <a:endParaRPr lang="en-US" sz="1800" dirty="0"/>
          </a:p>
        </p:txBody>
      </p:sp>
      <p:pic>
        <p:nvPicPr>
          <p:cNvPr id="12" name="그림 11" descr="텍스트, 스크린샷, 도표, 폰트이(가) 표시된 사진&#10;&#10;자동 생성된 설명">
            <a:extLst>
              <a:ext uri="{FF2B5EF4-FFF2-40B4-BE49-F238E27FC236}">
                <a16:creationId xmlns:a16="http://schemas.microsoft.com/office/drawing/2014/main" id="{EFC105E0-7509-813B-2F80-81805F0F2C26}"/>
              </a:ext>
            </a:extLst>
          </p:cNvPr>
          <p:cNvPicPr>
            <a:picLocks noChangeAspect="1"/>
          </p:cNvPicPr>
          <p:nvPr/>
        </p:nvPicPr>
        <p:blipFill>
          <a:blip r:embed="rId4"/>
          <a:stretch>
            <a:fillRect/>
          </a:stretch>
        </p:blipFill>
        <p:spPr>
          <a:xfrm>
            <a:off x="376807" y="1330864"/>
            <a:ext cx="6328672" cy="4646814"/>
          </a:xfrm>
          <a:prstGeom prst="rect">
            <a:avLst/>
          </a:prstGeom>
        </p:spPr>
      </p:pic>
    </p:spTree>
    <p:extLst>
      <p:ext uri="{BB962C8B-B14F-4D97-AF65-F5344CB8AC3E}">
        <p14:creationId xmlns:p14="http://schemas.microsoft.com/office/powerpoint/2010/main" val="22609524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24" name="Google Shape;145;p7">
            <a:extLst>
              <a:ext uri="{FF2B5EF4-FFF2-40B4-BE49-F238E27FC236}">
                <a16:creationId xmlns:a16="http://schemas.microsoft.com/office/drawing/2014/main" id="{D5C485F8-53F2-BD48-9D7B-D5B2FD5D6C0B}"/>
              </a:ext>
            </a:extLst>
          </p:cNvPr>
          <p:cNvSpPr/>
          <p:nvPr/>
        </p:nvSpPr>
        <p:spPr>
          <a:xfrm rot="10800000" flipH="1">
            <a:off x="0" y="0"/>
            <a:ext cx="12192000" cy="868220"/>
          </a:xfrm>
          <a:prstGeom prst="rect">
            <a:avLst/>
          </a:prstGeom>
          <a:solidFill>
            <a:srgbClr val="1329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sp>
        <p:nvSpPr>
          <p:cNvPr id="26" name="Google Shape;100;p1">
            <a:extLst>
              <a:ext uri="{FF2B5EF4-FFF2-40B4-BE49-F238E27FC236}">
                <a16:creationId xmlns:a16="http://schemas.microsoft.com/office/drawing/2014/main" id="{8BD31E2B-72C7-9D4E-A895-6763E2548FC1}"/>
              </a:ext>
            </a:extLst>
          </p:cNvPr>
          <p:cNvSpPr txBox="1"/>
          <p:nvPr/>
        </p:nvSpPr>
        <p:spPr>
          <a:xfrm>
            <a:off x="376810" y="204051"/>
            <a:ext cx="10910026" cy="461624"/>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400" u="none" strike="noStrike" cap="none" dirty="0">
                <a:solidFill>
                  <a:schemeClr val="lt1"/>
                </a:solidFill>
                <a:latin typeface="+mn-lt"/>
                <a:ea typeface="Helvetica Neue Light"/>
                <a:cs typeface="Helvetica Neue Light"/>
                <a:sym typeface="Helvetica Neue Light"/>
              </a:rPr>
              <a:t>Thermal energy Storages</a:t>
            </a:r>
            <a:endParaRPr lang="en-US" sz="2400" dirty="0">
              <a:solidFill>
                <a:schemeClr val="lt1"/>
              </a:solidFill>
              <a:latin typeface="+mn-lt"/>
              <a:ea typeface="Helvetica Neue Light"/>
              <a:cs typeface="Helvetica Neue Light"/>
              <a:sym typeface="Helvetica Neue Light"/>
            </a:endParaRPr>
          </a:p>
        </p:txBody>
      </p:sp>
      <p:pic>
        <p:nvPicPr>
          <p:cNvPr id="2" name="Picture 1">
            <a:extLst>
              <a:ext uri="{FF2B5EF4-FFF2-40B4-BE49-F238E27FC236}">
                <a16:creationId xmlns:a16="http://schemas.microsoft.com/office/drawing/2014/main" id="{7BB6E5C0-FA20-C9FE-19F9-E7B3D150FAB7}"/>
              </a:ext>
            </a:extLst>
          </p:cNvPr>
          <p:cNvPicPr>
            <a:picLocks noChangeAspect="1"/>
          </p:cNvPicPr>
          <p:nvPr/>
        </p:nvPicPr>
        <p:blipFill>
          <a:blip r:embed="rId3"/>
          <a:stretch>
            <a:fillRect/>
          </a:stretch>
        </p:blipFill>
        <p:spPr>
          <a:xfrm>
            <a:off x="11557509" y="233819"/>
            <a:ext cx="271308" cy="389810"/>
          </a:xfrm>
          <a:prstGeom prst="rect">
            <a:avLst/>
          </a:prstGeom>
        </p:spPr>
      </p:pic>
      <p:sp>
        <p:nvSpPr>
          <p:cNvPr id="3" name="Google Shape;100;p1">
            <a:extLst>
              <a:ext uri="{FF2B5EF4-FFF2-40B4-BE49-F238E27FC236}">
                <a16:creationId xmlns:a16="http://schemas.microsoft.com/office/drawing/2014/main" id="{B7938F21-50CC-4FCA-8EE3-9E474B3C4F48}"/>
              </a:ext>
            </a:extLst>
          </p:cNvPr>
          <p:cNvSpPr txBox="1"/>
          <p:nvPr/>
        </p:nvSpPr>
        <p:spPr>
          <a:xfrm>
            <a:off x="9335597" y="6524381"/>
            <a:ext cx="2473415" cy="230792"/>
          </a:xfrm>
          <a:prstGeom prst="rect">
            <a:avLst/>
          </a:prstGeom>
          <a:noFill/>
          <a:ln>
            <a:noFill/>
          </a:ln>
        </p:spPr>
        <p:txBody>
          <a:bodyPr spcFirstLastPara="1" wrap="square" lIns="91425" tIns="45700" rIns="91425" bIns="45700" anchor="t" anchorCtr="0">
            <a:spAutoFit/>
          </a:bodyPr>
          <a:lstStyle/>
          <a:p>
            <a:pPr lvl="0" algn="r"/>
            <a:r>
              <a:rPr lang="en-US" sz="900" spc="200" dirty="0">
                <a:solidFill>
                  <a:srgbClr val="13294B"/>
                </a:solidFill>
                <a:ea typeface="Helvetica Neue Light"/>
                <a:cs typeface="Helvetica Neue Light"/>
                <a:sym typeface="Helvetica Neue Light"/>
              </a:rPr>
              <a:t>GRAINGER ENGINEERING</a:t>
            </a:r>
          </a:p>
        </p:txBody>
      </p:sp>
      <p:sp>
        <p:nvSpPr>
          <p:cNvPr id="4" name="Google Shape;100;p1">
            <a:extLst>
              <a:ext uri="{FF2B5EF4-FFF2-40B4-BE49-F238E27FC236}">
                <a16:creationId xmlns:a16="http://schemas.microsoft.com/office/drawing/2014/main" id="{F09D761B-5247-6A00-F91A-767C77F6C22C}"/>
              </a:ext>
            </a:extLst>
          </p:cNvPr>
          <p:cNvSpPr txBox="1"/>
          <p:nvPr/>
        </p:nvSpPr>
        <p:spPr>
          <a:xfrm>
            <a:off x="376807" y="6524381"/>
            <a:ext cx="7991337" cy="230792"/>
          </a:xfrm>
          <a:prstGeom prst="rect">
            <a:avLst/>
          </a:prstGeom>
          <a:noFill/>
          <a:ln>
            <a:noFill/>
          </a:ln>
        </p:spPr>
        <p:txBody>
          <a:bodyPr spcFirstLastPara="1" wrap="square" lIns="91425" tIns="45700" rIns="91425" bIns="45700" anchor="t" anchorCtr="0">
            <a:spAutoFit/>
          </a:bodyPr>
          <a:lstStyle/>
          <a:p>
            <a:pPr lvl="0"/>
            <a:r>
              <a:rPr lang="en-US" sz="900" spc="200" dirty="0">
                <a:solidFill>
                  <a:srgbClr val="13294B"/>
                </a:solidFill>
                <a:ea typeface="Helvetica Neue Light"/>
                <a:cs typeface="Helvetica Neue Light"/>
                <a:sym typeface="Helvetica Neue Light"/>
              </a:rPr>
              <a:t>UNIVERSITY OF ILLINOIS URBANA-CHAMPAIGN</a:t>
            </a:r>
          </a:p>
        </p:txBody>
      </p:sp>
      <p:grpSp>
        <p:nvGrpSpPr>
          <p:cNvPr id="5" name="Group 4">
            <a:extLst>
              <a:ext uri="{FF2B5EF4-FFF2-40B4-BE49-F238E27FC236}">
                <a16:creationId xmlns:a16="http://schemas.microsoft.com/office/drawing/2014/main" id="{509210C7-4F98-12DE-E160-475750903802}"/>
              </a:ext>
            </a:extLst>
          </p:cNvPr>
          <p:cNvGrpSpPr/>
          <p:nvPr/>
        </p:nvGrpSpPr>
        <p:grpSpPr>
          <a:xfrm>
            <a:off x="4928260" y="6601537"/>
            <a:ext cx="4371826" cy="70446"/>
            <a:chOff x="4895010" y="6601537"/>
            <a:chExt cx="4371826" cy="70446"/>
          </a:xfrm>
          <a:solidFill>
            <a:srgbClr val="13294B"/>
          </a:solidFill>
        </p:grpSpPr>
        <p:cxnSp>
          <p:nvCxnSpPr>
            <p:cNvPr id="6" name="Straight Connector 5">
              <a:extLst>
                <a:ext uri="{FF2B5EF4-FFF2-40B4-BE49-F238E27FC236}">
                  <a16:creationId xmlns:a16="http://schemas.microsoft.com/office/drawing/2014/main" id="{B27A8C65-D157-41B6-8DB5-E19655A010AE}"/>
                </a:ext>
              </a:extLst>
            </p:cNvPr>
            <p:cNvCxnSpPr>
              <a:cxnSpLocks/>
            </p:cNvCxnSpPr>
            <p:nvPr/>
          </p:nvCxnSpPr>
          <p:spPr>
            <a:xfrm flipH="1">
              <a:off x="4895010" y="6639606"/>
              <a:ext cx="4303065" cy="0"/>
            </a:xfrm>
            <a:prstGeom prst="line">
              <a:avLst/>
            </a:prstGeom>
            <a:grpFill/>
            <a:ln w="9525">
              <a:solidFill>
                <a:srgbClr val="13294B"/>
              </a:solidFill>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03F9395D-8DCB-0B47-E4C5-C4503B6BE798}"/>
                </a:ext>
              </a:extLst>
            </p:cNvPr>
            <p:cNvSpPr/>
            <p:nvPr/>
          </p:nvSpPr>
          <p:spPr>
            <a:xfrm>
              <a:off x="9196390" y="6601537"/>
              <a:ext cx="70446" cy="704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149" name="Google Shape;147;p7">
            <a:extLst>
              <a:ext uri="{FF2B5EF4-FFF2-40B4-BE49-F238E27FC236}">
                <a16:creationId xmlns:a16="http://schemas.microsoft.com/office/drawing/2014/main" id="{F566B8BB-15E3-96D4-5808-7DBB242D6F5E}"/>
              </a:ext>
            </a:extLst>
          </p:cNvPr>
          <p:cNvGraphicFramePr/>
          <p:nvPr>
            <p:extLst>
              <p:ext uri="{D42A27DB-BD31-4B8C-83A1-F6EECF244321}">
                <p14:modId xmlns:p14="http://schemas.microsoft.com/office/powerpoint/2010/main" val="2385283576"/>
              </p:ext>
            </p:extLst>
          </p:nvPr>
        </p:nvGraphicFramePr>
        <p:xfrm>
          <a:off x="376809" y="1334279"/>
          <a:ext cx="11177401" cy="482110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923653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A38ABAF-36D5-7482-41D0-F06FDB781E51}"/>
            </a:ext>
          </a:extLst>
        </p:cNvPr>
        <p:cNvGrpSpPr/>
        <p:nvPr/>
      </p:nvGrpSpPr>
      <p:grpSpPr>
        <a:xfrm>
          <a:off x="0" y="0"/>
          <a:ext cx="0" cy="0"/>
          <a:chOff x="0" y="0"/>
          <a:chExt cx="0" cy="0"/>
        </a:xfrm>
      </p:grpSpPr>
      <p:sp>
        <p:nvSpPr>
          <p:cNvPr id="11" name="Google Shape;123;p4">
            <a:extLst>
              <a:ext uri="{FF2B5EF4-FFF2-40B4-BE49-F238E27FC236}">
                <a16:creationId xmlns:a16="http://schemas.microsoft.com/office/drawing/2014/main" id="{A147C803-479D-DE4F-E27E-65A4EA6ED9EF}"/>
              </a:ext>
            </a:extLst>
          </p:cNvPr>
          <p:cNvSpPr txBox="1"/>
          <p:nvPr/>
        </p:nvSpPr>
        <p:spPr>
          <a:xfrm>
            <a:off x="836103" y="2948490"/>
            <a:ext cx="10519793" cy="1338788"/>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4500" b="1" dirty="0">
                <a:solidFill>
                  <a:srgbClr val="15264B"/>
                </a:solidFill>
                <a:latin typeface="+mn-lt"/>
                <a:ea typeface="Helvetica Neue"/>
                <a:cs typeface="Helvetica Neue"/>
                <a:sym typeface="Helvetica Neue"/>
              </a:rPr>
              <a:t>Sand-based TES</a:t>
            </a:r>
          </a:p>
          <a:p>
            <a:pPr marL="0" marR="0" lvl="0" indent="0" algn="ctr" rtl="0">
              <a:spcBef>
                <a:spcPts val="0"/>
              </a:spcBef>
              <a:spcAft>
                <a:spcPts val="0"/>
              </a:spcAft>
              <a:buNone/>
            </a:pPr>
            <a:r>
              <a:rPr lang="en-US" sz="1800" b="1" dirty="0">
                <a:solidFill>
                  <a:srgbClr val="15264B"/>
                </a:solidFill>
                <a:latin typeface="+mn-lt"/>
                <a:ea typeface="Helvetica Neue"/>
                <a:cs typeface="Helvetica Neue"/>
                <a:sym typeface="Helvetica Neue"/>
              </a:rPr>
              <a:t>Thermal Energy Storage</a:t>
            </a:r>
          </a:p>
          <a:p>
            <a:pPr lvl="0" algn="ctr"/>
            <a:endParaRPr lang="en-US" sz="1800" dirty="0">
              <a:solidFill>
                <a:srgbClr val="15264B"/>
              </a:solidFill>
            </a:endParaRPr>
          </a:p>
        </p:txBody>
      </p:sp>
      <p:grpSp>
        <p:nvGrpSpPr>
          <p:cNvPr id="2" name="Group 1">
            <a:extLst>
              <a:ext uri="{FF2B5EF4-FFF2-40B4-BE49-F238E27FC236}">
                <a16:creationId xmlns:a16="http://schemas.microsoft.com/office/drawing/2014/main" id="{DD6BA7C3-A7ED-24BC-929C-CED76053FE7B}"/>
              </a:ext>
            </a:extLst>
          </p:cNvPr>
          <p:cNvGrpSpPr/>
          <p:nvPr/>
        </p:nvGrpSpPr>
        <p:grpSpPr>
          <a:xfrm>
            <a:off x="3943790" y="2676939"/>
            <a:ext cx="3861740" cy="322845"/>
            <a:chOff x="3943790" y="2676939"/>
            <a:chExt cx="3861740" cy="322845"/>
          </a:xfrm>
        </p:grpSpPr>
        <p:cxnSp>
          <p:nvCxnSpPr>
            <p:cNvPr id="3" name="Straight Connector 2">
              <a:extLst>
                <a:ext uri="{FF2B5EF4-FFF2-40B4-BE49-F238E27FC236}">
                  <a16:creationId xmlns:a16="http://schemas.microsoft.com/office/drawing/2014/main" id="{414154BC-CB94-D186-9E71-E9DB8E7F131B}"/>
                </a:ext>
              </a:extLst>
            </p:cNvPr>
            <p:cNvCxnSpPr>
              <a:cxnSpLocks/>
            </p:cNvCxnSpPr>
            <p:nvPr/>
          </p:nvCxnSpPr>
          <p:spPr>
            <a:xfrm>
              <a:off x="4426226" y="2676939"/>
              <a:ext cx="3379304"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6A8185DA-F053-FE06-E864-81EC451471E3}"/>
                </a:ext>
              </a:extLst>
            </p:cNvPr>
            <p:cNvCxnSpPr>
              <a:cxnSpLocks/>
            </p:cNvCxnSpPr>
            <p:nvPr/>
          </p:nvCxnSpPr>
          <p:spPr>
            <a:xfrm flipV="1">
              <a:off x="3943790" y="2676939"/>
              <a:ext cx="482436" cy="32284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6" name="Picture 5">
            <a:extLst>
              <a:ext uri="{FF2B5EF4-FFF2-40B4-BE49-F238E27FC236}">
                <a16:creationId xmlns:a16="http://schemas.microsoft.com/office/drawing/2014/main" id="{E3BD0CB4-6F26-9958-7237-F87A5FB66CE3}"/>
              </a:ext>
            </a:extLst>
          </p:cNvPr>
          <p:cNvPicPr>
            <a:picLocks noChangeAspect="1"/>
          </p:cNvPicPr>
          <p:nvPr/>
        </p:nvPicPr>
        <p:blipFill>
          <a:blip r:embed="rId3"/>
          <a:stretch>
            <a:fillRect/>
          </a:stretch>
        </p:blipFill>
        <p:spPr>
          <a:xfrm>
            <a:off x="11557509" y="233819"/>
            <a:ext cx="271308" cy="389811"/>
          </a:xfrm>
          <a:prstGeom prst="rect">
            <a:avLst/>
          </a:prstGeom>
        </p:spPr>
      </p:pic>
      <p:sp>
        <p:nvSpPr>
          <p:cNvPr id="5" name="Google Shape;100;p1">
            <a:extLst>
              <a:ext uri="{FF2B5EF4-FFF2-40B4-BE49-F238E27FC236}">
                <a16:creationId xmlns:a16="http://schemas.microsoft.com/office/drawing/2014/main" id="{45DFBE87-1AA9-BAB1-4E77-E48D3BF3AE50}"/>
              </a:ext>
            </a:extLst>
          </p:cNvPr>
          <p:cNvSpPr txBox="1"/>
          <p:nvPr/>
        </p:nvSpPr>
        <p:spPr>
          <a:xfrm>
            <a:off x="9335597" y="6524381"/>
            <a:ext cx="2473415" cy="230792"/>
          </a:xfrm>
          <a:prstGeom prst="rect">
            <a:avLst/>
          </a:prstGeom>
          <a:noFill/>
          <a:ln>
            <a:noFill/>
          </a:ln>
        </p:spPr>
        <p:txBody>
          <a:bodyPr spcFirstLastPara="1" wrap="square" lIns="91425" tIns="45700" rIns="91425" bIns="45700" anchor="t" anchorCtr="0">
            <a:spAutoFit/>
          </a:bodyPr>
          <a:lstStyle/>
          <a:p>
            <a:pPr lvl="0" algn="r"/>
            <a:r>
              <a:rPr lang="en-US" sz="900" spc="200" dirty="0">
                <a:solidFill>
                  <a:srgbClr val="13294B"/>
                </a:solidFill>
                <a:ea typeface="Helvetica Neue Light"/>
                <a:cs typeface="Helvetica Neue Light"/>
                <a:sym typeface="Helvetica Neue Light"/>
              </a:rPr>
              <a:t>GRAINGER ENGINEERING</a:t>
            </a:r>
          </a:p>
        </p:txBody>
      </p:sp>
      <p:sp>
        <p:nvSpPr>
          <p:cNvPr id="7" name="Google Shape;100;p1">
            <a:extLst>
              <a:ext uri="{FF2B5EF4-FFF2-40B4-BE49-F238E27FC236}">
                <a16:creationId xmlns:a16="http://schemas.microsoft.com/office/drawing/2014/main" id="{F37052CF-B62F-E5C6-F217-E2F59A7D20E1}"/>
              </a:ext>
            </a:extLst>
          </p:cNvPr>
          <p:cNvSpPr txBox="1"/>
          <p:nvPr/>
        </p:nvSpPr>
        <p:spPr>
          <a:xfrm>
            <a:off x="376807" y="6524381"/>
            <a:ext cx="7991337" cy="230792"/>
          </a:xfrm>
          <a:prstGeom prst="rect">
            <a:avLst/>
          </a:prstGeom>
          <a:noFill/>
          <a:ln>
            <a:noFill/>
          </a:ln>
        </p:spPr>
        <p:txBody>
          <a:bodyPr spcFirstLastPara="1" wrap="square" lIns="91425" tIns="45700" rIns="91425" bIns="45700" anchor="t" anchorCtr="0">
            <a:spAutoFit/>
          </a:bodyPr>
          <a:lstStyle/>
          <a:p>
            <a:pPr lvl="0"/>
            <a:r>
              <a:rPr lang="en-US" sz="900" spc="200" dirty="0">
                <a:solidFill>
                  <a:schemeClr val="bg1"/>
                </a:solidFill>
                <a:ea typeface="Helvetica Neue Light"/>
                <a:cs typeface="Helvetica Neue Light"/>
                <a:sym typeface="Helvetica Neue Light"/>
              </a:rPr>
              <a:t>UNIVERSITY OF ILLINOIS URBANA-CHAMPAIGN</a:t>
            </a:r>
          </a:p>
        </p:txBody>
      </p:sp>
      <p:grpSp>
        <p:nvGrpSpPr>
          <p:cNvPr id="8" name="Group 7">
            <a:extLst>
              <a:ext uri="{FF2B5EF4-FFF2-40B4-BE49-F238E27FC236}">
                <a16:creationId xmlns:a16="http://schemas.microsoft.com/office/drawing/2014/main" id="{9DF0154F-FBA1-7FFF-4B6B-8B3CDE015C2F}"/>
              </a:ext>
            </a:extLst>
          </p:cNvPr>
          <p:cNvGrpSpPr/>
          <p:nvPr/>
        </p:nvGrpSpPr>
        <p:grpSpPr>
          <a:xfrm>
            <a:off x="4928260" y="6601537"/>
            <a:ext cx="4371826" cy="70446"/>
            <a:chOff x="4895010" y="6601537"/>
            <a:chExt cx="4371826" cy="70446"/>
          </a:xfrm>
          <a:solidFill>
            <a:srgbClr val="13294B"/>
          </a:solidFill>
        </p:grpSpPr>
        <p:cxnSp>
          <p:nvCxnSpPr>
            <p:cNvPr id="9" name="Straight Connector 8">
              <a:extLst>
                <a:ext uri="{FF2B5EF4-FFF2-40B4-BE49-F238E27FC236}">
                  <a16:creationId xmlns:a16="http://schemas.microsoft.com/office/drawing/2014/main" id="{794ADD9F-72F6-25DE-F710-BF05371AD2FD}"/>
                </a:ext>
              </a:extLst>
            </p:cNvPr>
            <p:cNvCxnSpPr>
              <a:cxnSpLocks/>
            </p:cNvCxnSpPr>
            <p:nvPr/>
          </p:nvCxnSpPr>
          <p:spPr>
            <a:xfrm flipH="1">
              <a:off x="4895010" y="6639606"/>
              <a:ext cx="4303065" cy="0"/>
            </a:xfrm>
            <a:prstGeom prst="line">
              <a:avLst/>
            </a:prstGeom>
            <a:grpFill/>
            <a:ln w="9525">
              <a:solidFill>
                <a:srgbClr val="13294B"/>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508EA906-FC09-EBFA-F739-4D2ADA22BC16}"/>
                </a:ext>
              </a:extLst>
            </p:cNvPr>
            <p:cNvSpPr/>
            <p:nvPr/>
          </p:nvSpPr>
          <p:spPr>
            <a:xfrm>
              <a:off x="9196390" y="6601537"/>
              <a:ext cx="70446" cy="704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981789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0;p7">
            <a:extLst>
              <a:ext uri="{FF2B5EF4-FFF2-40B4-BE49-F238E27FC236}">
                <a16:creationId xmlns:a16="http://schemas.microsoft.com/office/drawing/2014/main" id="{C8F8A06B-FE31-EC45-8B75-F6842219ED31}"/>
              </a:ext>
            </a:extLst>
          </p:cNvPr>
          <p:cNvSpPr/>
          <p:nvPr/>
        </p:nvSpPr>
        <p:spPr>
          <a:xfrm>
            <a:off x="7452352" y="1263718"/>
            <a:ext cx="4356660" cy="4825998"/>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 name="Google Shape;151;p7">
            <a:extLst>
              <a:ext uri="{FF2B5EF4-FFF2-40B4-BE49-F238E27FC236}">
                <a16:creationId xmlns:a16="http://schemas.microsoft.com/office/drawing/2014/main" id="{B2EFFF09-3EE4-5A40-BD3F-DCD44844E5EB}"/>
              </a:ext>
            </a:extLst>
          </p:cNvPr>
          <p:cNvSpPr txBox="1"/>
          <p:nvPr/>
        </p:nvSpPr>
        <p:spPr>
          <a:xfrm>
            <a:off x="8490436" y="3493224"/>
            <a:ext cx="2280491"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dirty="0">
                <a:solidFill>
                  <a:srgbClr val="A5A5A5"/>
                </a:solidFill>
                <a:latin typeface="+mn-lt"/>
                <a:ea typeface="Helvetica Neue Light"/>
                <a:cs typeface="Helvetica Neue Light"/>
                <a:sym typeface="Helvetica Neue Light"/>
              </a:rPr>
              <a:t>IMAGE / GRAPHIC</a:t>
            </a:r>
            <a:endParaRPr dirty="0">
              <a:latin typeface="+mn-lt"/>
            </a:endParaRPr>
          </a:p>
        </p:txBody>
      </p:sp>
      <p:sp>
        <p:nvSpPr>
          <p:cNvPr id="11" name="Google Shape;145;p7">
            <a:extLst>
              <a:ext uri="{FF2B5EF4-FFF2-40B4-BE49-F238E27FC236}">
                <a16:creationId xmlns:a16="http://schemas.microsoft.com/office/drawing/2014/main" id="{EDC97160-A881-D74F-B00C-B8CDF1539326}"/>
              </a:ext>
            </a:extLst>
          </p:cNvPr>
          <p:cNvSpPr/>
          <p:nvPr/>
        </p:nvSpPr>
        <p:spPr>
          <a:xfrm rot="10800000" flipH="1">
            <a:off x="0" y="0"/>
            <a:ext cx="12192000" cy="868220"/>
          </a:xfrm>
          <a:prstGeom prst="rect">
            <a:avLst/>
          </a:prstGeom>
          <a:solidFill>
            <a:srgbClr val="1329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sp>
        <p:nvSpPr>
          <p:cNvPr id="13" name="Google Shape;100;p1">
            <a:extLst>
              <a:ext uri="{FF2B5EF4-FFF2-40B4-BE49-F238E27FC236}">
                <a16:creationId xmlns:a16="http://schemas.microsoft.com/office/drawing/2014/main" id="{E692D751-5C38-984B-81C5-961394F0CEEE}"/>
              </a:ext>
            </a:extLst>
          </p:cNvPr>
          <p:cNvSpPr txBox="1"/>
          <p:nvPr/>
        </p:nvSpPr>
        <p:spPr>
          <a:xfrm>
            <a:off x="376810" y="204051"/>
            <a:ext cx="10910026" cy="461624"/>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400" u="none" strike="noStrike" cap="none" dirty="0">
                <a:solidFill>
                  <a:schemeClr val="lt1"/>
                </a:solidFill>
                <a:latin typeface="+mn-lt"/>
                <a:ea typeface="Helvetica Neue Light"/>
                <a:cs typeface="Helvetica Neue Light"/>
                <a:sym typeface="Helvetica Neue Light"/>
              </a:rPr>
              <a:t>Thermal Energy Storage</a:t>
            </a:r>
            <a:endParaRPr lang="en-US" sz="2400" dirty="0">
              <a:solidFill>
                <a:schemeClr val="lt1"/>
              </a:solidFill>
              <a:latin typeface="+mn-lt"/>
              <a:ea typeface="Helvetica Neue Light"/>
              <a:cs typeface="Helvetica Neue Light"/>
              <a:sym typeface="Helvetica Neue Light"/>
            </a:endParaRPr>
          </a:p>
        </p:txBody>
      </p:sp>
      <p:pic>
        <p:nvPicPr>
          <p:cNvPr id="5" name="Picture 4">
            <a:extLst>
              <a:ext uri="{FF2B5EF4-FFF2-40B4-BE49-F238E27FC236}">
                <a16:creationId xmlns:a16="http://schemas.microsoft.com/office/drawing/2014/main" id="{2620C586-CD12-4827-913A-ED9149F6D178}"/>
              </a:ext>
            </a:extLst>
          </p:cNvPr>
          <p:cNvPicPr>
            <a:picLocks noChangeAspect="1"/>
          </p:cNvPicPr>
          <p:nvPr/>
        </p:nvPicPr>
        <p:blipFill>
          <a:blip r:embed="rId2"/>
          <a:stretch>
            <a:fillRect/>
          </a:stretch>
        </p:blipFill>
        <p:spPr>
          <a:xfrm>
            <a:off x="11557509" y="233819"/>
            <a:ext cx="271308" cy="389810"/>
          </a:xfrm>
          <a:prstGeom prst="rect">
            <a:avLst/>
          </a:prstGeom>
        </p:spPr>
      </p:pic>
      <p:sp>
        <p:nvSpPr>
          <p:cNvPr id="6" name="Google Shape;100;p1">
            <a:extLst>
              <a:ext uri="{FF2B5EF4-FFF2-40B4-BE49-F238E27FC236}">
                <a16:creationId xmlns:a16="http://schemas.microsoft.com/office/drawing/2014/main" id="{55A0C8EB-FA63-40B4-9A08-D74DE458AB13}"/>
              </a:ext>
            </a:extLst>
          </p:cNvPr>
          <p:cNvSpPr txBox="1"/>
          <p:nvPr/>
        </p:nvSpPr>
        <p:spPr>
          <a:xfrm>
            <a:off x="9335597" y="6524381"/>
            <a:ext cx="2473415" cy="230792"/>
          </a:xfrm>
          <a:prstGeom prst="rect">
            <a:avLst/>
          </a:prstGeom>
          <a:noFill/>
          <a:ln>
            <a:noFill/>
          </a:ln>
        </p:spPr>
        <p:txBody>
          <a:bodyPr spcFirstLastPara="1" wrap="square" lIns="91425" tIns="45700" rIns="91425" bIns="45700" anchor="t" anchorCtr="0">
            <a:spAutoFit/>
          </a:bodyPr>
          <a:lstStyle/>
          <a:p>
            <a:pPr lvl="0" algn="r"/>
            <a:r>
              <a:rPr lang="en-US" sz="900" spc="200" dirty="0">
                <a:solidFill>
                  <a:srgbClr val="13294B"/>
                </a:solidFill>
                <a:ea typeface="Helvetica Neue Light"/>
                <a:cs typeface="Helvetica Neue Light"/>
                <a:sym typeface="Helvetica Neue Light"/>
              </a:rPr>
              <a:t>GRAINGER ENGINEERING</a:t>
            </a:r>
          </a:p>
        </p:txBody>
      </p:sp>
      <p:sp>
        <p:nvSpPr>
          <p:cNvPr id="7" name="Google Shape;100;p1">
            <a:extLst>
              <a:ext uri="{FF2B5EF4-FFF2-40B4-BE49-F238E27FC236}">
                <a16:creationId xmlns:a16="http://schemas.microsoft.com/office/drawing/2014/main" id="{2F8F56D9-9AE8-E3B0-2C2F-112DCE6DA9B2}"/>
              </a:ext>
            </a:extLst>
          </p:cNvPr>
          <p:cNvSpPr txBox="1"/>
          <p:nvPr/>
        </p:nvSpPr>
        <p:spPr>
          <a:xfrm>
            <a:off x="376807" y="6524381"/>
            <a:ext cx="7991337" cy="230792"/>
          </a:xfrm>
          <a:prstGeom prst="rect">
            <a:avLst/>
          </a:prstGeom>
          <a:noFill/>
          <a:ln>
            <a:noFill/>
          </a:ln>
        </p:spPr>
        <p:txBody>
          <a:bodyPr spcFirstLastPara="1" wrap="square" lIns="91425" tIns="45700" rIns="91425" bIns="45700" anchor="t" anchorCtr="0">
            <a:spAutoFit/>
          </a:bodyPr>
          <a:lstStyle/>
          <a:p>
            <a:pPr lvl="0"/>
            <a:r>
              <a:rPr lang="en-US" sz="900" spc="200" dirty="0">
                <a:solidFill>
                  <a:srgbClr val="13294B"/>
                </a:solidFill>
                <a:ea typeface="Helvetica Neue Light"/>
                <a:cs typeface="Helvetica Neue Light"/>
                <a:sym typeface="Helvetica Neue Light"/>
              </a:rPr>
              <a:t>UNIVERSITY OF ILLINOIS URBANA-CHAMPAIGN</a:t>
            </a:r>
          </a:p>
        </p:txBody>
      </p:sp>
      <p:grpSp>
        <p:nvGrpSpPr>
          <p:cNvPr id="8" name="Group 7">
            <a:extLst>
              <a:ext uri="{FF2B5EF4-FFF2-40B4-BE49-F238E27FC236}">
                <a16:creationId xmlns:a16="http://schemas.microsoft.com/office/drawing/2014/main" id="{0C592D1F-FD53-A6E4-33A8-C0EF20BCAF04}"/>
              </a:ext>
            </a:extLst>
          </p:cNvPr>
          <p:cNvGrpSpPr/>
          <p:nvPr/>
        </p:nvGrpSpPr>
        <p:grpSpPr>
          <a:xfrm>
            <a:off x="4928260" y="6601537"/>
            <a:ext cx="4371826" cy="70446"/>
            <a:chOff x="4895010" y="6601537"/>
            <a:chExt cx="4371826" cy="70446"/>
          </a:xfrm>
          <a:solidFill>
            <a:srgbClr val="13294B"/>
          </a:solidFill>
        </p:grpSpPr>
        <p:cxnSp>
          <p:nvCxnSpPr>
            <p:cNvPr id="9" name="Straight Connector 8">
              <a:extLst>
                <a:ext uri="{FF2B5EF4-FFF2-40B4-BE49-F238E27FC236}">
                  <a16:creationId xmlns:a16="http://schemas.microsoft.com/office/drawing/2014/main" id="{2F90E8B6-D2CF-8764-32BF-164542F99CCC}"/>
                </a:ext>
              </a:extLst>
            </p:cNvPr>
            <p:cNvCxnSpPr>
              <a:cxnSpLocks/>
            </p:cNvCxnSpPr>
            <p:nvPr/>
          </p:nvCxnSpPr>
          <p:spPr>
            <a:xfrm flipH="1">
              <a:off x="4895010" y="6639606"/>
              <a:ext cx="4303065" cy="0"/>
            </a:xfrm>
            <a:prstGeom prst="line">
              <a:avLst/>
            </a:prstGeom>
            <a:grpFill/>
            <a:ln w="9525">
              <a:solidFill>
                <a:srgbClr val="13294B"/>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E745A50C-80F8-6B5B-BCDF-013B529971DC}"/>
                </a:ext>
              </a:extLst>
            </p:cNvPr>
            <p:cNvSpPr/>
            <p:nvPr/>
          </p:nvSpPr>
          <p:spPr>
            <a:xfrm>
              <a:off x="9196390" y="6601537"/>
              <a:ext cx="70446" cy="704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그림 13">
            <a:extLst>
              <a:ext uri="{FF2B5EF4-FFF2-40B4-BE49-F238E27FC236}">
                <a16:creationId xmlns:a16="http://schemas.microsoft.com/office/drawing/2014/main" id="{27C4C544-932A-3CB3-C8B4-24274DD2A41D}"/>
              </a:ext>
            </a:extLst>
          </p:cNvPr>
          <p:cNvPicPr>
            <a:picLocks noChangeAspect="1"/>
          </p:cNvPicPr>
          <p:nvPr/>
        </p:nvPicPr>
        <p:blipFill>
          <a:blip r:embed="rId3"/>
          <a:stretch>
            <a:fillRect/>
          </a:stretch>
        </p:blipFill>
        <p:spPr>
          <a:xfrm>
            <a:off x="7025240" y="1263718"/>
            <a:ext cx="4779896" cy="4821102"/>
          </a:xfrm>
          <a:prstGeom prst="rect">
            <a:avLst/>
          </a:prstGeom>
        </p:spPr>
      </p:pic>
      <p:pic>
        <p:nvPicPr>
          <p:cNvPr id="16" name="그림 15">
            <a:extLst>
              <a:ext uri="{FF2B5EF4-FFF2-40B4-BE49-F238E27FC236}">
                <a16:creationId xmlns:a16="http://schemas.microsoft.com/office/drawing/2014/main" id="{12B33D9D-650F-BA27-9BE9-A7DE0A10332E}"/>
              </a:ext>
            </a:extLst>
          </p:cNvPr>
          <p:cNvPicPr>
            <a:picLocks noChangeAspect="1"/>
          </p:cNvPicPr>
          <p:nvPr/>
        </p:nvPicPr>
        <p:blipFill>
          <a:blip r:embed="rId4"/>
          <a:stretch>
            <a:fillRect/>
          </a:stretch>
        </p:blipFill>
        <p:spPr>
          <a:xfrm>
            <a:off x="386864" y="1215565"/>
            <a:ext cx="4779897" cy="4902290"/>
          </a:xfrm>
          <a:prstGeom prst="rect">
            <a:avLst/>
          </a:prstGeom>
        </p:spPr>
      </p:pic>
      <p:sp>
        <p:nvSpPr>
          <p:cNvPr id="17" name="TextBox 16">
            <a:extLst>
              <a:ext uri="{FF2B5EF4-FFF2-40B4-BE49-F238E27FC236}">
                <a16:creationId xmlns:a16="http://schemas.microsoft.com/office/drawing/2014/main" id="{82F85281-D0F2-6C70-76B3-120496C3BD29}"/>
              </a:ext>
            </a:extLst>
          </p:cNvPr>
          <p:cNvSpPr txBox="1"/>
          <p:nvPr/>
        </p:nvSpPr>
        <p:spPr>
          <a:xfrm>
            <a:off x="386864" y="6167229"/>
            <a:ext cx="6441187" cy="307777"/>
          </a:xfrm>
          <a:prstGeom prst="rect">
            <a:avLst/>
          </a:prstGeom>
          <a:noFill/>
        </p:spPr>
        <p:txBody>
          <a:bodyPr wrap="none" rtlCol="0">
            <a:spAutoFit/>
          </a:bodyPr>
          <a:lstStyle/>
          <a:p>
            <a:r>
              <a:rPr lang="en-US" dirty="0"/>
              <a:t>Sand Based long-duration thermal energy storage (demonstration scale) NREL</a:t>
            </a:r>
          </a:p>
        </p:txBody>
      </p:sp>
      <p:sp>
        <p:nvSpPr>
          <p:cNvPr id="18" name="TextBox 17">
            <a:extLst>
              <a:ext uri="{FF2B5EF4-FFF2-40B4-BE49-F238E27FC236}">
                <a16:creationId xmlns:a16="http://schemas.microsoft.com/office/drawing/2014/main" id="{8823DADC-919B-F170-7F67-AFA7508970E9}"/>
              </a:ext>
            </a:extLst>
          </p:cNvPr>
          <p:cNvSpPr txBox="1"/>
          <p:nvPr/>
        </p:nvSpPr>
        <p:spPr>
          <a:xfrm>
            <a:off x="7474481" y="6150712"/>
            <a:ext cx="4312399" cy="307777"/>
          </a:xfrm>
          <a:prstGeom prst="rect">
            <a:avLst/>
          </a:prstGeom>
          <a:noFill/>
        </p:spPr>
        <p:txBody>
          <a:bodyPr wrap="none" rtlCol="0">
            <a:spAutoFit/>
          </a:bodyPr>
          <a:lstStyle/>
          <a:p>
            <a:r>
              <a:rPr lang="en-US" dirty="0"/>
              <a:t>Long-duration thermal energy storage Demo (NREL)</a:t>
            </a:r>
          </a:p>
        </p:txBody>
      </p:sp>
    </p:spTree>
    <p:extLst>
      <p:ext uri="{BB962C8B-B14F-4D97-AF65-F5344CB8AC3E}">
        <p14:creationId xmlns:p14="http://schemas.microsoft.com/office/powerpoint/2010/main" val="3043089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Google Shape;145;p7">
            <a:extLst>
              <a:ext uri="{FF2B5EF4-FFF2-40B4-BE49-F238E27FC236}">
                <a16:creationId xmlns:a16="http://schemas.microsoft.com/office/drawing/2014/main" id="{75FA8318-9B15-7F47-850F-EEEFE73BE161}"/>
              </a:ext>
            </a:extLst>
          </p:cNvPr>
          <p:cNvSpPr/>
          <p:nvPr/>
        </p:nvSpPr>
        <p:spPr>
          <a:xfrm rot="10800000" flipH="1">
            <a:off x="0" y="0"/>
            <a:ext cx="12192000" cy="868220"/>
          </a:xfrm>
          <a:prstGeom prst="rect">
            <a:avLst/>
          </a:prstGeom>
          <a:solidFill>
            <a:srgbClr val="1329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sp>
        <p:nvSpPr>
          <p:cNvPr id="4" name="Google Shape;147;p7">
            <a:extLst>
              <a:ext uri="{FF2B5EF4-FFF2-40B4-BE49-F238E27FC236}">
                <a16:creationId xmlns:a16="http://schemas.microsoft.com/office/drawing/2014/main" id="{78B6311E-BC39-234F-80E9-551F2FB4C69F}"/>
              </a:ext>
            </a:extLst>
          </p:cNvPr>
          <p:cNvSpPr txBox="1">
            <a:spLocks/>
          </p:cNvSpPr>
          <p:nvPr/>
        </p:nvSpPr>
        <p:spPr>
          <a:xfrm>
            <a:off x="376810" y="1334279"/>
            <a:ext cx="11261814" cy="482110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buSzPts val="3000"/>
            </a:pPr>
            <a:r>
              <a:rPr lang="en-US" sz="2600" b="1" dirty="0">
                <a:solidFill>
                  <a:srgbClr val="E84B36"/>
                </a:solidFill>
                <a:latin typeface="Arial" panose="020B0604020202020204" pitchFamily="34" charset="0"/>
                <a:ea typeface="Helvetica Neue Light"/>
                <a:cs typeface="Arial" panose="020B0604020202020204" pitchFamily="34" charset="0"/>
                <a:sym typeface="Helvetica Neue Light"/>
              </a:rPr>
              <a:t>Advantages of Sand based TES</a:t>
            </a:r>
            <a:endParaRPr lang="en-US" sz="2600" b="1" dirty="0">
              <a:solidFill>
                <a:srgbClr val="E84B36"/>
              </a:solidFill>
              <a:latin typeface="Arial" panose="020B0604020202020204" pitchFamily="34" charset="0"/>
              <a:cs typeface="Arial" panose="020B0604020202020204" pitchFamily="34" charset="0"/>
            </a:endParaRPr>
          </a:p>
          <a:p>
            <a:pPr>
              <a:buSzPts val="2000"/>
            </a:pPr>
            <a:endParaRPr lang="en-US" sz="1800" dirty="0">
              <a:solidFill>
                <a:schemeClr val="tx1"/>
              </a:solidFill>
              <a:latin typeface="Arial" panose="020B0604020202020204" pitchFamily="34" charset="0"/>
              <a:ea typeface="Helvetica Neue Light"/>
              <a:cs typeface="Arial" panose="020B0604020202020204" pitchFamily="34" charset="0"/>
              <a:sym typeface="Helvetica Neue Light"/>
            </a:endParaRPr>
          </a:p>
          <a:p>
            <a:pPr marL="285750" indent="-285750">
              <a:lnSpc>
                <a:spcPct val="150000"/>
              </a:lnSpc>
              <a:buSzPts val="2000"/>
              <a:buFont typeface="Arial" panose="020B0604020202020204" pitchFamily="34" charset="0"/>
              <a:buChar char="•"/>
            </a:pPr>
            <a:r>
              <a:rPr lang="en-US" sz="1800" dirty="0">
                <a:solidFill>
                  <a:srgbClr val="FA5738"/>
                </a:solidFill>
                <a:latin typeface="Arial" panose="020B0604020202020204" pitchFamily="34" charset="0"/>
                <a:cs typeface="Arial" panose="020B0604020202020204" pitchFamily="34" charset="0"/>
              </a:rPr>
              <a:t>Cost-effective</a:t>
            </a:r>
            <a:r>
              <a:rPr lang="en-US" sz="1800" dirty="0">
                <a:latin typeface="Arial" panose="020B0604020202020204" pitchFamily="34" charset="0"/>
                <a:cs typeface="Arial" panose="020B0604020202020204" pitchFamily="34" charset="0"/>
              </a:rPr>
              <a:t> : sand is abundant and inexpensive, reducing material cost compared to other systems requiring specialized materials.</a:t>
            </a:r>
          </a:p>
          <a:p>
            <a:pPr marL="285750" indent="-285750">
              <a:lnSpc>
                <a:spcPct val="150000"/>
              </a:lnSpc>
              <a:buSzPts val="2000"/>
              <a:buFont typeface="Arial" panose="020B0604020202020204" pitchFamily="34" charset="0"/>
              <a:buChar char="•"/>
            </a:pPr>
            <a:r>
              <a:rPr lang="en-US" sz="1800" dirty="0">
                <a:solidFill>
                  <a:srgbClr val="FA5738"/>
                </a:solidFill>
                <a:latin typeface="Arial" panose="020B0604020202020204" pitchFamily="34" charset="0"/>
                <a:cs typeface="Arial" panose="020B0604020202020204" pitchFamily="34" charset="0"/>
              </a:rPr>
              <a:t>High temperature stability</a:t>
            </a:r>
            <a:r>
              <a:rPr lang="en-US" sz="1800" dirty="0">
                <a:latin typeface="Arial" panose="020B0604020202020204" pitchFamily="34" charset="0"/>
                <a:cs typeface="Arial" panose="020B0604020202020204" pitchFamily="34" charset="0"/>
              </a:rPr>
              <a:t>: capable of storing heat at temperatures suitable for various industrial processes.</a:t>
            </a:r>
          </a:p>
          <a:p>
            <a:pPr marL="285750" indent="-285750">
              <a:lnSpc>
                <a:spcPct val="150000"/>
              </a:lnSpc>
              <a:buSzPts val="2000"/>
              <a:buFont typeface="Arial" panose="020B0604020202020204" pitchFamily="34" charset="0"/>
              <a:buChar char="•"/>
            </a:pPr>
            <a:r>
              <a:rPr lang="en-US" sz="1800" dirty="0">
                <a:solidFill>
                  <a:srgbClr val="FA5738"/>
                </a:solidFill>
                <a:latin typeface="Arial" panose="020B0604020202020204" pitchFamily="34" charset="0"/>
                <a:cs typeface="Arial" panose="020B0604020202020204" pitchFamily="34" charset="0"/>
              </a:rPr>
              <a:t>Scalability</a:t>
            </a:r>
            <a:r>
              <a:rPr lang="en-US" sz="1800" dirty="0">
                <a:latin typeface="Arial" panose="020B0604020202020204" pitchFamily="34" charset="0"/>
                <a:cs typeface="Arial" panose="020B0604020202020204" pitchFamily="34" charset="0"/>
              </a:rPr>
              <a:t>: easily scalable for large scale applications, including district heating systems.</a:t>
            </a:r>
          </a:p>
          <a:p>
            <a:pPr marL="285750" indent="-285750">
              <a:lnSpc>
                <a:spcPct val="150000"/>
              </a:lnSpc>
              <a:buSzPts val="2000"/>
              <a:buFont typeface="Arial" panose="020B0604020202020204" pitchFamily="34" charset="0"/>
              <a:buChar char="•"/>
            </a:pPr>
            <a:r>
              <a:rPr lang="en-US" sz="1800" dirty="0">
                <a:solidFill>
                  <a:srgbClr val="FA5738"/>
                </a:solidFill>
                <a:latin typeface="Arial" panose="020B0604020202020204" pitchFamily="34" charset="0"/>
                <a:cs typeface="Arial" panose="020B0604020202020204" pitchFamily="34" charset="0"/>
              </a:rPr>
              <a:t>Applicability</a:t>
            </a:r>
            <a:r>
              <a:rPr lang="en-US" sz="1800" dirty="0">
                <a:latin typeface="Arial" panose="020B0604020202020204" pitchFamily="34" charset="0"/>
                <a:cs typeface="Arial" panose="020B0604020202020204" pitchFamily="34" charset="0"/>
              </a:rPr>
              <a:t>: Thermal energy storage is applied to different renewable energy</a:t>
            </a:r>
            <a:r>
              <a:rPr lang="ko-KR" altLang="en-US" sz="1800" dirty="0">
                <a:latin typeface="Arial" panose="020B0604020202020204" pitchFamily="34" charset="0"/>
                <a:cs typeface="Arial" panose="020B0604020202020204" pitchFamily="34" charset="0"/>
              </a:rPr>
              <a:t> </a:t>
            </a:r>
            <a:r>
              <a:rPr lang="en-US" altLang="ko-KR" sz="1800" dirty="0">
                <a:latin typeface="Arial" panose="020B0604020202020204" pitchFamily="34" charset="0"/>
                <a:cs typeface="Arial" panose="020B0604020202020204" pitchFamily="34" charset="0"/>
              </a:rPr>
              <a:t>systems</a:t>
            </a:r>
            <a:r>
              <a:rPr lang="ko-KR" altLang="en-US" sz="1800" dirty="0">
                <a:latin typeface="Arial" panose="020B0604020202020204" pitchFamily="34" charset="0"/>
                <a:cs typeface="Arial" panose="020B0604020202020204" pitchFamily="34" charset="0"/>
              </a:rPr>
              <a:t> </a:t>
            </a:r>
            <a:r>
              <a:rPr lang="en-US" altLang="ko-KR" sz="1800" dirty="0">
                <a:latin typeface="Arial" panose="020B0604020202020204" pitchFamily="34" charset="0"/>
                <a:cs typeface="Arial" panose="020B0604020202020204" pitchFamily="34" charset="0"/>
              </a:rPr>
              <a:t>such</a:t>
            </a:r>
            <a:r>
              <a:rPr lang="ko-KR" altLang="en-US" sz="1800" dirty="0">
                <a:latin typeface="Arial" panose="020B0604020202020204" pitchFamily="34" charset="0"/>
                <a:cs typeface="Arial" panose="020B0604020202020204" pitchFamily="34" charset="0"/>
              </a:rPr>
              <a:t> </a:t>
            </a:r>
            <a:r>
              <a:rPr lang="en-US" altLang="ko-KR" sz="1800" dirty="0">
                <a:latin typeface="Arial" panose="020B0604020202020204" pitchFamily="34" charset="0"/>
                <a:cs typeface="Arial" panose="020B0604020202020204" pitchFamily="34" charset="0"/>
              </a:rPr>
              <a:t>as</a:t>
            </a:r>
            <a:r>
              <a:rPr lang="ko-KR" altLang="en-US" sz="1800" dirty="0">
                <a:latin typeface="Arial" panose="020B0604020202020204" pitchFamily="34" charset="0"/>
                <a:cs typeface="Arial" panose="020B0604020202020204" pitchFamily="34" charset="0"/>
              </a:rPr>
              <a:t> </a:t>
            </a:r>
            <a:r>
              <a:rPr lang="en-US" altLang="ko-KR" sz="1800" dirty="0">
                <a:latin typeface="Arial" panose="020B0604020202020204" pitchFamily="34" charset="0"/>
                <a:cs typeface="Arial" panose="020B0604020202020204" pitchFamily="34" charset="0"/>
              </a:rPr>
              <a:t>concentrated solar power, PV solar panels, geothermal etc.</a:t>
            </a:r>
            <a:endParaRPr lang="en-US" sz="1800" dirty="0">
              <a:latin typeface="Arial" panose="020B0604020202020204" pitchFamily="34" charset="0"/>
              <a:cs typeface="Arial" panose="020B0604020202020204" pitchFamily="34" charset="0"/>
            </a:endParaRPr>
          </a:p>
          <a:p>
            <a:pPr marL="285750" indent="-285750">
              <a:buSzPts val="2000"/>
              <a:buFont typeface="Arial" panose="020B0604020202020204" pitchFamily="34" charset="0"/>
              <a:buChar char="•"/>
            </a:pPr>
            <a:endParaRPr lang="en-US" sz="1800" dirty="0">
              <a:latin typeface="+mn-lt"/>
              <a:cs typeface="Times New Roman" panose="02020603050405020304" pitchFamily="18" charset="0"/>
            </a:endParaRPr>
          </a:p>
          <a:p>
            <a:pPr>
              <a:buSzPts val="2000"/>
            </a:pPr>
            <a:endParaRPr lang="en-US" sz="1800" b="1" dirty="0">
              <a:solidFill>
                <a:schemeClr val="tx1"/>
              </a:solidFill>
              <a:latin typeface="Arial" panose="020B0604020202020204" pitchFamily="34" charset="0"/>
              <a:cs typeface="Arial" panose="020B0604020202020204" pitchFamily="34" charset="0"/>
            </a:endParaRPr>
          </a:p>
        </p:txBody>
      </p:sp>
      <p:sp>
        <p:nvSpPr>
          <p:cNvPr id="16" name="Google Shape;100;p1">
            <a:extLst>
              <a:ext uri="{FF2B5EF4-FFF2-40B4-BE49-F238E27FC236}">
                <a16:creationId xmlns:a16="http://schemas.microsoft.com/office/drawing/2014/main" id="{226FBA8E-8ED2-0F48-B1E6-A03B9736B136}"/>
              </a:ext>
            </a:extLst>
          </p:cNvPr>
          <p:cNvSpPr txBox="1"/>
          <p:nvPr/>
        </p:nvSpPr>
        <p:spPr>
          <a:xfrm>
            <a:off x="376810" y="204051"/>
            <a:ext cx="10910026" cy="461624"/>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400" u="none" strike="noStrike" cap="none" dirty="0">
                <a:solidFill>
                  <a:schemeClr val="lt1"/>
                </a:solidFill>
                <a:latin typeface="+mn-lt"/>
                <a:ea typeface="Helvetica Neue Light"/>
                <a:cs typeface="Helvetica Neue Light"/>
                <a:sym typeface="Helvetica Neue Light"/>
              </a:rPr>
              <a:t>Thermal Energy Storage</a:t>
            </a:r>
            <a:endParaRPr lang="en-US" sz="2400" dirty="0">
              <a:solidFill>
                <a:schemeClr val="lt1"/>
              </a:solidFill>
              <a:latin typeface="+mn-lt"/>
              <a:ea typeface="Helvetica Neue Light"/>
              <a:cs typeface="Helvetica Neue Light"/>
              <a:sym typeface="Helvetica Neue Light"/>
            </a:endParaRPr>
          </a:p>
        </p:txBody>
      </p:sp>
      <p:pic>
        <p:nvPicPr>
          <p:cNvPr id="2" name="Picture 1">
            <a:extLst>
              <a:ext uri="{FF2B5EF4-FFF2-40B4-BE49-F238E27FC236}">
                <a16:creationId xmlns:a16="http://schemas.microsoft.com/office/drawing/2014/main" id="{9A7BFAD2-5CD4-835F-9E85-C59CD2342E32}"/>
              </a:ext>
            </a:extLst>
          </p:cNvPr>
          <p:cNvPicPr>
            <a:picLocks noChangeAspect="1"/>
          </p:cNvPicPr>
          <p:nvPr/>
        </p:nvPicPr>
        <p:blipFill>
          <a:blip r:embed="rId2"/>
          <a:stretch>
            <a:fillRect/>
          </a:stretch>
        </p:blipFill>
        <p:spPr>
          <a:xfrm>
            <a:off x="11557509" y="233819"/>
            <a:ext cx="271308" cy="389810"/>
          </a:xfrm>
          <a:prstGeom prst="rect">
            <a:avLst/>
          </a:prstGeom>
        </p:spPr>
      </p:pic>
      <p:sp>
        <p:nvSpPr>
          <p:cNvPr id="3" name="Google Shape;100;p1">
            <a:extLst>
              <a:ext uri="{FF2B5EF4-FFF2-40B4-BE49-F238E27FC236}">
                <a16:creationId xmlns:a16="http://schemas.microsoft.com/office/drawing/2014/main" id="{BF945E50-0449-0A80-62AC-D487A79FA770}"/>
              </a:ext>
            </a:extLst>
          </p:cNvPr>
          <p:cNvSpPr txBox="1"/>
          <p:nvPr/>
        </p:nvSpPr>
        <p:spPr>
          <a:xfrm>
            <a:off x="9335597" y="6524381"/>
            <a:ext cx="2473415" cy="230792"/>
          </a:xfrm>
          <a:prstGeom prst="rect">
            <a:avLst/>
          </a:prstGeom>
          <a:noFill/>
          <a:ln>
            <a:noFill/>
          </a:ln>
        </p:spPr>
        <p:txBody>
          <a:bodyPr spcFirstLastPara="1" wrap="square" lIns="91425" tIns="45700" rIns="91425" bIns="45700" anchor="t" anchorCtr="0">
            <a:spAutoFit/>
          </a:bodyPr>
          <a:lstStyle/>
          <a:p>
            <a:pPr lvl="0" algn="r"/>
            <a:r>
              <a:rPr lang="en-US" sz="900" spc="200" dirty="0">
                <a:solidFill>
                  <a:srgbClr val="13294B"/>
                </a:solidFill>
                <a:ea typeface="Helvetica Neue Light"/>
                <a:cs typeface="Helvetica Neue Light"/>
                <a:sym typeface="Helvetica Neue Light"/>
              </a:rPr>
              <a:t>GRAINGER ENGINEERING</a:t>
            </a:r>
          </a:p>
        </p:txBody>
      </p:sp>
      <p:sp>
        <p:nvSpPr>
          <p:cNvPr id="5" name="Google Shape;100;p1">
            <a:extLst>
              <a:ext uri="{FF2B5EF4-FFF2-40B4-BE49-F238E27FC236}">
                <a16:creationId xmlns:a16="http://schemas.microsoft.com/office/drawing/2014/main" id="{EF2382C8-A560-40D6-27DE-BCF9FC3CF237}"/>
              </a:ext>
            </a:extLst>
          </p:cNvPr>
          <p:cNvSpPr txBox="1"/>
          <p:nvPr/>
        </p:nvSpPr>
        <p:spPr>
          <a:xfrm>
            <a:off x="376807" y="6524381"/>
            <a:ext cx="7991337" cy="230792"/>
          </a:xfrm>
          <a:prstGeom prst="rect">
            <a:avLst/>
          </a:prstGeom>
          <a:noFill/>
          <a:ln>
            <a:noFill/>
          </a:ln>
        </p:spPr>
        <p:txBody>
          <a:bodyPr spcFirstLastPara="1" wrap="square" lIns="91425" tIns="45700" rIns="91425" bIns="45700" anchor="t" anchorCtr="0">
            <a:spAutoFit/>
          </a:bodyPr>
          <a:lstStyle/>
          <a:p>
            <a:pPr lvl="0"/>
            <a:r>
              <a:rPr lang="en-US" sz="900" spc="200" dirty="0">
                <a:solidFill>
                  <a:srgbClr val="13294B"/>
                </a:solidFill>
                <a:ea typeface="Helvetica Neue Light"/>
                <a:cs typeface="Helvetica Neue Light"/>
                <a:sym typeface="Helvetica Neue Light"/>
              </a:rPr>
              <a:t>UNIVERSITY OF ILLINOIS URBANA-CHAMPAIGN</a:t>
            </a:r>
          </a:p>
        </p:txBody>
      </p:sp>
      <p:grpSp>
        <p:nvGrpSpPr>
          <p:cNvPr id="6" name="Group 5">
            <a:extLst>
              <a:ext uri="{FF2B5EF4-FFF2-40B4-BE49-F238E27FC236}">
                <a16:creationId xmlns:a16="http://schemas.microsoft.com/office/drawing/2014/main" id="{C66950A9-9786-94F3-3124-5B6ACAE415D7}"/>
              </a:ext>
            </a:extLst>
          </p:cNvPr>
          <p:cNvGrpSpPr/>
          <p:nvPr/>
        </p:nvGrpSpPr>
        <p:grpSpPr>
          <a:xfrm>
            <a:off x="4928260" y="6601537"/>
            <a:ext cx="4371826" cy="70446"/>
            <a:chOff x="4895010" y="6601537"/>
            <a:chExt cx="4371826" cy="70446"/>
          </a:xfrm>
          <a:solidFill>
            <a:srgbClr val="13294B"/>
          </a:solidFill>
        </p:grpSpPr>
        <p:cxnSp>
          <p:nvCxnSpPr>
            <p:cNvPr id="7" name="Straight Connector 6">
              <a:extLst>
                <a:ext uri="{FF2B5EF4-FFF2-40B4-BE49-F238E27FC236}">
                  <a16:creationId xmlns:a16="http://schemas.microsoft.com/office/drawing/2014/main" id="{EED9F28F-42B9-B7B5-6BBE-DEC9243A20E8}"/>
                </a:ext>
              </a:extLst>
            </p:cNvPr>
            <p:cNvCxnSpPr>
              <a:cxnSpLocks/>
            </p:cNvCxnSpPr>
            <p:nvPr/>
          </p:nvCxnSpPr>
          <p:spPr>
            <a:xfrm flipH="1">
              <a:off x="4895010" y="6639606"/>
              <a:ext cx="4303065" cy="0"/>
            </a:xfrm>
            <a:prstGeom prst="line">
              <a:avLst/>
            </a:prstGeom>
            <a:grpFill/>
            <a:ln w="9525">
              <a:solidFill>
                <a:srgbClr val="13294B"/>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6E13D7CA-A6DC-4CBC-F876-6C0385788AD3}"/>
                </a:ext>
              </a:extLst>
            </p:cNvPr>
            <p:cNvSpPr/>
            <p:nvPr/>
          </p:nvSpPr>
          <p:spPr>
            <a:xfrm>
              <a:off x="9196390" y="6601537"/>
              <a:ext cx="70446" cy="704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84520072"/>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E01BE34AEDF5E4BBE921C18C3EC1F81" ma:contentTypeVersion="6" ma:contentTypeDescription="Create a new document." ma:contentTypeScope="" ma:versionID="654d281abe5fcc0cf4c4b3ff12527a0a">
  <xsd:schema xmlns:xsd="http://www.w3.org/2001/XMLSchema" xmlns:xs="http://www.w3.org/2001/XMLSchema" xmlns:p="http://schemas.microsoft.com/office/2006/metadata/properties" xmlns:ns3="b3a8380c-fc9a-4a68-88e4-993343cc494f" targetNamespace="http://schemas.microsoft.com/office/2006/metadata/properties" ma:root="true" ma:fieldsID="0e4ce03e1d62c7033d92522dca06ff0d" ns3:_="">
    <xsd:import namespace="b3a8380c-fc9a-4a68-88e4-993343cc494f"/>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MediaServiceSearchProperties" minOccurs="0"/>
                <xsd:element ref="ns3:_activity"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a8380c-fc9a-4a68-88e4-993343cc49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_activity" ma:index="12" nillable="true" ma:displayName="_activity" ma:hidden="true" ma:internalName="_activity">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b3a8380c-fc9a-4a68-88e4-993343cc494f" xsi:nil="true"/>
  </documentManagement>
</p:properties>
</file>

<file path=customXml/itemProps1.xml><?xml version="1.0" encoding="utf-8"?>
<ds:datastoreItem xmlns:ds="http://schemas.openxmlformats.org/officeDocument/2006/customXml" ds:itemID="{3FAFAB03-1546-43EB-87B2-19051AC6E4EA}">
  <ds:schemaRefs>
    <ds:schemaRef ds:uri="http://schemas.microsoft.com/sharepoint/v3/contenttype/forms"/>
  </ds:schemaRefs>
</ds:datastoreItem>
</file>

<file path=customXml/itemProps2.xml><?xml version="1.0" encoding="utf-8"?>
<ds:datastoreItem xmlns:ds="http://schemas.openxmlformats.org/officeDocument/2006/customXml" ds:itemID="{A56E3B85-1208-4F2A-9A4D-6C5536F042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3a8380c-fc9a-4a68-88e4-993343cc494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D81CB89-E3AF-4FF3-A21C-1BE3656B269F}">
  <ds:schemaRefs>
    <ds:schemaRef ds:uri="http://schemas.microsoft.com/office/2006/documentManagement/types"/>
    <ds:schemaRef ds:uri="http://purl.org/dc/terms/"/>
    <ds:schemaRef ds:uri="http://schemas.openxmlformats.org/package/2006/metadata/core-properties"/>
    <ds:schemaRef ds:uri="http://schemas.microsoft.com/office/2006/metadata/properties"/>
    <ds:schemaRef ds:uri="http://schemas.microsoft.com/office/infopath/2007/PartnerControls"/>
    <ds:schemaRef ds:uri="b3a8380c-fc9a-4a68-88e4-993343cc494f"/>
    <ds:schemaRef ds:uri="http://www.w3.org/XML/1998/namespace"/>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21062</TotalTime>
  <Words>1467</Words>
  <Application>Microsoft Office PowerPoint</Application>
  <PresentationFormat>와이드스크린</PresentationFormat>
  <Paragraphs>152</Paragraphs>
  <Slides>18</Slides>
  <Notes>6</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18</vt:i4>
      </vt:variant>
    </vt:vector>
  </HeadingPairs>
  <TitlesOfParts>
    <vt:vector size="23" baseType="lpstr">
      <vt:lpstr>Helvetica Neue</vt:lpstr>
      <vt:lpstr>Helvetica Neue Light</vt:lpstr>
      <vt:lpstr>Arial</vt:lpstr>
      <vt:lpstr>Calibri</vt:lpstr>
      <vt:lpstr>Office Theme</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a template. Please copy this document before making any edits</dc:title>
  <dc:creator>Nielsen, Joshua</dc:creator>
  <cp:lastModifiedBy>Chang, Dae Ho</cp:lastModifiedBy>
  <cp:revision>140</cp:revision>
  <dcterms:created xsi:type="dcterms:W3CDTF">2019-01-14T22:06:33Z</dcterms:created>
  <dcterms:modified xsi:type="dcterms:W3CDTF">2024-12-02T09:53:54Z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0x0101008E01BE34AEDF5E4BBE921C18C3EC1F81</vt:lpwstr>
  </property>
</Properties>
</file>