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63" r:id="rId6"/>
    <p:sldId id="262" r:id="rId7"/>
    <p:sldId id="264" r:id="rId8"/>
    <p:sldId id="259" r:id="rId9"/>
    <p:sldId id="260" r:id="rId10"/>
    <p:sldId id="261" r:id="rId11"/>
    <p:sldId id="267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D412E-784E-CB4D-873E-A7ABE08C85D9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CFFA9-5C1B-FE4F-B4E5-B94B77F0F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7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FFA9-5C1B-FE4F-B4E5-B94B77F0F4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7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471B-CFC1-2B4F-A205-D61BA1AB5F7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9E36-A555-1648-A685-13375889F53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471B-CFC1-2B4F-A205-D61BA1AB5F7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9E36-A555-1648-A685-13375889F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471B-CFC1-2B4F-A205-D61BA1AB5F7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9E36-A555-1648-A685-13375889F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471B-CFC1-2B4F-A205-D61BA1AB5F7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9E36-A555-1648-A685-13375889F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471B-CFC1-2B4F-A205-D61BA1AB5F7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9E36-A555-1648-A685-13375889F53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471B-CFC1-2B4F-A205-D61BA1AB5F7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9E36-A555-1648-A685-13375889F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471B-CFC1-2B4F-A205-D61BA1AB5F7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9E36-A555-1648-A685-13375889F53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471B-CFC1-2B4F-A205-D61BA1AB5F7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9E36-A555-1648-A685-13375889F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471B-CFC1-2B4F-A205-D61BA1AB5F7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9E36-A555-1648-A685-13375889F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471B-CFC1-2B4F-A205-D61BA1AB5F7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9E36-A555-1648-A685-13375889F53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471B-CFC1-2B4F-A205-D61BA1AB5F7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9E36-A555-1648-A685-13375889F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B75471B-CFC1-2B4F-A205-D61BA1AB5F7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F179E36-A555-1648-A685-13375889F5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rmicro.be/en/lic_concept" TargetMode="External"/><Relationship Id="rId2" Type="http://schemas.openxmlformats.org/officeDocument/2006/relationships/hyperlink" Target="http://www.i2bf.com/companies/16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SuperCapacitors</a:t>
            </a:r>
            <a:r>
              <a:rPr lang="en-US" sz="4000" dirty="0" smtClean="0"/>
              <a:t> For Energy Storage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Gardner-Dale</a:t>
            </a:r>
          </a:p>
          <a:p>
            <a:r>
              <a:rPr lang="en-US" dirty="0" smtClean="0"/>
              <a:t>11/21/14</a:t>
            </a:r>
          </a:p>
          <a:p>
            <a:r>
              <a:rPr lang="en-US" dirty="0" smtClean="0"/>
              <a:t>NPRE498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66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EVs would benefit significantly from </a:t>
            </a:r>
            <a:r>
              <a:rPr lang="en-US" dirty="0" err="1" smtClean="0"/>
              <a:t>supercapacitors</a:t>
            </a:r>
            <a:endParaRPr lang="en-US" dirty="0" smtClean="0"/>
          </a:p>
          <a:p>
            <a:pPr lvl="1"/>
            <a:r>
              <a:rPr lang="en-US" dirty="0" smtClean="0"/>
              <a:t>Easily handle high power demands that are bad for current Li-ion batteries</a:t>
            </a:r>
          </a:p>
          <a:p>
            <a:pPr lvl="1"/>
            <a:r>
              <a:rPr lang="en-US" dirty="0" smtClean="0"/>
              <a:t>Long cycle life would outlast EV itself, unlike current batteries</a:t>
            </a:r>
          </a:p>
          <a:p>
            <a:pPr lvl="1"/>
            <a:r>
              <a:rPr lang="en-US" dirty="0" smtClean="0"/>
              <a:t>Very fast charging competitive with gasoline refueling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Increasingly unstable grid leveled out by quick charge and discharge of </a:t>
            </a:r>
            <a:r>
              <a:rPr lang="en-US" dirty="0" err="1" smtClean="0"/>
              <a:t>supercapacitors</a:t>
            </a:r>
            <a:endParaRPr lang="en-US" dirty="0" smtClean="0"/>
          </a:p>
          <a:p>
            <a:pPr lvl="1"/>
            <a:r>
              <a:rPr lang="en-US" dirty="0" smtClean="0"/>
              <a:t>The addition of intermittent renewables and grid connected EVs, destabilizes the grid</a:t>
            </a:r>
          </a:p>
          <a:p>
            <a:pPr lvl="1"/>
            <a:r>
              <a:rPr lang="en-US" dirty="0" err="1" smtClean="0"/>
              <a:t>Supercapacitors</a:t>
            </a:r>
            <a:r>
              <a:rPr lang="en-US" dirty="0" smtClean="0"/>
              <a:t> are a perfect fit to mitigate peaks and steady grid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5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7439"/>
            <a:ext cx="8229600" cy="9906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Any Questions?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26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[1] http://</a:t>
            </a:r>
            <a:r>
              <a:rPr lang="en-US" dirty="0" err="1"/>
              <a:t>www.electronics-tutorials.ws</a:t>
            </a:r>
            <a:r>
              <a:rPr lang="en-US" dirty="0"/>
              <a:t>/capacitor/cap_1.html </a:t>
            </a:r>
          </a:p>
          <a:p>
            <a:pPr marL="0" indent="0">
              <a:buNone/>
            </a:pPr>
            <a:r>
              <a:rPr lang="en-US" dirty="0"/>
              <a:t>[2] http://</a:t>
            </a:r>
            <a:r>
              <a:rPr lang="en-US" dirty="0" err="1"/>
              <a:t>archive.news.softpedia.com</a:t>
            </a:r>
            <a:r>
              <a:rPr lang="en-US" dirty="0"/>
              <a:t>/news/How-Capacitors-Work-82563.shtml</a:t>
            </a:r>
          </a:p>
          <a:p>
            <a:pPr marL="0" indent="0">
              <a:buNone/>
            </a:pPr>
            <a:r>
              <a:rPr lang="en-US" dirty="0"/>
              <a:t>[3] Simon, Patrice, </a:t>
            </a:r>
            <a:r>
              <a:rPr lang="en-US" dirty="0" err="1"/>
              <a:t>Yury</a:t>
            </a:r>
            <a:r>
              <a:rPr lang="en-US" dirty="0"/>
              <a:t> </a:t>
            </a:r>
            <a:r>
              <a:rPr lang="en-US" dirty="0" err="1"/>
              <a:t>Gogotsi</a:t>
            </a:r>
            <a:r>
              <a:rPr lang="en-US" dirty="0"/>
              <a:t>, and Bruce Dunn. “Where Do Batteries End and </a:t>
            </a:r>
            <a:r>
              <a:rPr lang="en-US" dirty="0" err="1"/>
              <a:t>Supercapacitors</a:t>
            </a:r>
            <a:r>
              <a:rPr lang="en-US" dirty="0"/>
              <a:t> Begin?” </a:t>
            </a:r>
            <a:r>
              <a:rPr lang="en-US" i="1" dirty="0"/>
              <a:t>Science</a:t>
            </a:r>
            <a:r>
              <a:rPr lang="en-US" dirty="0"/>
              <a:t> 343, no. 6176 (March 14, 2014): 1210–11. doi:10.1126/science.1249625.</a:t>
            </a:r>
          </a:p>
          <a:p>
            <a:pPr marL="0" indent="0">
              <a:buNone/>
            </a:pPr>
            <a:r>
              <a:rPr lang="en-US" dirty="0"/>
              <a:t>[4] </a:t>
            </a:r>
            <a:r>
              <a:rPr lang="en-US" dirty="0" err="1"/>
              <a:t>wikipedia.org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/>
              <a:t>5] Huang, Yi, </a:t>
            </a:r>
            <a:r>
              <a:rPr lang="en-US" dirty="0" err="1"/>
              <a:t>Jiajie</a:t>
            </a:r>
            <a:r>
              <a:rPr lang="en-US" dirty="0"/>
              <a:t> Liang, and </a:t>
            </a:r>
            <a:r>
              <a:rPr lang="en-US" dirty="0" err="1"/>
              <a:t>Yongsheng</a:t>
            </a:r>
            <a:r>
              <a:rPr lang="en-US" dirty="0"/>
              <a:t> Chen. “An Overview of the Applications of </a:t>
            </a:r>
            <a:r>
              <a:rPr lang="en-US" dirty="0" err="1"/>
              <a:t>Graphene</a:t>
            </a:r>
            <a:r>
              <a:rPr lang="en-US" dirty="0"/>
              <a:t>-Based Materials in </a:t>
            </a:r>
            <a:r>
              <a:rPr lang="en-US" dirty="0" err="1"/>
              <a:t>Supercapacitors</a:t>
            </a:r>
            <a:r>
              <a:rPr lang="en-US" dirty="0"/>
              <a:t>.” Small 8, no. 12 (June 25, 2012): 1805–34. doi:10.1002/smll.201102635.</a:t>
            </a:r>
          </a:p>
          <a:p>
            <a:pPr marL="0" indent="0">
              <a:buNone/>
            </a:pPr>
            <a:r>
              <a:rPr lang="en-US" dirty="0"/>
              <a:t>[6] </a:t>
            </a:r>
            <a:r>
              <a:rPr lang="en-US" dirty="0">
                <a:hlinkClick r:id="rId2"/>
              </a:rPr>
              <a:t>http://www.i2bf.com/companies/16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/>
              <a:t>7] </a:t>
            </a:r>
            <a:r>
              <a:rPr lang="en-US" dirty="0">
                <a:hlinkClick r:id="rId3"/>
              </a:rPr>
              <a:t>www.jsrmicro.be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[8] http://</a:t>
            </a:r>
            <a:r>
              <a:rPr lang="en-US" dirty="0" err="1"/>
              <a:t>articles.sae.org</a:t>
            </a:r>
            <a:r>
              <a:rPr lang="en-US" dirty="0"/>
              <a:t>/11845/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7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capacitors</a:t>
            </a:r>
          </a:p>
          <a:p>
            <a:endParaRPr lang="en-US" dirty="0" smtClean="0"/>
          </a:p>
          <a:p>
            <a:r>
              <a:rPr lang="en-US" dirty="0" smtClean="0"/>
              <a:t>Current state of </a:t>
            </a:r>
            <a:r>
              <a:rPr lang="en-US" dirty="0" err="1" smtClean="0"/>
              <a:t>supercapacitor</a:t>
            </a:r>
            <a:r>
              <a:rPr lang="en-US" dirty="0" smtClean="0"/>
              <a:t> technology</a:t>
            </a:r>
          </a:p>
          <a:p>
            <a:endParaRPr lang="en-US" dirty="0" smtClean="0"/>
          </a:p>
          <a:p>
            <a:r>
              <a:rPr lang="en-US" dirty="0" smtClean="0"/>
              <a:t>Current applications</a:t>
            </a:r>
          </a:p>
          <a:p>
            <a:endParaRPr lang="en-US" dirty="0" smtClean="0"/>
          </a:p>
          <a:p>
            <a:r>
              <a:rPr lang="en-US" dirty="0" smtClean="0"/>
              <a:t>Future applications</a:t>
            </a:r>
          </a:p>
          <a:p>
            <a:endParaRPr lang="en-US" dirty="0" smtClean="0"/>
          </a:p>
          <a:p>
            <a:r>
              <a:rPr lang="en-US" dirty="0" smtClean="0"/>
              <a:t>Limitations</a:t>
            </a:r>
          </a:p>
          <a:p>
            <a:endParaRPr lang="en-US" dirty="0" smtClean="0"/>
          </a:p>
          <a:p>
            <a:r>
              <a:rPr lang="en-US" dirty="0" smtClean="0"/>
              <a:t>References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13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Capacitor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75411"/>
            <a:ext cx="8229600" cy="150158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Energy stored in an electric field between two conduction plates</a:t>
            </a:r>
          </a:p>
          <a:p>
            <a:r>
              <a:rPr lang="en-US" sz="2000" dirty="0" smtClean="0"/>
              <a:t>Charges and discharges quickly</a:t>
            </a:r>
          </a:p>
          <a:p>
            <a:r>
              <a:rPr lang="en-US" sz="2000" dirty="0"/>
              <a:t>L</a:t>
            </a:r>
            <a:r>
              <a:rPr lang="en-US" sz="2000" dirty="0" smtClean="0"/>
              <a:t>ong life, very low cycling losses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52" y="1524000"/>
            <a:ext cx="3151491" cy="29082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5552" y="4482205"/>
            <a:ext cx="2539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 1. A basic capacitor [1]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461" y="906320"/>
            <a:ext cx="2247542" cy="34213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6579" y="4482205"/>
            <a:ext cx="3388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 2. A common capacitor design [</a:t>
            </a:r>
            <a:r>
              <a:rPr lang="en-US" sz="1400" dirty="0"/>
              <a:t>2</a:t>
            </a:r>
            <a:r>
              <a:rPr lang="en-US" sz="1400" dirty="0" smtClean="0"/>
              <a:t>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5056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Supercapacitors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4201134"/>
            <a:ext cx="3681506" cy="115976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err="1" smtClean="0"/>
              <a:t>Pseudocapacitors</a:t>
            </a:r>
            <a:endParaRPr lang="en-US" sz="3000" dirty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94730" y="3082318"/>
            <a:ext cx="3681506" cy="115976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 smtClean="0"/>
              <a:t>Hybrid Capacitors</a:t>
            </a:r>
          </a:p>
          <a:p>
            <a:pPr marL="274320" lvl="1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1" y="2043300"/>
            <a:ext cx="3681506" cy="11597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 smtClean="0"/>
              <a:t>Electric Double-Layer Capacitors</a:t>
            </a:r>
          </a:p>
          <a:p>
            <a:pPr marL="274320" lvl="1" indent="0">
              <a:buFont typeface="Arial" pitchFamily="34" charset="0"/>
              <a:buNone/>
            </a:pPr>
            <a:endParaRPr lang="en-US" sz="3200" dirty="0"/>
          </a:p>
        </p:txBody>
      </p:sp>
      <p:sp>
        <p:nvSpPr>
          <p:cNvPr id="10" name="Plus 9"/>
          <p:cNvSpPr/>
          <p:nvPr/>
        </p:nvSpPr>
        <p:spPr>
          <a:xfrm>
            <a:off x="2032000" y="3361765"/>
            <a:ext cx="597647" cy="597647"/>
          </a:xfrm>
          <a:prstGeom prst="mathPlus">
            <a:avLst>
              <a:gd name="adj1" fmla="val 1352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qual 10"/>
          <p:cNvSpPr/>
          <p:nvPr/>
        </p:nvSpPr>
        <p:spPr>
          <a:xfrm>
            <a:off x="3929529" y="3422976"/>
            <a:ext cx="717177" cy="478118"/>
          </a:xfrm>
          <a:prstGeom prst="mathEqual">
            <a:avLst>
              <a:gd name="adj1" fmla="val 13553"/>
              <a:gd name="adj2" fmla="val 22155"/>
            </a:avLst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2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Double Layer Capacitor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059" y="1344705"/>
            <a:ext cx="4228353" cy="317126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083734"/>
            <a:ext cx="3591859" cy="15352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/>
            <a:r>
              <a:rPr lang="en-US" sz="2400" dirty="0"/>
              <a:t>Fast acting. Low energy potential, charge confined to surface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62953"/>
            <a:ext cx="3591859" cy="3256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/>
            <a:r>
              <a:rPr lang="en-US" sz="2400" dirty="0"/>
              <a:t>EDL formed with electrode and electrolyte with solvent molecules between as dielectric.</a:t>
            </a:r>
          </a:p>
          <a:p>
            <a:pPr marL="182880" lvl="1"/>
            <a:r>
              <a:rPr lang="en-US" sz="2400" dirty="0"/>
              <a:t>Store energy by adsorbing electrolyte ions onto the surface of the electrode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059" y="4070978"/>
            <a:ext cx="2821332" cy="26264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65073" y="4070978"/>
            <a:ext cx="1276195" cy="333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65073" y="4070978"/>
            <a:ext cx="17316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 3. A </a:t>
            </a:r>
          </a:p>
          <a:p>
            <a:r>
              <a:rPr lang="en-US" sz="1400" dirty="0" smtClean="0"/>
              <a:t>simplified EDL</a:t>
            </a:r>
          </a:p>
          <a:p>
            <a:r>
              <a:rPr lang="en-US" sz="1400" dirty="0"/>
              <a:t>c</a:t>
            </a:r>
            <a:r>
              <a:rPr lang="en-US" sz="1400" dirty="0" smtClean="0"/>
              <a:t>apacitor [4]</a:t>
            </a:r>
          </a:p>
          <a:p>
            <a:endParaRPr lang="en-US" sz="1400" dirty="0" smtClean="0"/>
          </a:p>
          <a:p>
            <a:r>
              <a:rPr lang="en-US" sz="1400" dirty="0" smtClean="0"/>
              <a:t>Figure 4. An </a:t>
            </a:r>
          </a:p>
          <a:p>
            <a:r>
              <a:rPr lang="en-US" sz="1400" dirty="0" smtClean="0"/>
              <a:t>example of EDLC </a:t>
            </a:r>
          </a:p>
          <a:p>
            <a:r>
              <a:rPr lang="en-US" sz="1400" dirty="0"/>
              <a:t>u</a:t>
            </a:r>
            <a:r>
              <a:rPr lang="en-US" sz="1400" dirty="0" smtClean="0"/>
              <a:t>sing highly porous</a:t>
            </a:r>
          </a:p>
          <a:p>
            <a:r>
              <a:rPr lang="en-US" sz="1400" dirty="0" smtClean="0"/>
              <a:t>carbon as a </a:t>
            </a:r>
          </a:p>
          <a:p>
            <a:r>
              <a:rPr lang="en-US" sz="1400" dirty="0"/>
              <a:t>d</a:t>
            </a:r>
            <a:r>
              <a:rPr lang="en-US" sz="1400" dirty="0" smtClean="0"/>
              <a:t>ielectric [6]</a:t>
            </a:r>
          </a:p>
        </p:txBody>
      </p:sp>
    </p:spTree>
    <p:extLst>
      <p:ext uri="{BB962C8B-B14F-4D97-AF65-F5344CB8AC3E}">
        <p14:creationId xmlns:p14="http://schemas.microsoft.com/office/powerpoint/2010/main" val="4012160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Pseudocapacitor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234" y="1524000"/>
            <a:ext cx="4977566" cy="433294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99356"/>
            <a:ext cx="3591859" cy="4634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/>
            <a:r>
              <a:rPr lang="en-US" sz="2400" dirty="0" smtClean="0"/>
              <a:t>Rely on redox reactions that take place at the electrode</a:t>
            </a:r>
            <a:endParaRPr lang="en-US" sz="2400" dirty="0"/>
          </a:p>
          <a:p>
            <a:pPr marL="182880" lvl="1"/>
            <a:r>
              <a:rPr lang="en-US" sz="2400" dirty="0" smtClean="0"/>
              <a:t>Electrode materials typically made up of transition metals, conducting polymers, or compound with O and N functional groups</a:t>
            </a:r>
          </a:p>
          <a:p>
            <a:pPr marL="182880" lvl="1"/>
            <a:r>
              <a:rPr lang="en-US" sz="2400" dirty="0" smtClean="0"/>
              <a:t>Higher Energy density but lower cycling life</a:t>
            </a:r>
          </a:p>
          <a:p>
            <a:pPr marL="182880" lvl="1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94975" y="5856941"/>
            <a:ext cx="3200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5. </a:t>
            </a:r>
            <a:r>
              <a:rPr lang="en-US" dirty="0" err="1" smtClean="0"/>
              <a:t>Pseudocapacitor</a:t>
            </a:r>
            <a:r>
              <a:rPr lang="en-US" dirty="0" smtClean="0"/>
              <a:t> [4]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capacitor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0939" cy="4876800"/>
          </a:xfrm>
        </p:spPr>
        <p:txBody>
          <a:bodyPr/>
          <a:lstStyle/>
          <a:p>
            <a:pPr marL="182880" lvl="1"/>
            <a:r>
              <a:rPr lang="en-US" sz="2200" dirty="0"/>
              <a:t>A combination </a:t>
            </a:r>
            <a:r>
              <a:rPr lang="en-US" sz="2200" dirty="0" smtClean="0"/>
              <a:t>of EDLC and </a:t>
            </a:r>
            <a:r>
              <a:rPr lang="en-US" sz="2200" dirty="0" err="1" smtClean="0"/>
              <a:t>pseudocapacitors</a:t>
            </a:r>
            <a:r>
              <a:rPr lang="en-US" sz="2200" dirty="0" smtClean="0"/>
              <a:t>. </a:t>
            </a:r>
            <a:r>
              <a:rPr lang="en-US" sz="2200" dirty="0"/>
              <a:t>Optimizes power density of EDLC with energy density of </a:t>
            </a:r>
            <a:r>
              <a:rPr lang="en-US" sz="2200" dirty="0" err="1"/>
              <a:t>pseudocapacitor</a:t>
            </a:r>
            <a:r>
              <a:rPr lang="en-US" sz="2200" dirty="0"/>
              <a:t> </a:t>
            </a:r>
            <a:endParaRPr lang="en-US" sz="2200" dirty="0" smtClean="0"/>
          </a:p>
          <a:p>
            <a:pPr marL="182880" lvl="1"/>
            <a:endParaRPr lang="en-US" sz="2200" dirty="0" smtClean="0"/>
          </a:p>
          <a:p>
            <a:pPr marL="182880" lvl="1"/>
            <a:r>
              <a:rPr lang="en-US" sz="2200" dirty="0" smtClean="0"/>
              <a:t>One common example is the Li ion capacitor which is a current leader in the field</a:t>
            </a:r>
          </a:p>
          <a:p>
            <a:pPr marL="182880"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974" y="1309392"/>
            <a:ext cx="4232950" cy="2116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2590" y="3473840"/>
            <a:ext cx="4678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6. A hybrid capacitor EDLC comparison [7]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938" y="3812394"/>
            <a:ext cx="3974862" cy="2460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42590" y="6289265"/>
            <a:ext cx="4917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7. Specific Energy and Power comparison [4]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90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Due to very fast charging and discharge, </a:t>
            </a:r>
            <a:r>
              <a:rPr lang="en-US" sz="2200" dirty="0" err="1" smtClean="0"/>
              <a:t>supercapacitors</a:t>
            </a:r>
            <a:r>
              <a:rPr lang="en-US" sz="2200" dirty="0" smtClean="0"/>
              <a:t> make a great tool for regenerative breaking</a:t>
            </a:r>
          </a:p>
          <a:p>
            <a:r>
              <a:rPr lang="en-US" sz="2200" dirty="0" smtClean="0"/>
              <a:t>Used in cars and with rail in tandem with diesel electric generators</a:t>
            </a:r>
          </a:p>
          <a:p>
            <a:r>
              <a:rPr lang="en-US" sz="2200" dirty="0" smtClean="0"/>
              <a:t>In tandem with current batteries to improve lifetime</a:t>
            </a:r>
          </a:p>
          <a:p>
            <a:r>
              <a:rPr lang="en-US" sz="2200" dirty="0" smtClean="0"/>
              <a:t>Used in grid applications to handle power fluctuations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76469"/>
            <a:ext cx="3569669" cy="2056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667" y="3876469"/>
            <a:ext cx="3988581" cy="20561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8233" y="6149848"/>
            <a:ext cx="2533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8. </a:t>
            </a:r>
            <a:r>
              <a:rPr lang="en-US" sz="1600" dirty="0" err="1" smtClean="0"/>
              <a:t>Ioxus</a:t>
            </a:r>
            <a:r>
              <a:rPr lang="en-US" sz="1600" dirty="0" smtClean="0"/>
              <a:t> capacitors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909906" y="6149848"/>
            <a:ext cx="4754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9. Mazda’s regenerative breaking model [8]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609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6566"/>
            <a:ext cx="8229600" cy="990600"/>
          </a:xfrm>
        </p:spPr>
        <p:txBody>
          <a:bodyPr/>
          <a:lstStyle/>
          <a:p>
            <a:r>
              <a:rPr lang="en-US" dirty="0" smtClean="0"/>
              <a:t>Current Limitation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819" y="3709963"/>
            <a:ext cx="8229600" cy="651750"/>
          </a:xfrm>
        </p:spPr>
        <p:txBody>
          <a:bodyPr/>
          <a:lstStyle/>
          <a:p>
            <a:r>
              <a:rPr lang="en-US" dirty="0" smtClean="0"/>
              <a:t>Energy Density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12233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Research Focus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130443"/>
            <a:ext cx="8229600" cy="1545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Graphene</a:t>
            </a:r>
            <a:r>
              <a:rPr lang="en-US" dirty="0" smtClean="0"/>
              <a:t> electrodes</a:t>
            </a:r>
          </a:p>
          <a:p>
            <a:r>
              <a:rPr lang="en-US" dirty="0" smtClean="0"/>
              <a:t>Carbon nanotube electrodes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6819" y="1341856"/>
            <a:ext cx="8229600" cy="1374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Power capabilities</a:t>
            </a:r>
          </a:p>
          <a:p>
            <a:r>
              <a:rPr lang="en-US" dirty="0" smtClean="0"/>
              <a:t>Environmentally components and raw materials</a:t>
            </a:r>
          </a:p>
          <a:p>
            <a:r>
              <a:rPr lang="en-US" dirty="0" smtClean="0"/>
              <a:t>Cold weather performance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00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7042</TotalTime>
  <Words>518</Words>
  <Application>Microsoft Office PowerPoint</Application>
  <PresentationFormat>On-screen Show (4:3)</PresentationFormat>
  <Paragraphs>88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SuperCapacitors For Energy Storage</vt:lpstr>
      <vt:lpstr>Overview</vt:lpstr>
      <vt:lpstr>The Capacitor</vt:lpstr>
      <vt:lpstr>Supercapacitors</vt:lpstr>
      <vt:lpstr>Electric Double Layer Capacitor</vt:lpstr>
      <vt:lpstr>Pseudocapacitor</vt:lpstr>
      <vt:lpstr>Hybrid capacitor</vt:lpstr>
      <vt:lpstr>Current Applications</vt:lpstr>
      <vt:lpstr>Current Limitation</vt:lpstr>
      <vt:lpstr>Potential Applications</vt:lpstr>
      <vt:lpstr>Any Questions?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Gardner-Dale</dc:creator>
  <cp:lastModifiedBy>Ragheb, Magdi</cp:lastModifiedBy>
  <cp:revision>29</cp:revision>
  <dcterms:created xsi:type="dcterms:W3CDTF">2014-11-17T04:00:22Z</dcterms:created>
  <dcterms:modified xsi:type="dcterms:W3CDTF">2014-12-08T20:05:06Z</dcterms:modified>
</cp:coreProperties>
</file>