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58A6-068A-4D7A-A919-FC2E4D75576D}" type="datetimeFigureOut">
              <a:rPr lang="pt-BR" smtClean="0"/>
              <a:t>19/11/2014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AE68-4059-41E1-9867-85068F20DE5B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58A6-068A-4D7A-A919-FC2E4D75576D}" type="datetimeFigureOut">
              <a:rPr lang="pt-BR" smtClean="0"/>
              <a:t>19/11/2014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AE68-4059-41E1-9867-85068F20DE5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58A6-068A-4D7A-A919-FC2E4D75576D}" type="datetimeFigureOut">
              <a:rPr lang="pt-BR" smtClean="0"/>
              <a:t>19/11/2014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AE68-4059-41E1-9867-85068F20DE5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58A6-068A-4D7A-A919-FC2E4D75576D}" type="datetimeFigureOut">
              <a:rPr lang="pt-BR" smtClean="0"/>
              <a:t>19/11/2014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AE68-4059-41E1-9867-85068F20DE5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58A6-068A-4D7A-A919-FC2E4D75576D}" type="datetimeFigureOut">
              <a:rPr lang="pt-BR" smtClean="0"/>
              <a:t>19/11/2014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AE68-4059-41E1-9867-85068F20DE5B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58A6-068A-4D7A-A919-FC2E4D75576D}" type="datetimeFigureOut">
              <a:rPr lang="pt-BR" smtClean="0"/>
              <a:t>19/11/2014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AE68-4059-41E1-9867-85068F20DE5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58A6-068A-4D7A-A919-FC2E4D75576D}" type="datetimeFigureOut">
              <a:rPr lang="pt-BR" smtClean="0"/>
              <a:t>19/11/2014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AE68-4059-41E1-9867-85068F20DE5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58A6-068A-4D7A-A919-FC2E4D75576D}" type="datetimeFigureOut">
              <a:rPr lang="pt-BR" smtClean="0"/>
              <a:t>19/11/2014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AE68-4059-41E1-9867-85068F20DE5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58A6-068A-4D7A-A919-FC2E4D75576D}" type="datetimeFigureOut">
              <a:rPr lang="pt-BR" smtClean="0"/>
              <a:t>19/11/2014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AE68-4059-41E1-9867-85068F20DE5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58A6-068A-4D7A-A919-FC2E4D75576D}" type="datetimeFigureOut">
              <a:rPr lang="pt-BR" smtClean="0"/>
              <a:t>19/11/2014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AE68-4059-41E1-9867-85068F20DE5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58A6-068A-4D7A-A919-FC2E4D75576D}" type="datetimeFigureOut">
              <a:rPr lang="pt-BR" smtClean="0"/>
              <a:t>19/11/2014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9FAE68-4059-41E1-9867-85068F20DE5B}" type="slidenum">
              <a:rPr lang="pt-BR" smtClean="0"/>
              <a:t>‹#›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3558A6-068A-4D7A-A919-FC2E4D75576D}" type="datetimeFigureOut">
              <a:rPr lang="pt-BR" smtClean="0"/>
              <a:t>19/11/2014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9FAE68-4059-41E1-9867-85068F20DE5B}" type="slidenum">
              <a:rPr lang="pt-BR" smtClean="0"/>
              <a:t>‹#›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a.gov/agstar/tools/financing/index.html" TargetMode="External"/><Relationship Id="rId2" Type="http://schemas.openxmlformats.org/officeDocument/2006/relationships/hyperlink" Target="http://www.nrcs.usda.gov/wps/portal/nrcs/detail/national/technical/nra/nri/?&amp;cid=nrcs143_01412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pa.gov/agstar/documents/digester_status_report2010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Decentralized Energy Production in Rural Areas – Focus on Anaerobic Digestion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419600"/>
            <a:ext cx="7854696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Rubens </a:t>
            </a:r>
            <a:r>
              <a:rPr lang="en-US" dirty="0" err="1" smtClean="0"/>
              <a:t>Bragagnollo</a:t>
            </a:r>
            <a:r>
              <a:rPr lang="en-US" dirty="0" smtClean="0"/>
              <a:t> </a:t>
            </a:r>
            <a:r>
              <a:rPr lang="en-US" dirty="0" err="1" smtClean="0"/>
              <a:t>Filho</a:t>
            </a:r>
            <a:endParaRPr lang="en-US" dirty="0" smtClean="0"/>
          </a:p>
          <a:p>
            <a:pPr algn="l"/>
            <a:r>
              <a:rPr lang="en-US" dirty="0" smtClean="0"/>
              <a:t>MSc </a:t>
            </a:r>
            <a:r>
              <a:rPr lang="en-US" dirty="0" smtClean="0"/>
              <a:t>Bioenergy</a:t>
            </a:r>
          </a:p>
          <a:p>
            <a:pPr algn="l"/>
            <a:r>
              <a:rPr lang="en-US" dirty="0" smtClean="0"/>
              <a:t>NPRE 498 – Energy Storage Systems</a:t>
            </a:r>
            <a:endParaRPr lang="en-US" dirty="0" smtClean="0"/>
          </a:p>
          <a:p>
            <a:pPr algn="l"/>
            <a:r>
              <a:rPr lang="en-US" dirty="0" smtClean="0"/>
              <a:t>Email: bragagn2@illinois.edu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431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Capital costs: Ranging from $2,785 to 15,422 $/kW</a:t>
            </a:r>
          </a:p>
          <a:p>
            <a:endParaRPr lang="en-US" dirty="0"/>
          </a:p>
          <a:p>
            <a:r>
              <a:rPr lang="en-US" dirty="0" smtClean="0"/>
              <a:t>Natural gas prices are not expected to rise much</a:t>
            </a:r>
          </a:p>
          <a:p>
            <a:endParaRPr lang="en-US" dirty="0"/>
          </a:p>
          <a:p>
            <a:r>
              <a:rPr lang="en-US" dirty="0" smtClean="0"/>
              <a:t>Electricity prices now at $0.12 per Kwh</a:t>
            </a:r>
          </a:p>
          <a:p>
            <a:endParaRPr lang="en-US" dirty="0"/>
          </a:p>
          <a:p>
            <a:r>
              <a:rPr lang="en-US" dirty="0" smtClean="0"/>
              <a:t>Projects Financing</a:t>
            </a:r>
          </a:p>
          <a:p>
            <a:pPr lvl="1"/>
            <a:r>
              <a:rPr lang="en-US" dirty="0" smtClean="0"/>
              <a:t>USDA, Rural Energy for America, NRCS, etc.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61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839200" cy="4389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Power Purchase Agreement (PPA) – Utilities vs. Operator</a:t>
            </a:r>
          </a:p>
          <a:p>
            <a:pPr lvl="1"/>
            <a:r>
              <a:rPr lang="en-US" dirty="0" smtClean="0"/>
              <a:t>Buy-all-sell-all; surplus sale; net metering</a:t>
            </a:r>
          </a:p>
          <a:p>
            <a:r>
              <a:rPr lang="en-US" dirty="0" smtClean="0"/>
              <a:t>Logistics:</a:t>
            </a:r>
          </a:p>
          <a:p>
            <a:pPr lvl="1"/>
            <a:r>
              <a:rPr lang="en-US" dirty="0" smtClean="0"/>
              <a:t>Co-digestion </a:t>
            </a:r>
            <a:r>
              <a:rPr lang="en-US" dirty="0" smtClean="0">
                <a:sym typeface="Wingdings" panose="05000000000000000000" pitchFamily="2" charset="2"/>
              </a:rPr>
              <a:t> Waste management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Manure transportation: trucking vs. pipeline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Community and centralized digesters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Farming density and intensity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Biogas injection into natural gas pipelines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Standardization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PG&amp;E (2010)</a:t>
            </a:r>
            <a:endParaRPr lang="en-US" dirty="0">
              <a:sym typeface="Wingdings" panose="05000000000000000000" pitchFamily="2" charset="2"/>
            </a:endParaRPr>
          </a:p>
          <a:p>
            <a:pPr marL="393192" lvl="1" indent="0">
              <a:buNone/>
            </a:pPr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3886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595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u="sng" dirty="0">
                <a:hlinkClick r:id="rId2"/>
              </a:rPr>
              <a:t>http://www.nrcs.usda.gov/wps/portal/nrcs/detail/national/technical/nra/nri/?&amp;cid=nrcs143_014121</a:t>
            </a:r>
            <a:r>
              <a:rPr lang="en-US" sz="2000" dirty="0"/>
              <a:t> , accessed November 12</a:t>
            </a:r>
            <a:r>
              <a:rPr lang="en-US" sz="2000" baseline="30000" dirty="0"/>
              <a:t>th</a:t>
            </a:r>
            <a:r>
              <a:rPr lang="en-US" sz="2000" dirty="0"/>
              <a:t>, 2014. </a:t>
            </a:r>
            <a:endParaRPr lang="en-US" sz="2000" dirty="0" smtClean="0"/>
          </a:p>
          <a:p>
            <a:r>
              <a:rPr lang="en-US" sz="2000" dirty="0"/>
              <a:t>U.S. Economics and Statistics Administration – ESA. (2011). Economic feasibility of dairy manure digester and co-digester facilities in the Central Valley of California. Sacramento, CA. ESA publishing: 209481</a:t>
            </a:r>
            <a:endParaRPr lang="pt-BR" sz="2000" dirty="0"/>
          </a:p>
          <a:p>
            <a:r>
              <a:rPr lang="en-US" sz="2000" u="sng" dirty="0">
                <a:hlinkClick r:id="rId3"/>
              </a:rPr>
              <a:t>http://www.epa.gov/agstar/tools/financing/index.html</a:t>
            </a:r>
            <a:r>
              <a:rPr lang="en-US" sz="2000" dirty="0"/>
              <a:t> , accessed November 13</a:t>
            </a:r>
            <a:r>
              <a:rPr lang="en-US" sz="2000" baseline="30000" dirty="0"/>
              <a:t>th</a:t>
            </a:r>
            <a:r>
              <a:rPr lang="en-US" sz="2000" dirty="0"/>
              <a:t>, 2014</a:t>
            </a:r>
            <a:r>
              <a:rPr lang="en-US" sz="2000" dirty="0" smtClean="0"/>
              <a:t>.</a:t>
            </a:r>
          </a:p>
          <a:p>
            <a:r>
              <a:rPr lang="pt-BR" sz="2000" dirty="0">
                <a:hlinkClick r:id="rId4"/>
              </a:rPr>
              <a:t>http://</a:t>
            </a:r>
            <a:r>
              <a:rPr lang="pt-BR" sz="2000" dirty="0" smtClean="0">
                <a:hlinkClick r:id="rId4"/>
              </a:rPr>
              <a:t>www.epa.gov/agstar/documents/digester_status_report2010.pdf</a:t>
            </a:r>
            <a:r>
              <a:rPr lang="pt-BR" sz="2000" dirty="0"/>
              <a:t> </a:t>
            </a:r>
            <a:r>
              <a:rPr lang="pt-BR" sz="2000" dirty="0" smtClean="0"/>
              <a:t>, accessed November 14th, 2014.</a:t>
            </a:r>
            <a:endParaRPr lang="pt-BR" sz="2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841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Renewable energy in rural areas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Wind</a:t>
            </a:r>
          </a:p>
          <a:p>
            <a:pPr lvl="1"/>
            <a:r>
              <a:rPr lang="en-US" dirty="0" smtClean="0"/>
              <a:t>Solar </a:t>
            </a:r>
            <a:r>
              <a:rPr lang="en-US" dirty="0" smtClean="0">
                <a:sym typeface="Wingdings" panose="05000000000000000000" pitchFamily="2" charset="2"/>
              </a:rPr>
              <a:t> Water supply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Biomass  Anaerobic Digestion</a:t>
            </a:r>
            <a:endParaRPr lang="en-US" dirty="0" smtClean="0"/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067767"/>
            <a:ext cx="2819400" cy="4208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477491"/>
            <a:ext cx="4220441" cy="2798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663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dirty="0" smtClean="0"/>
              <a:t>Anaerobic Digestion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665526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617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Why Anaerobic Digestion?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Commercialized technology</a:t>
            </a:r>
          </a:p>
          <a:p>
            <a:r>
              <a:rPr lang="en-US" dirty="0" smtClean="0"/>
              <a:t>Less </a:t>
            </a:r>
            <a:r>
              <a:rPr lang="en-US" dirty="0" smtClean="0"/>
              <a:t>odor</a:t>
            </a:r>
          </a:p>
          <a:p>
            <a:r>
              <a:rPr lang="en-US" dirty="0" smtClean="0"/>
              <a:t>Pollution Control</a:t>
            </a:r>
          </a:p>
          <a:p>
            <a:r>
              <a:rPr lang="en-US" dirty="0" smtClean="0"/>
              <a:t>Electricity/heat production </a:t>
            </a:r>
            <a:r>
              <a:rPr lang="en-US" dirty="0" smtClean="0">
                <a:sym typeface="Wingdings" panose="05000000000000000000" pitchFamily="2" charset="2"/>
              </a:rPr>
              <a:t> Revenue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Byproducts  Fertilizer and bedding material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GHG reduction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CAFOs: Over 1 million farms  ~ 9 million </a:t>
            </a:r>
            <a:r>
              <a:rPr lang="en-US" dirty="0" smtClean="0">
                <a:sym typeface="Wingdings" panose="05000000000000000000" pitchFamily="2" charset="2"/>
              </a:rPr>
              <a:t>AU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Co-digestion  Food Waste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546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Production Assumptions</a:t>
            </a:r>
            <a:endParaRPr lang="pt-B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417818"/>
              </p:ext>
            </p:extLst>
          </p:nvPr>
        </p:nvGraphicFramePr>
        <p:xfrm>
          <a:off x="152400" y="1828800"/>
          <a:ext cx="8686800" cy="340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69023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Production Measure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Units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Per cow per day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Per cow per year </a:t>
                      </a:r>
                      <a:endParaRPr lang="pt-BR" sz="2000" dirty="0"/>
                    </a:p>
                  </a:txBody>
                  <a:tcPr/>
                </a:tc>
              </a:tr>
              <a:tr h="39989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Methane Weight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</a:t>
                      </a:r>
                      <a:r>
                        <a:rPr lang="en-US" sz="2000" dirty="0" err="1" smtClean="0"/>
                        <a:t>lbs</a:t>
                      </a:r>
                      <a:r>
                        <a:rPr lang="en-US" sz="2000" dirty="0" smtClean="0"/>
                        <a:t>)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1.37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500</a:t>
                      </a:r>
                      <a:endParaRPr lang="pt-BR" sz="2000" dirty="0"/>
                    </a:p>
                  </a:txBody>
                  <a:tcPr/>
                </a:tc>
              </a:tr>
              <a:tr h="39989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Energy Value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(thousand BTU)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30.9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11,279</a:t>
                      </a:r>
                      <a:endParaRPr lang="pt-BR" sz="2000" dirty="0"/>
                    </a:p>
                  </a:txBody>
                  <a:tcPr/>
                </a:tc>
              </a:tr>
              <a:tr h="39989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Electricity 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(KWh)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730</a:t>
                      </a:r>
                      <a:endParaRPr lang="pt-BR" sz="2000" dirty="0"/>
                    </a:p>
                  </a:txBody>
                  <a:tcPr/>
                </a:tc>
              </a:tr>
              <a:tr h="39989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Biomethane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(cubic feet)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27.8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10,150</a:t>
                      </a:r>
                      <a:endParaRPr lang="pt-BR" sz="2000" dirty="0"/>
                    </a:p>
                  </a:txBody>
                  <a:tcPr/>
                </a:tc>
              </a:tr>
              <a:tr h="39989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Digestate 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</a:t>
                      </a:r>
                      <a:r>
                        <a:rPr lang="en-US" sz="2000" dirty="0" err="1" smtClean="0"/>
                        <a:t>lbs</a:t>
                      </a:r>
                      <a:r>
                        <a:rPr lang="en-US" sz="2000" dirty="0" smtClean="0"/>
                        <a:t>)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144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52,560</a:t>
                      </a:r>
                      <a:endParaRPr lang="pt-BR" sz="2000" dirty="0"/>
                    </a:p>
                  </a:txBody>
                  <a:tcPr/>
                </a:tc>
              </a:tr>
              <a:tr h="69023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Carbon reduction</a:t>
                      </a:r>
                      <a:r>
                        <a:rPr lang="en-US" sz="2000" baseline="0" dirty="0" smtClean="0"/>
                        <a:t> for GHG credits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(kg/ CO</a:t>
                      </a:r>
                      <a:r>
                        <a:rPr lang="en-US" sz="2000" baseline="-25000" dirty="0" smtClean="0"/>
                        <a:t>2 </a:t>
                      </a:r>
                      <a:r>
                        <a:rPr lang="en-US" sz="2000" baseline="0" dirty="0" smtClean="0"/>
                        <a:t>equivalent)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20.4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7,450</a:t>
                      </a:r>
                      <a:endParaRPr lang="pt-B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63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Electricity Generation Potential</a:t>
            </a:r>
            <a:endParaRPr lang="pt-B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692452"/>
              </p:ext>
            </p:extLst>
          </p:nvPr>
        </p:nvGraphicFramePr>
        <p:xfrm>
          <a:off x="152400" y="2590800"/>
          <a:ext cx="88392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840"/>
                <a:gridCol w="1767840"/>
                <a:gridCol w="1767840"/>
                <a:gridCol w="1767840"/>
                <a:gridCol w="1767840"/>
              </a:tblGrid>
              <a:tr h="7513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Animal Sector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Candidate Farms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MW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MWh</a:t>
                      </a:r>
                      <a:r>
                        <a:rPr lang="en-US" sz="2400" dirty="0" smtClean="0"/>
                        <a:t>/year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MMBtu</a:t>
                      </a:r>
                      <a:r>
                        <a:rPr lang="en-US" sz="2400" dirty="0" smtClean="0"/>
                        <a:t>/ year</a:t>
                      </a:r>
                      <a:endParaRPr lang="pt-BR" sz="2400" dirty="0"/>
                    </a:p>
                  </a:txBody>
                  <a:tcPr/>
                </a:tc>
              </a:tr>
              <a:tr h="4353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Swine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5,596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804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6,341,527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21,643,632</a:t>
                      </a:r>
                      <a:endParaRPr lang="pt-BR" sz="2400" dirty="0"/>
                    </a:p>
                  </a:txBody>
                  <a:tcPr/>
                </a:tc>
              </a:tr>
              <a:tr h="4353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Diary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2,645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863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6,802,914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23,218,346</a:t>
                      </a:r>
                      <a:endParaRPr lang="pt-BR" sz="2400" dirty="0"/>
                    </a:p>
                  </a:txBody>
                  <a:tcPr/>
                </a:tc>
              </a:tr>
              <a:tr h="4353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Total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8,241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1,667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13,144,441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44,861,978</a:t>
                      </a:r>
                      <a:endParaRPr lang="pt-B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49530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About 200 systems operating currently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770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428358"/>
            <a:ext cx="7086600" cy="326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5831"/>
            <a:ext cx="7162800" cy="3099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677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cases – Barker (2001)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</p:spPr>
        <p:txBody>
          <a:bodyPr/>
          <a:lstStyle/>
          <a:p>
            <a:r>
              <a:rPr lang="en-US" dirty="0" smtClean="0"/>
              <a:t>National average on-site electrical usage: 550 kW/cow/year</a:t>
            </a:r>
          </a:p>
          <a:p>
            <a:r>
              <a:rPr lang="en-US" dirty="0" smtClean="0"/>
              <a:t>Typical retail energy cost: $0.12 kWh </a:t>
            </a:r>
            <a:r>
              <a:rPr lang="en-US" dirty="0" smtClean="0">
                <a:sym typeface="Wingdings" panose="05000000000000000000" pitchFamily="2" charset="2"/>
              </a:rPr>
              <a:t> $66 per cow per year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 cow can generate: 876 </a:t>
            </a:r>
            <a:r>
              <a:rPr lang="en-US" dirty="0" smtClean="0">
                <a:sym typeface="Wingdings" panose="05000000000000000000" pitchFamily="2" charset="2"/>
              </a:rPr>
              <a:t>kWh/cow/year </a:t>
            </a:r>
            <a:r>
              <a:rPr lang="en-US" dirty="0" smtClean="0">
                <a:sym typeface="Wingdings" panose="05000000000000000000" pitchFamily="2" charset="2"/>
              </a:rPr>
              <a:t> Surplus of energy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$ 39 per cow per year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697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Study cases – Wang et al. (2011)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Price premium of $0.04 kWh</a:t>
            </a:r>
          </a:p>
          <a:p>
            <a:r>
              <a:rPr lang="en-US" dirty="0" smtClean="0"/>
              <a:t>Costumers volunteer to pay it (25, 50 or 100%)</a:t>
            </a:r>
          </a:p>
          <a:p>
            <a:r>
              <a:rPr lang="en-US" dirty="0" smtClean="0"/>
              <a:t>1212 cows </a:t>
            </a:r>
            <a:r>
              <a:rPr lang="en-US" dirty="0" smtClean="0">
                <a:sym typeface="Wingdings" panose="05000000000000000000" pitchFamily="2" charset="2"/>
              </a:rPr>
              <a:t> 5,295 kWh per day  $958 revenue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Total revenue: $1,263 per day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By products: 26% of revenue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Bedding material 50% cheaper</a:t>
            </a:r>
            <a:endParaRPr lang="en-US" dirty="0"/>
          </a:p>
          <a:p>
            <a:r>
              <a:rPr lang="en-US" dirty="0" smtClean="0"/>
              <a:t>Return on equity = 14.13%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Aprox</a:t>
            </a:r>
            <a:r>
              <a:rPr lang="en-US" dirty="0" smtClean="0">
                <a:sym typeface="Wingdings" panose="05000000000000000000" pitchFamily="2" charset="2"/>
              </a:rPr>
              <a:t>. 8 years payback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069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171</TotalTime>
  <Words>451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Decentralized Energy Production in Rural Areas – Focus on Anaerobic Digestion</vt:lpstr>
      <vt:lpstr>Renewable energy in rural areas</vt:lpstr>
      <vt:lpstr>Anaerobic Digestion</vt:lpstr>
      <vt:lpstr>Why Anaerobic Digestion?</vt:lpstr>
      <vt:lpstr>Production Assumptions</vt:lpstr>
      <vt:lpstr>Electricity Generation Potential</vt:lpstr>
      <vt:lpstr>PowerPoint Presentation</vt:lpstr>
      <vt:lpstr>Study cases – Barker (2001)</vt:lpstr>
      <vt:lpstr>Study cases – Wang et al. (2011)</vt:lpstr>
      <vt:lpstr>Economics</vt:lpstr>
      <vt:lpstr>Challenges </vt:lpstr>
      <vt:lpstr>Questions?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Rubinho</dc:creator>
  <cp:lastModifiedBy>Rubinho</cp:lastModifiedBy>
  <cp:revision>17</cp:revision>
  <dcterms:created xsi:type="dcterms:W3CDTF">2014-11-19T16:21:03Z</dcterms:created>
  <dcterms:modified xsi:type="dcterms:W3CDTF">2014-11-19T19:18:59Z</dcterms:modified>
</cp:coreProperties>
</file>