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301" r:id="rId6"/>
    <p:sldId id="302" r:id="rId7"/>
    <p:sldId id="303" r:id="rId8"/>
    <p:sldId id="305" r:id="rId9"/>
    <p:sldId id="306" r:id="rId10"/>
    <p:sldId id="307" r:id="rId11"/>
    <p:sldId id="308" r:id="rId12"/>
    <p:sldId id="309" r:id="rId13"/>
    <p:sldId id="31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4743"/>
    <a:srgbClr val="FA0600"/>
    <a:srgbClr val="FA8B88"/>
    <a:srgbClr val="E07616"/>
    <a:srgbClr val="FC32E4"/>
    <a:srgbClr val="CC3300"/>
    <a:srgbClr val="FFF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398A-8EA8-443D-B50B-17FF4A48E38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6D38D-19B9-4B36-B456-DEE70807E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4809-F69F-0D48-97F8-9CF76A5308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340" y="1122363"/>
            <a:ext cx="5785769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Title Here: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Tell Your</a:t>
            </a:r>
            <a:b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Illinois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A99F5-1DAB-644E-87BD-7B2BE337DB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1340" y="3602038"/>
            <a:ext cx="5785769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86B4-4E28-5743-B958-4D04BD32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1599-C0E5-482F-9F8E-5587AB74BE3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68A1-EB41-F34E-97FD-7F64F604A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075" y="5718264"/>
            <a:ext cx="3117851" cy="80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8AB01599-C0E5-482F-9F8E-5587AB74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4261-61FB-7142-9417-2F78D3797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823" y="365125"/>
            <a:ext cx="9614263" cy="1325563"/>
          </a:xfrm>
        </p:spPr>
        <p:txBody>
          <a:bodyPr/>
          <a:lstStyle>
            <a:lvl1pPr algn="ctr">
              <a:defRPr b="1" i="0">
                <a:solidFill>
                  <a:srgbClr val="E84A27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Hello.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2F32-5110-BE43-86BA-CB778EC4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3" y="1690688"/>
            <a:ext cx="9614263" cy="3625895"/>
          </a:xfrm>
        </p:spPr>
        <p:txBody>
          <a:bodyPr/>
          <a:lstStyle>
            <a:lvl1pPr>
              <a:defRPr>
                <a:solidFill>
                  <a:srgbClr val="13294B"/>
                </a:solidFill>
              </a:defRPr>
            </a:lvl1pPr>
            <a:lvl2pPr>
              <a:defRPr>
                <a:solidFill>
                  <a:srgbClr val="13294B"/>
                </a:solidFill>
              </a:defRPr>
            </a:lvl2pPr>
            <a:lvl3pPr>
              <a:defRPr>
                <a:solidFill>
                  <a:srgbClr val="13294B"/>
                </a:solidFill>
              </a:defRPr>
            </a:lvl3pPr>
            <a:lvl4pPr>
              <a:defRPr>
                <a:solidFill>
                  <a:srgbClr val="13294B"/>
                </a:solidFill>
              </a:defRPr>
            </a:lvl4pPr>
            <a:lvl5pPr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9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B210D-E74D-9F46-BBEB-61CE8DBF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4" y="6095093"/>
            <a:ext cx="2743200" cy="365125"/>
          </a:xfrm>
        </p:spPr>
        <p:txBody>
          <a:bodyPr/>
          <a:lstStyle/>
          <a:p>
            <a:fld id="{8AB01599-C0E5-482F-9F8E-5587AB74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7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26ADA6-32C7-6D47-94AB-D149FA9C1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FDBC8-5F1C-654A-9325-61F42441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FB5C-A5C2-4C44-A9DF-4F6A196E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1599-C0E5-482F-9F8E-5587AB74B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9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E8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3294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3294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3294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329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BAF7-8FB5-150F-0ADB-F2BD43B44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Aluminum Ion Batteries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Dimitri Kalinichenko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88322E-2EAA-9D70-3920-48C1D4E4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1599-C0E5-482F-9F8E-5587AB74BE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8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CA28-9D23-50AA-3B91-FE1BA01B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1599-C0E5-482F-9F8E-5587AB74BE3D}" type="slidenum">
              <a:rPr lang="en-US" sz="2400" smtClean="0"/>
              <a:t>10</a:t>
            </a:fld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FCFEF-DCDD-6CFD-F1C2-89DB17B388EF}"/>
              </a:ext>
            </a:extLst>
          </p:cNvPr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Nuclear,</a:t>
            </a:r>
            <a:r>
              <a:rPr lang="zh-CN" alt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and Radiological Engineering,</a:t>
            </a:r>
          </a:p>
          <a:p>
            <a:r>
              <a:rPr 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Illinois at Urbana-Champaign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AE07E-17B7-C432-E9B2-A72B7AE72D68}"/>
              </a:ext>
            </a:extLst>
          </p:cNvPr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35E99-C453-5C4E-1208-E138B7B1E37F}"/>
              </a:ext>
            </a:extLst>
          </p:cNvPr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75AF-A513-90A3-7044-A81955601CFF}"/>
              </a:ext>
            </a:extLst>
          </p:cNvPr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References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CB1FC6-1F5E-0859-43DC-F74109F2C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57507"/>
              </p:ext>
            </p:extLst>
          </p:nvPr>
        </p:nvGraphicFramePr>
        <p:xfrm>
          <a:off x="838200" y="982639"/>
          <a:ext cx="105156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072">
                  <a:extLst>
                    <a:ext uri="{9D8B030D-6E8A-4147-A177-3AD203B41FA5}">
                      <a16:colId xmlns:a16="http://schemas.microsoft.com/office/drawing/2014/main" val="4148377445"/>
                    </a:ext>
                  </a:extLst>
                </a:gridCol>
                <a:gridCol w="10266528">
                  <a:extLst>
                    <a:ext uri="{9D8B030D-6E8A-4147-A177-3AD203B41FA5}">
                      <a16:colId xmlns:a16="http://schemas.microsoft.com/office/drawing/2014/main" val="1256897248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[1] 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</a:rPr>
                        <a:t>Wikipedia, "Grid Energy Storage," [Online]. Available: https://en.wikipedia.org/wiki/Grid_energy_storage. [Accessed November 2023].</a:t>
                      </a:r>
                      <a:endParaRPr lang="en-US" sz="11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03496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[2] 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S. Dua, "World’s first non-toxic aluminum-ion batteries developed," 2023. [Online]. Available: https://interestingengineering.com/innovation/worlds-first-non-toxic-aluminum-ion-batteries-aib-developed. [Accessed November 2023].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59483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[3] 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D. L. Chandler, "A new concept for low-cost batteries," 2022. [Online]. Available: https://news.mit.edu/2022/aluminum-sulfur-battery-0824. [Accessed November 2023].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46219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[4] 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E. Osmanbasic, "Aluminum-Ion Batteries Get Major Capacity Boost," 2023. [Online]. Available: https://www.engineering.com/story/aluminum-ion-batteries-get-major-capacity-boost. [Accessed November 2023].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038926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[5] 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G. Studer, A. Schmidt, J. </a:t>
                      </a:r>
                      <a:r>
                        <a:rPr lang="en-US" sz="1100" kern="100" dirty="0" err="1">
                          <a:solidFill>
                            <a:schemeClr val="tx1"/>
                          </a:solidFill>
                          <a:effectLst/>
                        </a:rPr>
                        <a:t>Büttner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, M. Schmidt, A. Fischer, I. </a:t>
                      </a:r>
                      <a:r>
                        <a:rPr lang="en-US" sz="1100" kern="100" dirty="0" err="1">
                          <a:solidFill>
                            <a:schemeClr val="tx1"/>
                          </a:solidFill>
                          <a:effectLst/>
                        </a:rPr>
                        <a:t>Krossing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 and B. </a:t>
                      </a:r>
                      <a:r>
                        <a:rPr lang="en-US" sz="1100" kern="100" dirty="0" err="1">
                          <a:solidFill>
                            <a:schemeClr val="tx1"/>
                          </a:solidFill>
                          <a:effectLst/>
                        </a:rPr>
                        <a:t>Esser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, "On a high-capacity </a:t>
                      </a:r>
                      <a:r>
                        <a:rPr lang="en-US" sz="1100" kern="100" dirty="0" err="1">
                          <a:solidFill>
                            <a:schemeClr val="tx1"/>
                          </a:solidFill>
                          <a:effectLst/>
                        </a:rPr>
                        <a:t>aluminium</a:t>
                      </a: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 battery with a two-electron phenothiazine redox polymer as a positive electrode," Energy &amp; Environmental Science, no. 9, 2023. 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45194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chemeClr val="tx1"/>
                          </a:solidFill>
                          <a:effectLst/>
                        </a:rPr>
                        <a:t>[6] </a:t>
                      </a:r>
                      <a:endParaRPr lang="en-US" sz="11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Flux Power, "What is the Energy Density of a Lithium-Ion Battery?," 2020. [Online]. Available: https://www.fluxpower.com/blog/what-is-the-energy-density-of-a-lithium-ion-battery. [Accessed November 2023].</a:t>
                      </a:r>
                      <a:endParaRPr lang="en-US" sz="11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302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25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CA28-9D23-50AA-3B91-FE1BA01B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1599-C0E5-482F-9F8E-5587AB74BE3D}" type="slidenum">
              <a:rPr lang="en-US" sz="2400" smtClean="0"/>
              <a:t>2</a:t>
            </a:fld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FCFEF-DCDD-6CFD-F1C2-89DB17B388EF}"/>
              </a:ext>
            </a:extLst>
          </p:cNvPr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Nuclear,</a:t>
            </a:r>
            <a:r>
              <a:rPr lang="zh-CN" alt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and Radiological Engineering,</a:t>
            </a:r>
          </a:p>
          <a:p>
            <a:r>
              <a:rPr 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Illinois at Urbana-Champaign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AE07E-17B7-C432-E9B2-A72B7AE72D68}"/>
              </a:ext>
            </a:extLst>
          </p:cNvPr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35E99-C453-5C4E-1208-E138B7B1E37F}"/>
              </a:ext>
            </a:extLst>
          </p:cNvPr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F7875-8EF2-54F7-99E7-FCF9E106015F}"/>
              </a:ext>
            </a:extLst>
          </p:cNvPr>
          <p:cNvSpPr/>
          <p:nvPr/>
        </p:nvSpPr>
        <p:spPr>
          <a:xfrm>
            <a:off x="8211402" y="2853110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75AF-A513-90A3-7044-A81955601CFF}"/>
              </a:ext>
            </a:extLst>
          </p:cNvPr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Motivation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7E45F-B80B-729A-8C6D-366CC78E3282}"/>
              </a:ext>
            </a:extLst>
          </p:cNvPr>
          <p:cNvSpPr txBox="1"/>
          <p:nvPr/>
        </p:nvSpPr>
        <p:spPr>
          <a:xfrm>
            <a:off x="577755" y="1046328"/>
            <a:ext cx="11283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Energy storage batteries are currently dominated by lithium-ion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However, there are problems: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Lithium is flammable/highly reactive in water and 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Lithium mining is resource intensive and arguably unsustainable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Lithium is expensive – hard to make cost-effective grid scale batteries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BDCA02-0357-F95B-9F40-A9AB8CDA7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5"/>
          <a:stretch/>
        </p:blipFill>
        <p:spPr>
          <a:xfrm>
            <a:off x="1291548" y="2563952"/>
            <a:ext cx="8862828" cy="282426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1A362E0-5DD4-89E6-976C-67BF1DBD119D}"/>
              </a:ext>
            </a:extLst>
          </p:cNvPr>
          <p:cNvSpPr/>
          <p:nvPr/>
        </p:nvSpPr>
        <p:spPr>
          <a:xfrm>
            <a:off x="1073625" y="4488393"/>
            <a:ext cx="9298674" cy="2775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F37888-CD42-856D-62F6-7092B1110294}"/>
              </a:ext>
            </a:extLst>
          </p:cNvPr>
          <p:cNvSpPr txBox="1"/>
          <p:nvPr/>
        </p:nvSpPr>
        <p:spPr>
          <a:xfrm>
            <a:off x="1787857" y="5329559"/>
            <a:ext cx="8074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Wikipedia, "Grid Energy Storage," [Online]. Available: https://en.wikipedia.org/wiki/Grid_energy_storage. [Accessed November 2023].</a:t>
            </a:r>
            <a:endParaRPr lang="en-US" sz="1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0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CA28-9D23-50AA-3B91-FE1BA01B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1599-C0E5-482F-9F8E-5587AB74BE3D}" type="slidenum">
              <a:rPr lang="en-US" sz="2400" smtClean="0"/>
              <a:t>3</a:t>
            </a:fld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FCFEF-DCDD-6CFD-F1C2-89DB17B388EF}"/>
              </a:ext>
            </a:extLst>
          </p:cNvPr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Nuclear,</a:t>
            </a:r>
            <a:r>
              <a:rPr lang="zh-CN" alt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and Radiological Engineering,</a:t>
            </a:r>
          </a:p>
          <a:p>
            <a:r>
              <a:rPr 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Illinois at Urbana-Champaign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AE07E-17B7-C432-E9B2-A72B7AE72D68}"/>
              </a:ext>
            </a:extLst>
          </p:cNvPr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35E99-C453-5C4E-1208-E138B7B1E37F}"/>
              </a:ext>
            </a:extLst>
          </p:cNvPr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75AF-A513-90A3-7044-A81955601CFF}"/>
              </a:ext>
            </a:extLst>
          </p:cNvPr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Aluminum-Ion Battery Concept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A496C-06BF-2A22-D959-64AEF3C70FCE}"/>
              </a:ext>
            </a:extLst>
          </p:cNvPr>
          <p:cNvSpPr txBox="1"/>
          <p:nvPr/>
        </p:nvSpPr>
        <p:spPr>
          <a:xfrm>
            <a:off x="536812" y="935349"/>
            <a:ext cx="11291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Aluminum is the most abundant metal on earth and relatively easily recyclable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aluminum-ion has a 3+ charge instead of the 1+ of lithium-ions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This enables theoretically higher energy density, as each charge carrier carries more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H0wever, the Al 3+ ion have slow moving transport and this has prevented their 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Additionally, electrode materials struggle to have reversible insertion of complex aluminum ions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772063-1C9A-C404-35FF-3DF1C0946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55" y="2556219"/>
            <a:ext cx="5166328" cy="28998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50BF5F-F076-EAD3-BA80-4E7E395C399F}"/>
              </a:ext>
            </a:extLst>
          </p:cNvPr>
          <p:cNvSpPr txBox="1"/>
          <p:nvPr/>
        </p:nvSpPr>
        <p:spPr>
          <a:xfrm>
            <a:off x="1976196" y="5508387"/>
            <a:ext cx="841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 Dua, "World’s first non-toxic aluminum-ion batteries developed," 2023. [Online]. Available: https://interestingengineering.com/innovation/worlds-first-non-toxic-aluminum-ion-batteries-aib-developed. [Accessed November 2023].</a:t>
            </a:r>
            <a:endParaRPr lang="en-US" sz="1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CA28-9D23-50AA-3B91-FE1BA01B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1599-C0E5-482F-9F8E-5587AB74BE3D}" type="slidenum">
              <a:rPr lang="en-US" sz="2400" smtClean="0"/>
              <a:t>4</a:t>
            </a:fld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FCFEF-DCDD-6CFD-F1C2-89DB17B388EF}"/>
              </a:ext>
            </a:extLst>
          </p:cNvPr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Nuclear,</a:t>
            </a:r>
            <a:r>
              <a:rPr lang="zh-CN" alt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and Radiological Engineering,</a:t>
            </a:r>
          </a:p>
          <a:p>
            <a:r>
              <a:rPr 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Illinois at Urbana-Champaign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AE07E-17B7-C432-E9B2-A72B7AE72D68}"/>
              </a:ext>
            </a:extLst>
          </p:cNvPr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35E99-C453-5C4E-1208-E138B7B1E37F}"/>
              </a:ext>
            </a:extLst>
          </p:cNvPr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75AF-A513-90A3-7044-A81955601CFF}"/>
              </a:ext>
            </a:extLst>
          </p:cNvPr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Solving the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A496C-06BF-2A22-D959-64AEF3C70FCE}"/>
              </a:ext>
            </a:extLst>
          </p:cNvPr>
          <p:cNvSpPr txBox="1"/>
          <p:nvPr/>
        </p:nvSpPr>
        <p:spPr>
          <a:xfrm>
            <a:off x="536812" y="935349"/>
            <a:ext cx="112912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Electrode material is being developed that can effectively handle complex aluminum ions with high reversibility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Instead of graphite, an organic polymer is used for X-PVMPT electrodes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X-PVMPT: cross-linked poly(3-vinyl-N-methylphenothiazine)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Rather than use the positive ions, negative ions are used as charge carriers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[Al</a:t>
            </a:r>
            <a:r>
              <a:rPr lang="en-US" baseline="-25000" dirty="0">
                <a:latin typeface="Georgia" panose="02040502050405020303" pitchFamily="18" charset="0"/>
              </a:rPr>
              <a:t>2</a:t>
            </a:r>
            <a:r>
              <a:rPr lang="en-US" dirty="0">
                <a:latin typeface="Georgia" panose="02040502050405020303" pitchFamily="18" charset="0"/>
              </a:rPr>
              <a:t>CL</a:t>
            </a:r>
            <a:r>
              <a:rPr lang="en-US" baseline="-25000" dirty="0">
                <a:latin typeface="Georgia" panose="02040502050405020303" pitchFamily="18" charset="0"/>
              </a:rPr>
              <a:t>7</a:t>
            </a:r>
            <a:r>
              <a:rPr lang="en-US" dirty="0">
                <a:latin typeface="Georgia" panose="02040502050405020303" pitchFamily="18" charset="0"/>
              </a:rPr>
              <a:t>]</a:t>
            </a:r>
            <a:r>
              <a:rPr lang="en-US" baseline="30000" dirty="0">
                <a:latin typeface="Georgia" panose="02040502050405020303" pitchFamily="18" charset="0"/>
              </a:rPr>
              <a:t>- </a:t>
            </a:r>
            <a:r>
              <a:rPr lang="en-US" dirty="0">
                <a:latin typeface="Georgia" panose="02040502050405020303" pitchFamily="18" charset="0"/>
              </a:rPr>
              <a:t>and [AlCl</a:t>
            </a:r>
            <a:r>
              <a:rPr lang="en-US" baseline="-25000" dirty="0">
                <a:latin typeface="Georgia" panose="02040502050405020303" pitchFamily="18" charset="0"/>
              </a:rPr>
              <a:t>4</a:t>
            </a:r>
            <a:r>
              <a:rPr lang="en-US" dirty="0">
                <a:latin typeface="Georgia" panose="02040502050405020303" pitchFamily="18" charset="0"/>
              </a:rPr>
              <a:t>]</a:t>
            </a:r>
            <a:r>
              <a:rPr lang="en-US" baseline="30000" dirty="0">
                <a:latin typeface="Georgia" panose="02040502050405020303" pitchFamily="18" charset="0"/>
              </a:rPr>
              <a:t>- </a:t>
            </a:r>
            <a:r>
              <a:rPr lang="en-US" dirty="0">
                <a:latin typeface="Georgia" panose="02040502050405020303" pitchFamily="18" charset="0"/>
              </a:rPr>
              <a:t>are used for their higher potential difference enabling higher cell voltages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Performance: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167 </a:t>
            </a:r>
            <a:r>
              <a:rPr lang="en-US" dirty="0" err="1">
                <a:latin typeface="Georgia" panose="02040502050405020303" pitchFamily="18" charset="0"/>
              </a:rPr>
              <a:t>mAh</a:t>
            </a:r>
            <a:r>
              <a:rPr lang="en-US" dirty="0">
                <a:latin typeface="Georgia" panose="02040502050405020303" pitchFamily="18" charset="0"/>
              </a:rPr>
              <a:t>/g specific capacity vs. 120 </a:t>
            </a:r>
            <a:r>
              <a:rPr lang="en-US" dirty="0" err="1">
                <a:latin typeface="Georgia" panose="02040502050405020303" pitchFamily="18" charset="0"/>
              </a:rPr>
              <a:t>mAh</a:t>
            </a:r>
            <a:r>
              <a:rPr lang="en-US" dirty="0">
                <a:latin typeface="Georgia" panose="02040502050405020303" pitchFamily="18" charset="0"/>
              </a:rPr>
              <a:t>/g with graphite electrodes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More aluminum ions can bind to the electrode =&gt; larger storage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Better cyclability at faster 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Higher rates can put more stress on a battery and increase the risk of dendrite 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battery can hold 88% capacity even after 5,000 cycles at a 10C rate (full charge/discharge in 6 minutes)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At an 100C rate, 64 </a:t>
            </a:r>
            <a:r>
              <a:rPr lang="en-US" dirty="0" err="1">
                <a:latin typeface="Georgia" panose="02040502050405020303" pitchFamily="18" charset="0"/>
              </a:rPr>
              <a:t>mAh</a:t>
            </a:r>
            <a:r>
              <a:rPr lang="en-US" dirty="0">
                <a:latin typeface="Georgia" panose="02040502050405020303" pitchFamily="18" charset="0"/>
              </a:rPr>
              <a:t>/g can be cycled reversibly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This enables the potential for fast charge and </a:t>
            </a:r>
            <a:r>
              <a:rPr lang="en-US" dirty="0" err="1">
                <a:latin typeface="Georgia" panose="02040502050405020303" pitchFamily="18" charset="0"/>
              </a:rPr>
              <a:t>dicharge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3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CA28-9D23-50AA-3B91-FE1BA01B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1599-C0E5-482F-9F8E-5587AB74BE3D}" type="slidenum">
              <a:rPr lang="en-US" sz="2400" smtClean="0"/>
              <a:t>5</a:t>
            </a:fld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FCFEF-DCDD-6CFD-F1C2-89DB17B388EF}"/>
              </a:ext>
            </a:extLst>
          </p:cNvPr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Nuclear,</a:t>
            </a:r>
            <a:r>
              <a:rPr lang="zh-CN" alt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and Radiological Engineering,</a:t>
            </a:r>
          </a:p>
          <a:p>
            <a:r>
              <a:rPr 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Illinois at Urbana-Champaign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AE07E-17B7-C432-E9B2-A72B7AE72D68}"/>
              </a:ext>
            </a:extLst>
          </p:cNvPr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35E99-C453-5C4E-1208-E138B7B1E37F}"/>
              </a:ext>
            </a:extLst>
          </p:cNvPr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75AF-A513-90A3-7044-A81955601CFF}"/>
              </a:ext>
            </a:extLst>
          </p:cNvPr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Solving the 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0BF257-378C-E74B-92DE-2770B712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241" y="1030010"/>
            <a:ext cx="5246956" cy="479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49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CA28-9D23-50AA-3B91-FE1BA01B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1599-C0E5-482F-9F8E-5587AB74BE3D}" type="slidenum">
              <a:rPr lang="en-US" sz="2400" smtClean="0"/>
              <a:t>6</a:t>
            </a:fld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FCFEF-DCDD-6CFD-F1C2-89DB17B388EF}"/>
              </a:ext>
            </a:extLst>
          </p:cNvPr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Nuclear,</a:t>
            </a:r>
            <a:r>
              <a:rPr lang="zh-CN" alt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and Radiological Engineering,</a:t>
            </a:r>
          </a:p>
          <a:p>
            <a:r>
              <a:rPr 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Illinois at Urbana-Champaign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AE07E-17B7-C432-E9B2-A72B7AE72D68}"/>
              </a:ext>
            </a:extLst>
          </p:cNvPr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35E99-C453-5C4E-1208-E138B7B1E37F}"/>
              </a:ext>
            </a:extLst>
          </p:cNvPr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75AF-A513-90A3-7044-A81955601CFF}"/>
              </a:ext>
            </a:extLst>
          </p:cNvPr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Solving the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A496C-06BF-2A22-D959-64AEF3C70FCE}"/>
              </a:ext>
            </a:extLst>
          </p:cNvPr>
          <p:cNvSpPr txBox="1"/>
          <p:nvPr/>
        </p:nvSpPr>
        <p:spPr>
          <a:xfrm>
            <a:off x="536812" y="935349"/>
            <a:ext cx="11291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Another proposed electrode material is sulfur, the cheapest non-metal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This concept uses a molten salt electrolyte with melting point near that of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Not the volatile, flammable organic liquids used in current batteries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Cheap ingredients: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Sulfur is a common waste product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Salts are widely available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CDF35-A6F2-D019-F4F1-7D2D01CCB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386" y="2880868"/>
            <a:ext cx="4187228" cy="27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8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CA28-9D23-50AA-3B91-FE1BA01B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1599-C0E5-482F-9F8E-5587AB74BE3D}" type="slidenum">
              <a:rPr lang="en-US" sz="2400" smtClean="0"/>
              <a:t>7</a:t>
            </a:fld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FCFEF-DCDD-6CFD-F1C2-89DB17B388EF}"/>
              </a:ext>
            </a:extLst>
          </p:cNvPr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Nuclear,</a:t>
            </a:r>
            <a:r>
              <a:rPr lang="zh-CN" alt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and Radiological Engineering,</a:t>
            </a:r>
          </a:p>
          <a:p>
            <a:r>
              <a:rPr 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Illinois at Urbana-Champaign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AE07E-17B7-C432-E9B2-A72B7AE72D68}"/>
              </a:ext>
            </a:extLst>
          </p:cNvPr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35E99-C453-5C4E-1208-E138B7B1E37F}"/>
              </a:ext>
            </a:extLst>
          </p:cNvPr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75AF-A513-90A3-7044-A81955601CFF}"/>
              </a:ext>
            </a:extLst>
          </p:cNvPr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Aluminum-Sulfur Battery 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A496C-06BF-2A22-D959-64AEF3C70FCE}"/>
              </a:ext>
            </a:extLst>
          </p:cNvPr>
          <p:cNvSpPr txBox="1"/>
          <p:nvPr/>
        </p:nvSpPr>
        <p:spPr>
          <a:xfrm>
            <a:off x="536812" y="935349"/>
            <a:ext cx="11291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1/6</a:t>
            </a:r>
            <a:r>
              <a:rPr lang="en-US" baseline="30000" dirty="0">
                <a:latin typeface="Georgia" panose="02040502050405020303" pitchFamily="18" charset="0"/>
              </a:rPr>
              <a:t>th</a:t>
            </a:r>
            <a:r>
              <a:rPr lang="en-US" dirty="0">
                <a:latin typeface="Georgia" panose="02040502050405020303" pitchFamily="18" charset="0"/>
              </a:rPr>
              <a:t> cost of lithium-ion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Can endure exceptionally high charging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Charge rate temperature dependent, rate at 110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dirty="0">
                <a:latin typeface="Georgia" panose="02040502050405020303" pitchFamily="18" charset="0"/>
              </a:rPr>
              <a:t> 25 times faster than at 25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Molten salt good at preventing dendrite formation – further allows rapid recharge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Some cells can be charged in less than a minute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Battery operation generates enough heat to keep salt molten, no need for external 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Ideal size would be on order of tens of kWh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Batteries could be used for fast-charging EV stations, as such high current needed that line supplying facility cannot keep up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CA28-9D23-50AA-3B91-FE1BA01B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1599-C0E5-482F-9F8E-5587AB74BE3D}" type="slidenum">
              <a:rPr lang="en-US" sz="2400" smtClean="0"/>
              <a:t>8</a:t>
            </a:fld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FCFEF-DCDD-6CFD-F1C2-89DB17B388EF}"/>
              </a:ext>
            </a:extLst>
          </p:cNvPr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Nuclear,</a:t>
            </a:r>
            <a:r>
              <a:rPr lang="zh-CN" alt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and Radiological Engineering,</a:t>
            </a:r>
          </a:p>
          <a:p>
            <a:r>
              <a:rPr 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Illinois at Urbana-Champaign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AE07E-17B7-C432-E9B2-A72B7AE72D68}"/>
              </a:ext>
            </a:extLst>
          </p:cNvPr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35E99-C453-5C4E-1208-E138B7B1E37F}"/>
              </a:ext>
            </a:extLst>
          </p:cNvPr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75AF-A513-90A3-7044-A81955601CFF}"/>
              </a:ext>
            </a:extLst>
          </p:cNvPr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Electrolytes for Aluminum-Ion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A496C-06BF-2A22-D959-64AEF3C70FCE}"/>
              </a:ext>
            </a:extLst>
          </p:cNvPr>
          <p:cNvSpPr txBox="1"/>
          <p:nvPr/>
        </p:nvSpPr>
        <p:spPr>
          <a:xfrm>
            <a:off x="536812" y="935349"/>
            <a:ext cx="11291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One electrolyte is the </a:t>
            </a:r>
            <a:r>
              <a:rPr lang="en-US" dirty="0" err="1">
                <a:latin typeface="Georgia" panose="02040502050405020303" pitchFamily="18" charset="0"/>
              </a:rPr>
              <a:t>EMIm</a:t>
            </a:r>
            <a:r>
              <a:rPr lang="en-US" dirty="0">
                <a:latin typeface="Georgia" panose="02040502050405020303" pitchFamily="18" charset="0"/>
              </a:rPr>
              <a:t>-based chloroaluminate ionic liquid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Georgia" panose="02040502050405020303" pitchFamily="18" charset="0"/>
              </a:rPr>
              <a:t>EMIm</a:t>
            </a:r>
            <a:r>
              <a:rPr lang="en-US" dirty="0">
                <a:latin typeface="Georgia" panose="02040502050405020303" pitchFamily="18" charset="0"/>
              </a:rPr>
              <a:t>: 1-ethyl-3-methylimidazolium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Used with the X-PVPMT electrodes to allow for two-electron redox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Considered the best electrolyte for AL-ion in terms of cost, electrochemical stability, and temperatures maintaining the electrolyte in liquid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Another electrode design uses stable organic radicals containing a compound known as TEMPO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TEMPO: 2,2,6,6-tetramethylpiperidyl-1-oxy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electrolytes for these batteries are water-based, making the batteries fire-retardant and air-stable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This allows for output voltages of 1.25 V with a capacity of 110 </a:t>
            </a:r>
            <a:r>
              <a:rPr lang="en-US" dirty="0" err="1">
                <a:latin typeface="Georgia" panose="02040502050405020303" pitchFamily="18" charset="0"/>
              </a:rPr>
              <a:t>mAh</a:t>
            </a:r>
            <a:r>
              <a:rPr lang="en-US" dirty="0">
                <a:latin typeface="Georgia" panose="02040502050405020303" pitchFamily="18" charset="0"/>
              </a:rPr>
              <a:t>/g over 800 cycles and 0.028% loss per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This is 0.138 </a:t>
            </a:r>
            <a:r>
              <a:rPr lang="en-US" dirty="0" err="1">
                <a:latin typeface="Georgia" panose="02040502050405020303" pitchFamily="18" charset="0"/>
              </a:rPr>
              <a:t>Wh</a:t>
            </a:r>
            <a:r>
              <a:rPr lang="en-US" dirty="0">
                <a:latin typeface="Georgia" panose="02040502050405020303" pitchFamily="18" charset="0"/>
              </a:rPr>
              <a:t>/g, comparable to lithium-ion batteries that can have 0.050-0.260 </a:t>
            </a:r>
            <a:r>
              <a:rPr lang="en-US" dirty="0" err="1">
                <a:latin typeface="Georgia" panose="02040502050405020303" pitchFamily="18" charset="0"/>
              </a:rPr>
              <a:t>Wh</a:t>
            </a:r>
            <a:r>
              <a:rPr lang="en-US" dirty="0">
                <a:latin typeface="Georgia" panose="02040502050405020303" pitchFamily="18" charset="0"/>
              </a:rPr>
              <a:t>/g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Can also use molten salt electrolytes</a:t>
            </a:r>
          </a:p>
        </p:txBody>
      </p:sp>
    </p:spTree>
    <p:extLst>
      <p:ext uri="{BB962C8B-B14F-4D97-AF65-F5344CB8AC3E}">
        <p14:creationId xmlns:p14="http://schemas.microsoft.com/office/powerpoint/2010/main" val="399365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5CA28-9D23-50AA-3B91-FE1BA01B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1599-C0E5-482F-9F8E-5587AB74BE3D}" type="slidenum">
              <a:rPr lang="en-US" sz="2400" smtClean="0"/>
              <a:t>9</a:t>
            </a:fld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FCFEF-DCDD-6CFD-F1C2-89DB17B388EF}"/>
              </a:ext>
            </a:extLst>
          </p:cNvPr>
          <p:cNvSpPr txBox="1"/>
          <p:nvPr/>
        </p:nvSpPr>
        <p:spPr>
          <a:xfrm>
            <a:off x="665207" y="6229385"/>
            <a:ext cx="8017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Nuclear,</a:t>
            </a:r>
            <a:r>
              <a:rPr lang="zh-CN" alt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and Radiological Engineering,</a:t>
            </a:r>
          </a:p>
          <a:p>
            <a:r>
              <a:rPr lang="en-US" sz="1200" b="1" dirty="0">
                <a:solidFill>
                  <a:srgbClr val="A6BD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Illinois at Urbana-Champaign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3AE07E-17B7-C432-E9B2-A72B7AE72D68}"/>
              </a:ext>
            </a:extLst>
          </p:cNvPr>
          <p:cNvSpPr/>
          <p:nvPr/>
        </p:nvSpPr>
        <p:spPr>
          <a:xfrm>
            <a:off x="7149151" y="2399732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635E99-C453-5C4E-1208-E138B7B1E37F}"/>
              </a:ext>
            </a:extLst>
          </p:cNvPr>
          <p:cNvSpPr/>
          <p:nvPr/>
        </p:nvSpPr>
        <p:spPr>
          <a:xfrm>
            <a:off x="7949820" y="2399731"/>
            <a:ext cx="1323833" cy="2922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475AF-A513-90A3-7044-A81955601CFF}"/>
              </a:ext>
            </a:extLst>
          </p:cNvPr>
          <p:cNvSpPr txBox="1"/>
          <p:nvPr/>
        </p:nvSpPr>
        <p:spPr>
          <a:xfrm>
            <a:off x="468573" y="227463"/>
            <a:ext cx="11018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Advantages of the Al-ion Battery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A496C-06BF-2A22-D959-64AEF3C70FCE}"/>
              </a:ext>
            </a:extLst>
          </p:cNvPr>
          <p:cNvSpPr txBox="1"/>
          <p:nvPr/>
        </p:nvSpPr>
        <p:spPr>
          <a:xfrm>
            <a:off x="536812" y="935349"/>
            <a:ext cx="11291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Aluminum is cheap, abundant, and easily recyclable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Aluminum is not reactive or flammable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The electrolyte is fire-retardant and air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Extremely high charge/discharge rates are possible with little capacity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Some electrolytes prevent dendrite 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Comparable or higher energy storage density than Li-ion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Battery can be significantly cheaper than Li-ion and developed at larger scales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Main disadvantage</a:t>
            </a:r>
            <a:r>
              <a:rPr lang="en-US" dirty="0">
                <a:latin typeface="Georgia" panose="02040502050405020303" pitchFamily="18" charset="0"/>
              </a:rPr>
              <a:t>: Not yet commercially available. The breakthroughs in electrolytes and electrodes that have enabled high storage capacity and fast charge/discharge have only occurred in labs this year, as late as July or even September in the case of X-PVMPT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376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of Illinois">
      <a:dk1>
        <a:srgbClr val="13284B"/>
      </a:dk1>
      <a:lt1>
        <a:srgbClr val="FFFFFF"/>
      </a:lt1>
      <a:dk2>
        <a:srgbClr val="1E3877"/>
      </a:dk2>
      <a:lt2>
        <a:srgbClr val="F8FAFC"/>
      </a:lt2>
      <a:accent1>
        <a:srgbClr val="FF542E"/>
      </a:accent1>
      <a:accent2>
        <a:srgbClr val="1D58A7"/>
      </a:accent2>
      <a:accent3>
        <a:srgbClr val="F5821E"/>
      </a:accent3>
      <a:accent4>
        <a:srgbClr val="009FD3"/>
      </a:accent4>
      <a:accent5>
        <a:srgbClr val="DD3403"/>
      </a:accent5>
      <a:accent6>
        <a:srgbClr val="D2D2D2"/>
      </a:accent6>
      <a:hlink>
        <a:srgbClr val="1D58A7"/>
      </a:hlink>
      <a:folHlink>
        <a:srgbClr val="DD340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2A467FE-6F50-074F-B654-36E3EAF61250}" vid="{04F66095-14F1-444A-B203-39EB832485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55D232629D94686C4BC9237835784" ma:contentTypeVersion="0" ma:contentTypeDescription="Create a new document." ma:contentTypeScope="" ma:versionID="888f5b62502563a502e170064e050e8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786bddd8e7b26d3d997d7feea8f0bf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7BBD05-3DC9-4978-978B-9FBCCCE4B3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5BE4DC-FA54-4610-81F5-C4B0F8CA10EF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326C19D-31FF-42F2-8BE4-2CCC17DA8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PowerPoint-Blue-wide</Template>
  <TotalTime>29110</TotalTime>
  <Words>1114</Words>
  <Application>Microsoft Office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Custom Design</vt:lpstr>
      <vt:lpstr>Aluminum Ion Batteries  Dimitri Kalinichenko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Kalinichenko, Dimitri</dc:creator>
  <cp:lastModifiedBy>Kalinichenko, Dimitri</cp:lastModifiedBy>
  <cp:revision>195</cp:revision>
  <dcterms:created xsi:type="dcterms:W3CDTF">2022-06-22T17:43:10Z</dcterms:created>
  <dcterms:modified xsi:type="dcterms:W3CDTF">2023-12-01T09:28:17Z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0x01010096555D232629D94686C4BC9237835784</vt:lpwstr>
  </property>
</Properties>
</file>