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8" r:id="rId3"/>
    <p:sldId id="313" r:id="rId4"/>
    <p:sldId id="290" r:id="rId5"/>
    <p:sldId id="311" r:id="rId6"/>
    <p:sldId id="257" r:id="rId7"/>
    <p:sldId id="304" r:id="rId8"/>
    <p:sldId id="305" r:id="rId9"/>
    <p:sldId id="309" r:id="rId10"/>
    <p:sldId id="306" r:id="rId11"/>
    <p:sldId id="258" r:id="rId12"/>
    <p:sldId id="310" r:id="rId13"/>
    <p:sldId id="307" r:id="rId14"/>
    <p:sldId id="312" r:id="rId15"/>
    <p:sldId id="315" r:id="rId16"/>
    <p:sldId id="314" r:id="rId17"/>
    <p:sldId id="31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3294B"/>
    <a:srgbClr val="E5412C"/>
    <a:srgbClr val="7E9DB9"/>
    <a:srgbClr val="BFBFBF"/>
    <a:srgbClr val="E84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45"/>
  </p:normalViewPr>
  <p:slideViewPr>
    <p:cSldViewPr snapToGrid="0">
      <p:cViewPr varScale="1">
        <p:scale>
          <a:sx n="130" d="100"/>
          <a:sy n="130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DB37A-7C95-45B5-AE89-E93F4ED73542}" type="doc">
      <dgm:prSet loTypeId="urn:microsoft.com/office/officeart/2005/8/layout/cycle4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6DAC4AC-04D9-41F1-9E3B-FD31C5C03D78}">
      <dgm:prSet phldrT="[Text]" custT="1"/>
      <dgm:spPr/>
      <dgm:t>
        <a:bodyPr/>
        <a:lstStyle/>
        <a:p>
          <a:r>
            <a:rPr lang="en-US" sz="2000" dirty="0"/>
            <a:t>Flame Retardants</a:t>
          </a:r>
        </a:p>
      </dgm:t>
    </dgm:pt>
    <dgm:pt modelId="{7575F59D-52D3-4AEB-A5C4-FBC52BF1FCD1}" type="parTrans" cxnId="{4CB8EDF3-4FA9-4058-B9D3-8EF779740499}">
      <dgm:prSet/>
      <dgm:spPr/>
      <dgm:t>
        <a:bodyPr/>
        <a:lstStyle/>
        <a:p>
          <a:endParaRPr lang="en-US" sz="2000"/>
        </a:p>
      </dgm:t>
    </dgm:pt>
    <dgm:pt modelId="{091C8EB9-3262-44EF-A47B-8A47CC304811}" type="sibTrans" cxnId="{4CB8EDF3-4FA9-4058-B9D3-8EF779740499}">
      <dgm:prSet/>
      <dgm:spPr/>
      <dgm:t>
        <a:bodyPr/>
        <a:lstStyle/>
        <a:p>
          <a:endParaRPr lang="en-US" sz="2000"/>
        </a:p>
      </dgm:t>
    </dgm:pt>
    <dgm:pt modelId="{6B08FCDC-7D7D-49D0-920A-A317C8BCD87B}">
      <dgm:prSet phldrT="[Text]" custT="1"/>
      <dgm:spPr/>
      <dgm:t>
        <a:bodyPr/>
        <a:lstStyle/>
        <a:p>
          <a:r>
            <a:rPr lang="en-US" sz="1800" dirty="0"/>
            <a:t>Concentrated</a:t>
          </a:r>
          <a:r>
            <a:rPr lang="en-US" sz="2000" dirty="0"/>
            <a:t> Electrolytes</a:t>
          </a:r>
        </a:p>
      </dgm:t>
    </dgm:pt>
    <dgm:pt modelId="{456BC9E6-5C96-41BF-83EB-BD50C71402FD}" type="parTrans" cxnId="{BD9607E3-96FB-42C2-BBF7-D911A44A3B3A}">
      <dgm:prSet/>
      <dgm:spPr/>
      <dgm:t>
        <a:bodyPr/>
        <a:lstStyle/>
        <a:p>
          <a:endParaRPr lang="en-US" sz="2000"/>
        </a:p>
      </dgm:t>
    </dgm:pt>
    <dgm:pt modelId="{519825F8-FB73-4061-8F7C-C3C7FCDB322E}" type="sibTrans" cxnId="{BD9607E3-96FB-42C2-BBF7-D911A44A3B3A}">
      <dgm:prSet/>
      <dgm:spPr/>
      <dgm:t>
        <a:bodyPr/>
        <a:lstStyle/>
        <a:p>
          <a:endParaRPr lang="en-US" sz="2000"/>
        </a:p>
      </dgm:t>
    </dgm:pt>
    <dgm:pt modelId="{DF73A503-3823-42D0-8BB7-275614247E3B}">
      <dgm:prSet phldrT="[Text]" custT="1"/>
      <dgm:spPr/>
      <dgm:t>
        <a:bodyPr/>
        <a:lstStyle/>
        <a:p>
          <a:r>
            <a:rPr lang="en-US" sz="2000" dirty="0"/>
            <a:t>Ionic Liquids</a:t>
          </a:r>
        </a:p>
      </dgm:t>
    </dgm:pt>
    <dgm:pt modelId="{6864F714-EAEB-48E8-A83A-62FC4867A4BB}" type="parTrans" cxnId="{41EA4655-A41C-468C-900F-BE2034C09FD6}">
      <dgm:prSet/>
      <dgm:spPr/>
      <dgm:t>
        <a:bodyPr/>
        <a:lstStyle/>
        <a:p>
          <a:endParaRPr lang="en-US" sz="2000"/>
        </a:p>
      </dgm:t>
    </dgm:pt>
    <dgm:pt modelId="{BC8AB59B-7E79-4596-9D01-F14EA4B24E0E}" type="sibTrans" cxnId="{41EA4655-A41C-468C-900F-BE2034C09FD6}">
      <dgm:prSet/>
      <dgm:spPr/>
      <dgm:t>
        <a:bodyPr/>
        <a:lstStyle/>
        <a:p>
          <a:endParaRPr lang="en-US" sz="2000"/>
        </a:p>
      </dgm:t>
    </dgm:pt>
    <dgm:pt modelId="{12102CFF-CE00-4A31-A23D-AABF98AAAFF9}">
      <dgm:prSet phldrT="[Text]" custT="1"/>
      <dgm:spPr/>
      <dgm:t>
        <a:bodyPr/>
        <a:lstStyle/>
        <a:p>
          <a:r>
            <a:rPr lang="en-US" sz="2000" dirty="0"/>
            <a:t>Aqueous Electrolytes</a:t>
          </a:r>
        </a:p>
      </dgm:t>
    </dgm:pt>
    <dgm:pt modelId="{818F9553-FC95-463A-A80F-43794983F540}" type="parTrans" cxnId="{A03EAF8E-1423-465C-BB92-5201431DA53B}">
      <dgm:prSet/>
      <dgm:spPr/>
      <dgm:t>
        <a:bodyPr/>
        <a:lstStyle/>
        <a:p>
          <a:endParaRPr lang="en-US" sz="2000"/>
        </a:p>
      </dgm:t>
    </dgm:pt>
    <dgm:pt modelId="{39DD4069-47E8-44B7-A2EE-DDB0B45AA3F1}" type="sibTrans" cxnId="{A03EAF8E-1423-465C-BB92-5201431DA53B}">
      <dgm:prSet/>
      <dgm:spPr/>
      <dgm:t>
        <a:bodyPr/>
        <a:lstStyle/>
        <a:p>
          <a:endParaRPr lang="en-US" sz="2000"/>
        </a:p>
      </dgm:t>
    </dgm:pt>
    <dgm:pt modelId="{A33BF36E-B892-4185-9493-65FA1FB26783}" type="pres">
      <dgm:prSet presAssocID="{52ADB37A-7C95-45B5-AE89-E93F4ED7354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218FA95-2ED8-4710-8C4E-7842DDA74275}" type="pres">
      <dgm:prSet presAssocID="{52ADB37A-7C95-45B5-AE89-E93F4ED73542}" presName="children" presStyleCnt="0"/>
      <dgm:spPr/>
    </dgm:pt>
    <dgm:pt modelId="{9F88E319-8C52-40F8-A2C7-699D97A40269}" type="pres">
      <dgm:prSet presAssocID="{52ADB37A-7C95-45B5-AE89-E93F4ED73542}" presName="childPlaceholder" presStyleCnt="0"/>
      <dgm:spPr/>
    </dgm:pt>
    <dgm:pt modelId="{279DC1ED-BE92-4AA1-B657-C106531BF233}" type="pres">
      <dgm:prSet presAssocID="{52ADB37A-7C95-45B5-AE89-E93F4ED73542}" presName="circle" presStyleCnt="0"/>
      <dgm:spPr/>
    </dgm:pt>
    <dgm:pt modelId="{95531859-4E65-44AF-A485-109F3A1493CC}" type="pres">
      <dgm:prSet presAssocID="{52ADB37A-7C95-45B5-AE89-E93F4ED7354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1DA03BF-1AFA-4A2E-B3B2-0648771A497E}" type="pres">
      <dgm:prSet presAssocID="{52ADB37A-7C95-45B5-AE89-E93F4ED7354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64CFCC1-F963-44BA-B3DC-6487041C8145}" type="pres">
      <dgm:prSet presAssocID="{52ADB37A-7C95-45B5-AE89-E93F4ED7354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E9C00A3-29D8-4B3D-BF3E-E1CE90066B6C}" type="pres">
      <dgm:prSet presAssocID="{52ADB37A-7C95-45B5-AE89-E93F4ED7354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D3A69893-82F2-4603-8809-5D2D452AD757}" type="pres">
      <dgm:prSet presAssocID="{52ADB37A-7C95-45B5-AE89-E93F4ED73542}" presName="quadrantPlaceholder" presStyleCnt="0"/>
      <dgm:spPr/>
    </dgm:pt>
    <dgm:pt modelId="{AE08DF36-37CB-4D35-82DF-EF9553A48433}" type="pres">
      <dgm:prSet presAssocID="{52ADB37A-7C95-45B5-AE89-E93F4ED73542}" presName="center1" presStyleLbl="fgShp" presStyleIdx="0" presStyleCnt="2"/>
      <dgm:spPr/>
    </dgm:pt>
    <dgm:pt modelId="{84C6C0BC-F8A7-41B9-B67C-BD91ABACC9E1}" type="pres">
      <dgm:prSet presAssocID="{52ADB37A-7C95-45B5-AE89-E93F4ED73542}" presName="center2" presStyleLbl="fgShp" presStyleIdx="1" presStyleCnt="2"/>
      <dgm:spPr/>
    </dgm:pt>
  </dgm:ptLst>
  <dgm:cxnLst>
    <dgm:cxn modelId="{F84ED01B-06E0-4DA7-B781-952861B1B07A}" type="presOf" srcId="{66DAC4AC-04D9-41F1-9E3B-FD31C5C03D78}" destId="{95531859-4E65-44AF-A485-109F3A1493CC}" srcOrd="0" destOrd="0" presId="urn:microsoft.com/office/officeart/2005/8/layout/cycle4"/>
    <dgm:cxn modelId="{3509732E-CE71-48DA-AB06-8CCF63BF093B}" type="presOf" srcId="{12102CFF-CE00-4A31-A23D-AABF98AAAFF9}" destId="{CE9C00A3-29D8-4B3D-BF3E-E1CE90066B6C}" srcOrd="0" destOrd="0" presId="urn:microsoft.com/office/officeart/2005/8/layout/cycle4"/>
    <dgm:cxn modelId="{797DEE4C-6A32-46ED-A44B-06FB13E71A35}" type="presOf" srcId="{DF73A503-3823-42D0-8BB7-275614247E3B}" destId="{064CFCC1-F963-44BA-B3DC-6487041C8145}" srcOrd="0" destOrd="0" presId="urn:microsoft.com/office/officeart/2005/8/layout/cycle4"/>
    <dgm:cxn modelId="{41EA4655-A41C-468C-900F-BE2034C09FD6}" srcId="{52ADB37A-7C95-45B5-AE89-E93F4ED73542}" destId="{DF73A503-3823-42D0-8BB7-275614247E3B}" srcOrd="2" destOrd="0" parTransId="{6864F714-EAEB-48E8-A83A-62FC4867A4BB}" sibTransId="{BC8AB59B-7E79-4596-9D01-F14EA4B24E0E}"/>
    <dgm:cxn modelId="{B7C80360-D7D3-42AA-B89E-5057E699D603}" type="presOf" srcId="{52ADB37A-7C95-45B5-AE89-E93F4ED73542}" destId="{A33BF36E-B892-4185-9493-65FA1FB26783}" srcOrd="0" destOrd="0" presId="urn:microsoft.com/office/officeart/2005/8/layout/cycle4"/>
    <dgm:cxn modelId="{A03EAF8E-1423-465C-BB92-5201431DA53B}" srcId="{52ADB37A-7C95-45B5-AE89-E93F4ED73542}" destId="{12102CFF-CE00-4A31-A23D-AABF98AAAFF9}" srcOrd="3" destOrd="0" parTransId="{818F9553-FC95-463A-A80F-43794983F540}" sibTransId="{39DD4069-47E8-44B7-A2EE-DDB0B45AA3F1}"/>
    <dgm:cxn modelId="{AC74CD96-1FDF-4DE0-A8F8-7B37336A6933}" type="presOf" srcId="{6B08FCDC-7D7D-49D0-920A-A317C8BCD87B}" destId="{61DA03BF-1AFA-4A2E-B3B2-0648771A497E}" srcOrd="0" destOrd="0" presId="urn:microsoft.com/office/officeart/2005/8/layout/cycle4"/>
    <dgm:cxn modelId="{BD9607E3-96FB-42C2-BBF7-D911A44A3B3A}" srcId="{52ADB37A-7C95-45B5-AE89-E93F4ED73542}" destId="{6B08FCDC-7D7D-49D0-920A-A317C8BCD87B}" srcOrd="1" destOrd="0" parTransId="{456BC9E6-5C96-41BF-83EB-BD50C71402FD}" sibTransId="{519825F8-FB73-4061-8F7C-C3C7FCDB322E}"/>
    <dgm:cxn modelId="{4CB8EDF3-4FA9-4058-B9D3-8EF779740499}" srcId="{52ADB37A-7C95-45B5-AE89-E93F4ED73542}" destId="{66DAC4AC-04D9-41F1-9E3B-FD31C5C03D78}" srcOrd="0" destOrd="0" parTransId="{7575F59D-52D3-4AEB-A5C4-FBC52BF1FCD1}" sibTransId="{091C8EB9-3262-44EF-A47B-8A47CC304811}"/>
    <dgm:cxn modelId="{5F3AEB28-9A3C-4D48-B03E-E3D15B51FF0A}" type="presParOf" srcId="{A33BF36E-B892-4185-9493-65FA1FB26783}" destId="{1218FA95-2ED8-4710-8C4E-7842DDA74275}" srcOrd="0" destOrd="0" presId="urn:microsoft.com/office/officeart/2005/8/layout/cycle4"/>
    <dgm:cxn modelId="{CC2D58D2-AE87-40A6-BB01-BB77A63DE225}" type="presParOf" srcId="{1218FA95-2ED8-4710-8C4E-7842DDA74275}" destId="{9F88E319-8C52-40F8-A2C7-699D97A40269}" srcOrd="0" destOrd="0" presId="urn:microsoft.com/office/officeart/2005/8/layout/cycle4"/>
    <dgm:cxn modelId="{3ACFBD38-9257-4077-BFFF-E14E3D44F1EA}" type="presParOf" srcId="{A33BF36E-B892-4185-9493-65FA1FB26783}" destId="{279DC1ED-BE92-4AA1-B657-C106531BF233}" srcOrd="1" destOrd="0" presId="urn:microsoft.com/office/officeart/2005/8/layout/cycle4"/>
    <dgm:cxn modelId="{2530F6AF-9DD7-486A-B248-C9A94931E80F}" type="presParOf" srcId="{279DC1ED-BE92-4AA1-B657-C106531BF233}" destId="{95531859-4E65-44AF-A485-109F3A1493CC}" srcOrd="0" destOrd="0" presId="urn:microsoft.com/office/officeart/2005/8/layout/cycle4"/>
    <dgm:cxn modelId="{47CAEF7C-05A3-480C-9A69-611F28C99EEF}" type="presParOf" srcId="{279DC1ED-BE92-4AA1-B657-C106531BF233}" destId="{61DA03BF-1AFA-4A2E-B3B2-0648771A497E}" srcOrd="1" destOrd="0" presId="urn:microsoft.com/office/officeart/2005/8/layout/cycle4"/>
    <dgm:cxn modelId="{A862BEDA-5B3D-468B-9682-8CB623C90C75}" type="presParOf" srcId="{279DC1ED-BE92-4AA1-B657-C106531BF233}" destId="{064CFCC1-F963-44BA-B3DC-6487041C8145}" srcOrd="2" destOrd="0" presId="urn:microsoft.com/office/officeart/2005/8/layout/cycle4"/>
    <dgm:cxn modelId="{DA5AD589-FEF6-4A43-BBED-370553A70B9C}" type="presParOf" srcId="{279DC1ED-BE92-4AA1-B657-C106531BF233}" destId="{CE9C00A3-29D8-4B3D-BF3E-E1CE90066B6C}" srcOrd="3" destOrd="0" presId="urn:microsoft.com/office/officeart/2005/8/layout/cycle4"/>
    <dgm:cxn modelId="{64F61A87-E8B1-46CB-81B3-BB1730A54DE5}" type="presParOf" srcId="{279DC1ED-BE92-4AA1-B657-C106531BF233}" destId="{D3A69893-82F2-4603-8809-5D2D452AD757}" srcOrd="4" destOrd="0" presId="urn:microsoft.com/office/officeart/2005/8/layout/cycle4"/>
    <dgm:cxn modelId="{9B88F985-73B7-4AEC-9822-2C4780DC08CB}" type="presParOf" srcId="{A33BF36E-B892-4185-9493-65FA1FB26783}" destId="{AE08DF36-37CB-4D35-82DF-EF9553A48433}" srcOrd="2" destOrd="0" presId="urn:microsoft.com/office/officeart/2005/8/layout/cycle4"/>
    <dgm:cxn modelId="{77042950-F78B-4DC8-ACC2-7534A06EEA67}" type="presParOf" srcId="{A33BF36E-B892-4185-9493-65FA1FB26783}" destId="{84C6C0BC-F8A7-41B9-B67C-BD91ABACC9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31859-4E65-44AF-A485-109F3A1493CC}">
      <dsp:nvSpPr>
        <dsp:cNvPr id="0" name=""/>
        <dsp:cNvSpPr/>
      </dsp:nvSpPr>
      <dsp:spPr>
        <a:xfrm>
          <a:off x="1663530" y="308864"/>
          <a:ext cx="2346282" cy="234628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Flame Retardants</a:t>
          </a:r>
        </a:p>
      </dsp:txBody>
      <dsp:txXfrm>
        <a:off x="2350740" y="996074"/>
        <a:ext cx="1659072" cy="1659072"/>
      </dsp:txXfrm>
    </dsp:sp>
    <dsp:sp modelId="{61DA03BF-1AFA-4A2E-B3B2-0648771A497E}">
      <dsp:nvSpPr>
        <dsp:cNvPr id="0" name=""/>
        <dsp:cNvSpPr/>
      </dsp:nvSpPr>
      <dsp:spPr>
        <a:xfrm rot="5400000">
          <a:off x="4118186" y="308864"/>
          <a:ext cx="2346282" cy="2346282"/>
        </a:xfrm>
        <a:prstGeom prst="pieWedg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Concentrated</a:t>
          </a:r>
          <a:r>
            <a:rPr lang="en-US" sz="2000" kern="1200" dirty="0"/>
            <a:t> Electrolytes</a:t>
          </a:r>
        </a:p>
      </dsp:txBody>
      <dsp:txXfrm rot="-5400000">
        <a:off x="4118186" y="996074"/>
        <a:ext cx="1659072" cy="1659072"/>
      </dsp:txXfrm>
    </dsp:sp>
    <dsp:sp modelId="{064CFCC1-F963-44BA-B3DC-6487041C8145}">
      <dsp:nvSpPr>
        <dsp:cNvPr id="0" name=""/>
        <dsp:cNvSpPr/>
      </dsp:nvSpPr>
      <dsp:spPr>
        <a:xfrm rot="10800000">
          <a:off x="4118186" y="2763520"/>
          <a:ext cx="2346282" cy="2346282"/>
        </a:xfrm>
        <a:prstGeom prst="pieWedg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Ionic Liquids</a:t>
          </a:r>
        </a:p>
      </dsp:txBody>
      <dsp:txXfrm rot="10800000">
        <a:off x="4118186" y="2763520"/>
        <a:ext cx="1659072" cy="1659072"/>
      </dsp:txXfrm>
    </dsp:sp>
    <dsp:sp modelId="{CE9C00A3-29D8-4B3D-BF3E-E1CE90066B6C}">
      <dsp:nvSpPr>
        <dsp:cNvPr id="0" name=""/>
        <dsp:cNvSpPr/>
      </dsp:nvSpPr>
      <dsp:spPr>
        <a:xfrm rot="16200000">
          <a:off x="1663530" y="2763520"/>
          <a:ext cx="2346282" cy="2346282"/>
        </a:xfrm>
        <a:prstGeom prst="pieWedg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Aqueous Electrolytes</a:t>
          </a:r>
        </a:p>
      </dsp:txBody>
      <dsp:txXfrm rot="5400000">
        <a:off x="2350740" y="2763520"/>
        <a:ext cx="1659072" cy="1659072"/>
      </dsp:txXfrm>
    </dsp:sp>
    <dsp:sp modelId="{AE08DF36-37CB-4D35-82DF-EF9553A48433}">
      <dsp:nvSpPr>
        <dsp:cNvPr id="0" name=""/>
        <dsp:cNvSpPr/>
      </dsp:nvSpPr>
      <dsp:spPr>
        <a:xfrm>
          <a:off x="3658954" y="2221653"/>
          <a:ext cx="810090" cy="70442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6C0BC-F8A7-41B9-B67C-BD91ABACC9E1}">
      <dsp:nvSpPr>
        <dsp:cNvPr id="0" name=""/>
        <dsp:cNvSpPr/>
      </dsp:nvSpPr>
      <dsp:spPr>
        <a:xfrm rot="10800000">
          <a:off x="3658954" y="2492586"/>
          <a:ext cx="810090" cy="704426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16667-1915-44E5-891A-4A3F77B4BC98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99677-DA26-447D-A8AB-5DFB05AE0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8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99677-DA26-447D-A8AB-5DFB05AE0D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46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99677-DA26-447D-A8AB-5DFB05AE0D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9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6CE4FA-57D1-4695-AFE6-99256C7D69C7}" type="datetime1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D039577E-5DEB-4923-B13D-D9B7A460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2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DAE6BB-8154-480F-8423-AEC1BAEB5CD0}" type="datetime1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8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3F2A09-BAFB-481C-A245-60CFBFAAEC30}" type="datetime1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64A2BF-64C6-40D1-96D6-341E9C840B70}" type="datetime1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7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4F65D4-B296-43C8-A456-87C25A99C9D5}" type="datetime1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0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A2EADE-42A3-4AB8-8FF2-1C641DCD608C}" type="datetime1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7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0811E4-970B-41D9-A6DF-FD25B400FAB8}" type="datetime1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8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8CC7D4-4CF5-4E47-9872-D4AC402960C5}" type="datetime1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3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7FA25C-0823-4335-A39A-D4B7F7328B9E}" type="datetime1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1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E06333-C43D-4A1E-B51B-13160A15D987}" type="datetime1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2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9DA0B5-535A-47B3-BFDF-FF253DBD6FA6}" type="datetime1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1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135227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525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fld id="{D039577E-5DEB-4923-B13D-D9B7A4607C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524" y="914400"/>
            <a:ext cx="12188952" cy="73152"/>
          </a:xfrm>
          <a:prstGeom prst="rect">
            <a:avLst/>
          </a:prstGeom>
          <a:gradFill flip="none" rotWithShape="1">
            <a:gsLst>
              <a:gs pos="40000">
                <a:srgbClr val="13294B"/>
              </a:gs>
              <a:gs pos="100000">
                <a:srgbClr val="E84A2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dl.boxcloud.com/api/2.0/internal_files/209170059076/versions/221189039940/representations/png_paged_2048x2048/content/1.png?access_token=1!IbkfkyBTXFp479n7YNVWsMVcVTINN_4emLoQ3hASrcSryc8d_b2ID0d4fhjbN3YAU4GDotjmQcOshoXrbMO_d7_TJWl365dAXH9wFZfOGgErMCDn1iy8a0qYahb9cIg_8nqVkb3kIziKvaCdxqgjtLYpgWXji4IIRTcBEks8pBm3ce9OWCtEOFUbIlffsh5FngpdnGTIXpymlJEWzHpn3ef3E9M9FnAN7O1J2yMbK4I7_HEU4k7lc81ipo7UP9YgZp0K6buBiZXDC0pVy9rW3wFB9EBBQqoN0vJIps1bSOWxwGDAn2SJoclJ_HKU0ykYY8RSKECgBuMJ2gdGWEHV0-go9CO5pTfhS7_kzRa2XozGV5ZLagRsWUGFMNZC5uBjETk846NS2bQX6V7ZDITgN5d3aiQvnOghdvNlYfogDBUsV51D-KhaWt53PzWf-VM46y74wmm5O2GEa4tDPk4.&amp;shared_link=https%3A%2F%2Fuofi.app.box.com%2Fv%2FIllinois-Logo&amp;box_client_name=box-content-preview&amp;box_client_version=1.28.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8100"/>
            <a:ext cx="63197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4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nature.com/nenerg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nature.com/nma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43063"/>
            <a:ext cx="10515600" cy="238760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Non-flammable electrolytes for </a:t>
            </a:r>
            <a:br>
              <a:rPr lang="en-US" sz="4400" dirty="0"/>
            </a:br>
            <a:r>
              <a:rPr lang="en-US" sz="4400" dirty="0"/>
              <a:t>Li-ion Batteries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5238"/>
            <a:ext cx="9144000" cy="1249362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Dong Ok Kim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NPRE 498 Fall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8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Diluted (localized) High Concentrated Electrolytes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1312"/>
            <a:ext cx="6656104" cy="4765138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Addition of i</a:t>
            </a:r>
            <a:r>
              <a:rPr lang="en-US" dirty="0"/>
              <a:t>nert diluent to the electrolyte</a:t>
            </a:r>
          </a:p>
          <a:p>
            <a:pPr lvl="1"/>
            <a:r>
              <a:rPr lang="en-US" dirty="0"/>
              <a:t>Usually </a:t>
            </a:r>
            <a:r>
              <a:rPr lang="en-US" dirty="0" err="1"/>
              <a:t>hydrofluoroethers</a:t>
            </a:r>
            <a:r>
              <a:rPr lang="en-US" dirty="0"/>
              <a:t> (HFEs)</a:t>
            </a:r>
          </a:p>
          <a:p>
            <a:r>
              <a:rPr lang="en-US" dirty="0"/>
              <a:t>The diluent itself does not dissolve the salt</a:t>
            </a:r>
          </a:p>
          <a:p>
            <a:r>
              <a:rPr lang="en-US" dirty="0"/>
              <a:t>Locally forms highly concentrated electrolyte 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Compared to concentrated electrolyte: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</a:rPr>
              <a:t>Less salt needed for the same phenomena (more affordable)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</a:rPr>
              <a:t>Less viscous electrolyte</a:t>
            </a:r>
          </a:p>
          <a:p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DA3449-4854-474D-BA68-E3C07677B985}"/>
              </a:ext>
            </a:extLst>
          </p:cNvPr>
          <p:cNvSpPr/>
          <p:nvPr/>
        </p:nvSpPr>
        <p:spPr>
          <a:xfrm>
            <a:off x="8754690" y="6361238"/>
            <a:ext cx="3321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i="1" dirty="0">
                <a:solidFill>
                  <a:srgbClr val="006699"/>
                </a:solidFill>
                <a:effectLst/>
                <a:latin typeface="Cambria" panose="02040503050406030204" pitchFamily="18" charset="0"/>
                <a:hlinkClick r:id="rId2"/>
              </a:rPr>
              <a:t>Nature Energy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volume 4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, pages269–280 (2019)</a:t>
            </a:r>
          </a:p>
          <a:p>
            <a:pPr algn="r"/>
            <a:r>
              <a:rPr lang="en-US" sz="1200" dirty="0">
                <a:effectLst/>
                <a:latin typeface="Cambria" panose="02040503050406030204" pitchFamily="18" charset="0"/>
              </a:rPr>
              <a:t>Adv.Mater.2018, 30, 170610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B597-2731-0BC7-B96E-8D058401C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13" y="4482482"/>
            <a:ext cx="6475728" cy="23755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AFD1F3E-F876-1705-B999-BDECC3360F4B}"/>
              </a:ext>
            </a:extLst>
          </p:cNvPr>
          <p:cNvGrpSpPr/>
          <p:nvPr/>
        </p:nvGrpSpPr>
        <p:grpSpPr>
          <a:xfrm>
            <a:off x="9570569" y="2872294"/>
            <a:ext cx="1379522" cy="1379522"/>
            <a:chOff x="2950935" y="5826918"/>
            <a:chExt cx="1379522" cy="1379522"/>
          </a:xfrm>
        </p:grpSpPr>
        <p:pic>
          <p:nvPicPr>
            <p:cNvPr id="1026" name="Picture 2" descr="Fluorothyl (Bis(2,2,2-trifluoroethyl) ether) | MedChemExpress">
              <a:extLst>
                <a:ext uri="{FF2B5EF4-FFF2-40B4-BE49-F238E27FC236}">
                  <a16:creationId xmlns:a16="http://schemas.microsoft.com/office/drawing/2014/main" id="{EF2EC304-9FFF-931E-D40A-B4C3D32989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935" y="5826918"/>
              <a:ext cx="1379522" cy="13795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FBB466-ADE6-39F1-CAC8-351B2D419D6B}"/>
                </a:ext>
              </a:extLst>
            </p:cNvPr>
            <p:cNvSpPr txBox="1"/>
            <p:nvPr/>
          </p:nvSpPr>
          <p:spPr>
            <a:xfrm>
              <a:off x="3323429" y="6766378"/>
              <a:ext cx="634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BTFE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74B6346-C085-87ED-E884-73B6EE2B08CF}"/>
              </a:ext>
            </a:extLst>
          </p:cNvPr>
          <p:cNvGrpSpPr/>
          <p:nvPr/>
        </p:nvGrpSpPr>
        <p:grpSpPr>
          <a:xfrm>
            <a:off x="7180998" y="2935336"/>
            <a:ext cx="2360528" cy="1355439"/>
            <a:chOff x="2375543" y="4566460"/>
            <a:chExt cx="2360528" cy="135543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7861994-53AF-E111-D311-F3EA697D2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5322" y="4566460"/>
              <a:ext cx="2190749" cy="108108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2FBB02-3B55-E21B-6EEB-7A4E011B4746}"/>
                </a:ext>
              </a:extLst>
            </p:cNvPr>
            <p:cNvSpPr txBox="1"/>
            <p:nvPr/>
          </p:nvSpPr>
          <p:spPr>
            <a:xfrm>
              <a:off x="3323428" y="5552567"/>
              <a:ext cx="663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TFEO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1F2B56-2EDD-727A-2CAD-629D52996EEF}"/>
                </a:ext>
              </a:extLst>
            </p:cNvPr>
            <p:cNvSpPr txBox="1"/>
            <p:nvPr/>
          </p:nvSpPr>
          <p:spPr>
            <a:xfrm>
              <a:off x="2375543" y="4672872"/>
              <a:ext cx="7136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  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E52D9DE-7D4B-AFFC-570A-4E80B59D684C}"/>
              </a:ext>
            </a:extLst>
          </p:cNvPr>
          <p:cNvSpPr txBox="1"/>
          <p:nvPr/>
        </p:nvSpPr>
        <p:spPr>
          <a:xfrm>
            <a:off x="7180998" y="1047095"/>
            <a:ext cx="609790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</a:rPr>
              <a:t>Limitations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</a:rPr>
              <a:t>HFEs can be flammable as well</a:t>
            </a:r>
          </a:p>
          <a:p>
            <a:pPr lvl="1"/>
            <a:r>
              <a:rPr lang="en-US" sz="2200" dirty="0">
                <a:latin typeface="Cambria" panose="02040503050406030204" pitchFamily="18" charset="0"/>
              </a:rPr>
              <a:t>HFEs are fluorinated molecules </a:t>
            </a:r>
            <a:r>
              <a:rPr lang="en-US" sz="2200" dirty="0">
                <a:latin typeface="Cambria" panose="02040503050406030204" pitchFamily="18" charset="0"/>
                <a:sym typeface="Wingdings" pitchFamily="2" charset="2"/>
              </a:rPr>
              <a:t> environmental and economical issue</a:t>
            </a:r>
            <a:endParaRPr lang="en-US" sz="2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3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Liquids (ILs)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10" y="1321200"/>
            <a:ext cx="10625090" cy="3533577"/>
          </a:xfrm>
        </p:spPr>
        <p:txBody>
          <a:bodyPr>
            <a:normAutofit/>
          </a:bodyPr>
          <a:lstStyle/>
          <a:p>
            <a:r>
              <a:rPr lang="en-US" dirty="0"/>
              <a:t>Molten salts with melting point (MP) below 100 ºC</a:t>
            </a:r>
          </a:p>
          <a:p>
            <a:pPr lvl="1"/>
            <a:r>
              <a:rPr lang="en-US" dirty="0"/>
              <a:t>Organic cation + inorganic/organic anion </a:t>
            </a:r>
            <a:r>
              <a:rPr lang="en-US" dirty="0">
                <a:sym typeface="Wingdings" panose="05000000000000000000" pitchFamily="2" charset="2"/>
              </a:rPr>
              <a:t> weak coulombic interaction leading to low MP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C6D0F-6286-5E40-505A-493F51289377}"/>
              </a:ext>
            </a:extLst>
          </p:cNvPr>
          <p:cNvSpPr/>
          <p:nvPr/>
        </p:nvSpPr>
        <p:spPr>
          <a:xfrm>
            <a:off x="9678597" y="6361238"/>
            <a:ext cx="2397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latin typeface="Cambria" panose="02040503050406030204" pitchFamily="18" charset="0"/>
              </a:rPr>
              <a:t>Top </a:t>
            </a:r>
            <a:r>
              <a:rPr lang="en-US" sz="1200" dirty="0" err="1">
                <a:latin typeface="Cambria" panose="02040503050406030204" pitchFamily="18" charset="0"/>
              </a:rPr>
              <a:t>Curr</a:t>
            </a:r>
            <a:r>
              <a:rPr lang="en-US" sz="1200" dirty="0">
                <a:latin typeface="Cambria" panose="02040503050406030204" pitchFamily="18" charset="0"/>
              </a:rPr>
              <a:t> Chem (Z) (2017) 375:20</a:t>
            </a:r>
            <a:endParaRPr lang="en-US" sz="1200" dirty="0">
              <a:effectLst/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B22023-EC1B-0391-EDC6-293D224D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51" y="2317131"/>
            <a:ext cx="4655298" cy="418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6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Liquids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152524"/>
            <a:ext cx="6224411" cy="2779395"/>
          </a:xfrm>
        </p:spPr>
        <p:txBody>
          <a:bodyPr>
            <a:normAutofit/>
          </a:bodyPr>
          <a:lstStyle/>
          <a:p>
            <a:r>
              <a:rPr lang="en-US" dirty="0"/>
              <a:t>Nonflammable and high thermal stability </a:t>
            </a:r>
          </a:p>
          <a:p>
            <a:r>
              <a:rPr lang="en-US" dirty="0"/>
              <a:t>Broad electrochemical window </a:t>
            </a:r>
            <a:r>
              <a:rPr lang="en-US" dirty="0">
                <a:sym typeface="Wingdings" panose="05000000000000000000" pitchFamily="2" charset="2"/>
              </a:rPr>
              <a:t>and high ionic conductivity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Decomposition products are ignitable gases</a:t>
            </a:r>
          </a:p>
          <a:p>
            <a:pPr lvl="1"/>
            <a:r>
              <a:rPr lang="en-US" dirty="0"/>
              <a:t>High costs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12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23D91-4E68-9A6A-5400-3ED251E41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461" y="1226673"/>
            <a:ext cx="4463489" cy="19570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085484E-6F88-CA1C-92AB-90811692E608}"/>
              </a:ext>
            </a:extLst>
          </p:cNvPr>
          <p:cNvGrpSpPr/>
          <p:nvPr/>
        </p:nvGrpSpPr>
        <p:grpSpPr>
          <a:xfrm>
            <a:off x="540708" y="3651205"/>
            <a:ext cx="8624497" cy="3125000"/>
            <a:chOff x="540708" y="3651205"/>
            <a:chExt cx="8624497" cy="3125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FC70C3-D1B8-4D4B-4D6A-6E5A98CAC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708" y="3651205"/>
              <a:ext cx="4524339" cy="303942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621EB0-2A21-4605-B862-A46FA89A1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4267" y="3651205"/>
              <a:ext cx="3960938" cy="31250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1A9B58D-19F9-FE0B-07CA-3EB6F8612EA0}"/>
              </a:ext>
            </a:extLst>
          </p:cNvPr>
          <p:cNvSpPr txBox="1"/>
          <p:nvPr/>
        </p:nvSpPr>
        <p:spPr>
          <a:xfrm>
            <a:off x="8963443" y="6468428"/>
            <a:ext cx="32270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Electrochimica Acta 148 (2014) 39–45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9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Aqueous Electrolytes (Water-in-Salt)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2524"/>
            <a:ext cx="11847342" cy="2779395"/>
          </a:xfrm>
        </p:spPr>
        <p:txBody>
          <a:bodyPr>
            <a:normAutofit/>
          </a:bodyPr>
          <a:lstStyle/>
          <a:p>
            <a:r>
              <a:rPr lang="en-US" dirty="0"/>
              <a:t>Groundbreaking study in 2015</a:t>
            </a:r>
          </a:p>
          <a:p>
            <a:pPr lvl="1"/>
            <a:r>
              <a:rPr lang="en-US" dirty="0"/>
              <a:t>Previous Aqueous battery: &lt; 2.0 V </a:t>
            </a:r>
          </a:p>
          <a:p>
            <a:pPr lvl="1"/>
            <a:r>
              <a:rPr lang="en-US" dirty="0"/>
              <a:t>In 2015, the paper reported  3.0 V Aqueous battery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C6D0F-6286-5E40-505A-493F51289377}"/>
              </a:ext>
            </a:extLst>
          </p:cNvPr>
          <p:cNvSpPr/>
          <p:nvPr/>
        </p:nvSpPr>
        <p:spPr>
          <a:xfrm>
            <a:off x="10209036" y="6512158"/>
            <a:ext cx="1981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2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Science</a:t>
            </a:r>
            <a:r>
              <a:rPr lang="en-US" sz="1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350</a:t>
            </a:r>
            <a:r>
              <a:rPr lang="en-US" sz="1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,938-943(2015)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4E48D1-E06E-7C0B-1721-00A5BF281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7670"/>
            <a:ext cx="7010400" cy="34766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90D33CD-B7FF-CBF2-48D5-B63F4B252C04}"/>
              </a:ext>
            </a:extLst>
          </p:cNvPr>
          <p:cNvGrpSpPr/>
          <p:nvPr/>
        </p:nvGrpSpPr>
        <p:grpSpPr>
          <a:xfrm>
            <a:off x="8423301" y="1881043"/>
            <a:ext cx="3616299" cy="3664471"/>
            <a:chOff x="6455547" y="2353176"/>
            <a:chExt cx="3616299" cy="36644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A9A68E4-44C2-A9DE-E720-680820ED3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5547" y="2407672"/>
              <a:ext cx="2924175" cy="360997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73AC7C-6307-54EB-C839-F75F10E412B8}"/>
                </a:ext>
              </a:extLst>
            </p:cNvPr>
            <p:cNvSpPr txBox="1"/>
            <p:nvPr/>
          </p:nvSpPr>
          <p:spPr>
            <a:xfrm>
              <a:off x="7658878" y="2353177"/>
              <a:ext cx="24129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Traditional aqueous electrolyte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384F81-4A26-ADBC-7D22-4DDF3F5411EA}"/>
                </a:ext>
              </a:extLst>
            </p:cNvPr>
            <p:cNvSpPr txBox="1"/>
            <p:nvPr/>
          </p:nvSpPr>
          <p:spPr>
            <a:xfrm>
              <a:off x="6751257" y="2353176"/>
              <a:ext cx="9076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Pure H</a:t>
              </a:r>
              <a:r>
                <a:rPr lang="en-US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251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Aqueous Electrolytes (Water-in-Salt)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2524"/>
            <a:ext cx="6194079" cy="2779395"/>
          </a:xfrm>
        </p:spPr>
        <p:txBody>
          <a:bodyPr>
            <a:normAutofit/>
          </a:bodyPr>
          <a:lstStyle/>
          <a:p>
            <a:r>
              <a:rPr lang="en-US" dirty="0"/>
              <a:t>High concentrated aqueous electrolyte</a:t>
            </a:r>
          </a:p>
          <a:p>
            <a:pPr lvl="1"/>
            <a:r>
              <a:rPr lang="en-US" dirty="0"/>
              <a:t>Electrolyte composition: 20 m </a:t>
            </a:r>
            <a:r>
              <a:rPr lang="en-US" dirty="0" err="1"/>
              <a:t>LiTFSI</a:t>
            </a:r>
            <a:r>
              <a:rPr lang="en-US" dirty="0"/>
              <a:t> in water</a:t>
            </a:r>
          </a:p>
          <a:p>
            <a:pPr lvl="1"/>
            <a:r>
              <a:rPr lang="en-US" dirty="0"/>
              <a:t>Formation of inorganic-rich, stable electrode-electrolyte interface</a:t>
            </a:r>
          </a:p>
          <a:p>
            <a:pPr lvl="1"/>
            <a:r>
              <a:rPr lang="en-US" dirty="0"/>
              <a:t>Reduced electrochemical activity of water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C6D0F-6286-5E40-505A-493F51289377}"/>
              </a:ext>
            </a:extLst>
          </p:cNvPr>
          <p:cNvSpPr/>
          <p:nvPr/>
        </p:nvSpPr>
        <p:spPr>
          <a:xfrm>
            <a:off x="10209036" y="6512158"/>
            <a:ext cx="19814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2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Science</a:t>
            </a:r>
            <a:r>
              <a:rPr lang="en-US" sz="1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350</a:t>
            </a:r>
            <a:r>
              <a:rPr lang="en-US" sz="1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,938-943(2015)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ithium bis(trifluoromethanesulfonyl)imide - Wikipedia">
            <a:extLst>
              <a:ext uri="{FF2B5EF4-FFF2-40B4-BE49-F238E27FC236}">
                <a16:creationId xmlns:a16="http://schemas.microsoft.com/office/drawing/2014/main" id="{FAEA11CC-0BA2-E1CE-F357-70568EA2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39" y="3860662"/>
            <a:ext cx="2242694" cy="141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09580F-E945-B0FF-8C52-2811384BF35F}"/>
              </a:ext>
            </a:extLst>
          </p:cNvPr>
          <p:cNvSpPr txBox="1"/>
          <p:nvPr/>
        </p:nvSpPr>
        <p:spPr>
          <a:xfrm>
            <a:off x="1127385" y="5444643"/>
            <a:ext cx="4244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Lithium bis(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trifluoromethane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sulfonyl)imide, </a:t>
            </a:r>
            <a:r>
              <a:rPr lang="en-US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LiTFSIç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4F795C-0BEE-4033-32D5-F36857503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479" y="1327382"/>
            <a:ext cx="5493040" cy="46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02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Aqueous Electrolytes (Water-in-Salt)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52524"/>
            <a:ext cx="11606981" cy="2779395"/>
          </a:xfrm>
        </p:spPr>
        <p:txBody>
          <a:bodyPr>
            <a:normAutofit/>
          </a:bodyPr>
          <a:lstStyle/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Anode that can be used excludes energy-dens anode materials such as silicon, graphite, and Li metal leading to low capacity</a:t>
            </a:r>
          </a:p>
          <a:p>
            <a:pPr lvl="1"/>
            <a:r>
              <a:rPr lang="en-US" dirty="0"/>
              <a:t>Hydrogen evolution reaction happens at the anode and disrupts a stable interphase formation</a:t>
            </a:r>
          </a:p>
          <a:p>
            <a:pPr lvl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C6D0F-6286-5E40-505A-493F51289377}"/>
              </a:ext>
            </a:extLst>
          </p:cNvPr>
          <p:cNvSpPr/>
          <p:nvPr/>
        </p:nvSpPr>
        <p:spPr>
          <a:xfrm>
            <a:off x="9342580" y="6387854"/>
            <a:ext cx="2847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2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Science</a:t>
            </a:r>
            <a:r>
              <a:rPr lang="en-US" sz="1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350</a:t>
            </a:r>
            <a:r>
              <a:rPr lang="en-US" sz="1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,938-943(2015)</a:t>
            </a:r>
          </a:p>
          <a:p>
            <a:pPr lvl="0" algn="r"/>
            <a:r>
              <a:rPr lang="en-US" sz="1200" dirty="0">
                <a:latin typeface="Cambria" panose="02040503050406030204" pitchFamily="18" charset="0"/>
              </a:rPr>
              <a:t>Chem. Soc. Rev., 2021, 50, 10486–10566 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DCF0AE-140B-47CC-68B1-DB3D32C2B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84" y="3429000"/>
            <a:ext cx="5061424" cy="2779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1066D-8FB0-90ED-34DD-3ABDC1A19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291" y="3601168"/>
            <a:ext cx="7110709" cy="2533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138CAC-C610-0C0F-9C2F-247DCA97B353}"/>
              </a:ext>
            </a:extLst>
          </p:cNvPr>
          <p:cNvSpPr txBox="1"/>
          <p:nvPr/>
        </p:nvSpPr>
        <p:spPr>
          <a:xfrm>
            <a:off x="1906211" y="6135051"/>
            <a:ext cx="1717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Aqueous Electrolyte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57B550-C450-E731-D50A-2677771CE76D}"/>
              </a:ext>
            </a:extLst>
          </p:cNvPr>
          <p:cNvSpPr txBox="1"/>
          <p:nvPr/>
        </p:nvSpPr>
        <p:spPr>
          <a:xfrm>
            <a:off x="7692375" y="6135050"/>
            <a:ext cx="2101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Conventional Electrolyte</a:t>
            </a:r>
          </a:p>
        </p:txBody>
      </p:sp>
    </p:spTree>
    <p:extLst>
      <p:ext uri="{BB962C8B-B14F-4D97-AF65-F5344CB8AC3E}">
        <p14:creationId xmlns:p14="http://schemas.microsoft.com/office/powerpoint/2010/main" val="2341546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EBD2-C21F-0362-EBBB-B615E1B5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D7D4-DB57-0AA2-E584-7DF7916FB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Conventional organic electrolytes for lithium-ion batteries involve numerous safety hazards such as thermal runaway</a:t>
            </a:r>
          </a:p>
          <a:p>
            <a:r>
              <a:rPr lang="en-KR" dirty="0"/>
              <a:t>Studies have reported differ</a:t>
            </a:r>
            <a:r>
              <a:rPr lang="en-US" dirty="0"/>
              <a:t>e</a:t>
            </a:r>
            <a:r>
              <a:rPr lang="en-KR" dirty="0"/>
              <a:t>nt types of non-flammable electolytes</a:t>
            </a:r>
          </a:p>
          <a:p>
            <a:pPr lvl="1"/>
            <a:r>
              <a:rPr lang="en-US" dirty="0"/>
              <a:t>N</a:t>
            </a:r>
            <a:r>
              <a:rPr lang="en-KR" dirty="0"/>
              <a:t>on-flammable additives</a:t>
            </a:r>
          </a:p>
          <a:p>
            <a:pPr lvl="1"/>
            <a:r>
              <a:rPr lang="en-KR" dirty="0"/>
              <a:t>High concentration electrolyte</a:t>
            </a:r>
          </a:p>
          <a:p>
            <a:pPr lvl="1"/>
            <a:r>
              <a:rPr lang="en-KR" dirty="0"/>
              <a:t>Ionic Liquids</a:t>
            </a:r>
          </a:p>
          <a:p>
            <a:pPr lvl="1"/>
            <a:r>
              <a:rPr lang="en-KR" dirty="0"/>
              <a:t>Aqeuous electrolyte</a:t>
            </a:r>
          </a:p>
          <a:p>
            <a:r>
              <a:rPr lang="en-KR" dirty="0"/>
              <a:t>Each method still invovles limitations that need improvement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0FEC8-28E9-D3EB-2E68-28A3994F6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4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43063"/>
            <a:ext cx="10515600" cy="238760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75238"/>
            <a:ext cx="9144000" cy="1249362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Any question?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9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Li-ion Batteries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BC1D7-6B6A-4ED9-A881-25C5E007C44E}"/>
              </a:ext>
            </a:extLst>
          </p:cNvPr>
          <p:cNvSpPr/>
          <p:nvPr/>
        </p:nvSpPr>
        <p:spPr>
          <a:xfrm>
            <a:off x="0" y="6581001"/>
            <a:ext cx="43660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Helvetica" pitchFamily="2" charset="0"/>
              </a:rPr>
              <a:t>Chem. Rev. </a:t>
            </a:r>
            <a:r>
              <a:rPr lang="en-US" sz="1200" b="1" dirty="0">
                <a:effectLst/>
                <a:latin typeface="Helvetica" pitchFamily="2" charset="0"/>
              </a:rPr>
              <a:t>2018</a:t>
            </a:r>
            <a:r>
              <a:rPr lang="en-US" sz="1200" dirty="0">
                <a:effectLst/>
                <a:latin typeface="Helvetica" pitchFamily="2" charset="0"/>
              </a:rPr>
              <a:t>, 118, 11433−11456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8F984-28B2-F6DF-43CE-96DF46934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1"/>
          <a:stretch/>
        </p:blipFill>
        <p:spPr>
          <a:xfrm>
            <a:off x="6633099" y="1798020"/>
            <a:ext cx="5289612" cy="35251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D73F9A-5AF6-8B56-2DAD-E76E4091B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34" y="1861052"/>
            <a:ext cx="5133966" cy="34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0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Li-ion Batteries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9BC1D7-6B6A-4ED9-A881-25C5E007C44E}"/>
              </a:ext>
            </a:extLst>
          </p:cNvPr>
          <p:cNvSpPr/>
          <p:nvPr/>
        </p:nvSpPr>
        <p:spPr>
          <a:xfrm>
            <a:off x="0" y="6327079"/>
            <a:ext cx="5406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Physical Chemistry Chemical Physics</a:t>
            </a:r>
            <a:r>
              <a:rPr lang="en-US" sz="1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17, no. 43 (2015): 28441-28450.</a:t>
            </a:r>
            <a:endParaRPr lang="es-ES" sz="1200" i="1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Energies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2020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(19), 5117</a:t>
            </a:r>
            <a:endParaRPr lang="en-US" sz="1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2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3</a:t>
            </a:fld>
            <a:endParaRPr lang="en-US"/>
          </a:p>
        </p:txBody>
      </p:sp>
      <p:pic>
        <p:nvPicPr>
          <p:cNvPr id="1028" name="Picture 4" descr="function of electrolytes">
            <a:extLst>
              <a:ext uri="{FF2B5EF4-FFF2-40B4-BE49-F238E27FC236}">
                <a16:creationId xmlns:a16="http://schemas.microsoft.com/office/drawing/2014/main" id="{97F6492E-C176-2B79-D626-612F9EF7ED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3"/>
          <a:stretch/>
        </p:blipFill>
        <p:spPr bwMode="auto">
          <a:xfrm>
            <a:off x="3175002" y="4051182"/>
            <a:ext cx="5865482" cy="194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7E8DE5-FAB6-CBDC-1973-1CC9BFB1B176}"/>
              </a:ext>
            </a:extLst>
          </p:cNvPr>
          <p:cNvPicPr/>
          <p:nvPr/>
        </p:nvPicPr>
        <p:blipFill rotWithShape="1">
          <a:blip r:embed="rId3"/>
          <a:srcRect l="5592" t="2169" r="3609" b="12569"/>
          <a:stretch/>
        </p:blipFill>
        <p:spPr>
          <a:xfrm>
            <a:off x="3870664" y="1092495"/>
            <a:ext cx="4450672" cy="310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1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Conventional Electrolytes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34467-B551-45E8-B733-2858C8B1210A}"/>
              </a:ext>
            </a:extLst>
          </p:cNvPr>
          <p:cNvSpPr/>
          <p:nvPr/>
        </p:nvSpPr>
        <p:spPr>
          <a:xfrm>
            <a:off x="8449195" y="6350168"/>
            <a:ext cx="3741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fr-FR" sz="1200" b="0" i="1" dirty="0"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Nature Materials</a:t>
            </a:r>
            <a:r>
              <a:rPr lang="fr-FR" sz="1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fr-FR" sz="1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volume 19</a:t>
            </a:r>
            <a:r>
              <a:rPr lang="fr-FR" sz="1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 pages1006–1011 (2020)</a:t>
            </a:r>
            <a:endParaRPr lang="en-US" sz="12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r"/>
            <a:r>
              <a:rPr lang="en-US" sz="1200" b="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Science</a:t>
            </a:r>
            <a:r>
              <a:rPr lang="en-US" sz="1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350</a:t>
            </a:r>
            <a:r>
              <a:rPr lang="en-US" sz="1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,938-943(2015)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54D28C-12DF-874A-E123-129A65815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52525"/>
            <a:ext cx="6079724" cy="4351338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Non-aqueous, carbonate-based organic</a:t>
            </a:r>
            <a:r>
              <a:rPr lang="ko-KR" altLang="en-US" sz="1800" dirty="0"/>
              <a:t> </a:t>
            </a:r>
            <a:r>
              <a:rPr lang="en-US" altLang="ko-KR" sz="1800" dirty="0"/>
              <a:t>solvents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050" name="Picture 2" descr="Molecules 22 00403 g001 550">
            <a:extLst>
              <a:ext uri="{FF2B5EF4-FFF2-40B4-BE49-F238E27FC236}">
                <a16:creationId xmlns:a16="http://schemas.microsoft.com/office/drawing/2014/main" id="{35C12095-1A13-B734-E7F5-5A14FB392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76" y="1991538"/>
            <a:ext cx="4405234" cy="320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4D059A2-34F7-5BAF-46B5-052B6CD7629B}"/>
              </a:ext>
            </a:extLst>
          </p:cNvPr>
          <p:cNvGrpSpPr/>
          <p:nvPr/>
        </p:nvGrpSpPr>
        <p:grpSpPr>
          <a:xfrm>
            <a:off x="6455547" y="2353176"/>
            <a:ext cx="3616299" cy="3664471"/>
            <a:chOff x="6455547" y="2353176"/>
            <a:chExt cx="3616299" cy="36644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4831B4E-369E-E25B-9E75-E93685525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5547" y="2407672"/>
              <a:ext cx="2924175" cy="36099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BC26F02-1081-0ABE-2AE8-5B02E8ED5F29}"/>
                </a:ext>
              </a:extLst>
            </p:cNvPr>
            <p:cNvSpPr txBox="1"/>
            <p:nvPr/>
          </p:nvSpPr>
          <p:spPr>
            <a:xfrm>
              <a:off x="7658878" y="2353177"/>
              <a:ext cx="24129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Traditional aqueous electrolyte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E950AFA-C689-EB53-E955-8ED968207584}"/>
                </a:ext>
              </a:extLst>
            </p:cNvPr>
            <p:cNvSpPr txBox="1"/>
            <p:nvPr/>
          </p:nvSpPr>
          <p:spPr>
            <a:xfrm>
              <a:off x="6751257" y="2353176"/>
              <a:ext cx="9076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Pure H</a:t>
              </a:r>
              <a:r>
                <a:rPr lang="en-US" sz="1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A82F787-9271-EB91-4901-A38EBCAF2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2424" y="2777220"/>
            <a:ext cx="2181225" cy="34194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A692B8B-F3A6-7CC3-AEA3-3FD98DF33840}"/>
              </a:ext>
            </a:extLst>
          </p:cNvPr>
          <p:cNvSpPr txBox="1"/>
          <p:nvPr/>
        </p:nvSpPr>
        <p:spPr>
          <a:xfrm>
            <a:off x="10071846" y="2353176"/>
            <a:ext cx="19463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Non-aqueous electrolyte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2B31F0-A7A4-E56A-1AA2-C0C497C7BB9B}"/>
              </a:ext>
            </a:extLst>
          </p:cNvPr>
          <p:cNvSpPr txBox="1"/>
          <p:nvPr/>
        </p:nvSpPr>
        <p:spPr>
          <a:xfrm>
            <a:off x="6232124" y="982075"/>
            <a:ext cx="56007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" panose="02040503050406030204" pitchFamily="18" charset="0"/>
                <a:ea typeface="Cambria" panose="02040503050406030204" pitchFamily="18" charset="0"/>
              </a:rPr>
              <a:t>Why non-aqueous?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Cambria" panose="02040503050406030204" pitchFamily="18" charset="0"/>
                <a:ea typeface="Cambria" panose="02040503050406030204" pitchFamily="18" charset="0"/>
              </a:rPr>
              <a:t>Limitation on electrochemical window by oxygen evolution reaction and hydrogen reduction reaction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6B219E-AF87-1AAC-75C3-CC97670DD93E}"/>
              </a:ext>
            </a:extLst>
          </p:cNvPr>
          <p:cNvSpPr txBox="1"/>
          <p:nvPr/>
        </p:nvSpPr>
        <p:spPr>
          <a:xfrm>
            <a:off x="-812634" y="6581001"/>
            <a:ext cx="28465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en-US" sz="12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Molecules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2017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22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(3), 403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5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Concerns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D34467-B551-45E8-B733-2858C8B1210A}"/>
              </a:ext>
            </a:extLst>
          </p:cNvPr>
          <p:cNvSpPr/>
          <p:nvPr/>
        </p:nvSpPr>
        <p:spPr>
          <a:xfrm>
            <a:off x="8858544" y="6396335"/>
            <a:ext cx="3216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Energy Storage Materials 10 (</a:t>
            </a: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2018)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 246–267</a:t>
            </a:r>
          </a:p>
          <a:p>
            <a:pPr lvl="0" algn="r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Journal of Energy Chemistry 59 (2021) 83–99 </a:t>
            </a:r>
            <a:endParaRPr lang="en-US" sz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5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AF3E0D-D3C2-32F9-7432-EBB53EDC1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75" y="1756972"/>
            <a:ext cx="7091790" cy="3924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C24260-606F-B2D9-7258-8962CBB1D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699" y="1868875"/>
            <a:ext cx="3898526" cy="312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0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Non-flammable Electrolytes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27D19FA-5306-5FCC-35FC-77BE495895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5752763"/>
              </p:ext>
            </p:extLst>
          </p:nvPr>
        </p:nvGraphicFramePr>
        <p:xfrm>
          <a:off x="1849022" y="9144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592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Flame Retardants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2524"/>
            <a:ext cx="7023904" cy="2829167"/>
          </a:xfrm>
        </p:spPr>
        <p:txBody>
          <a:bodyPr>
            <a:normAutofit/>
          </a:bodyPr>
          <a:lstStyle/>
          <a:p>
            <a:r>
              <a:rPr lang="en-US" dirty="0"/>
              <a:t>Phosphorous containing organic molecules</a:t>
            </a:r>
          </a:p>
          <a:p>
            <a:r>
              <a:rPr lang="en-US" dirty="0"/>
              <a:t>Good thermal stability, low toxicity and low volatility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Doesn’t completely remove flammability from electrolytes</a:t>
            </a:r>
          </a:p>
          <a:p>
            <a:pPr lvl="1"/>
            <a:r>
              <a:rPr lang="en-US" dirty="0"/>
              <a:t>Not compatible with graphite electrode (poor oxidative stability)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DA3449-4854-474D-BA68-E3C07677B985}"/>
              </a:ext>
            </a:extLst>
          </p:cNvPr>
          <p:cNvSpPr/>
          <p:nvPr/>
        </p:nvSpPr>
        <p:spPr>
          <a:xfrm>
            <a:off x="10350370" y="6491454"/>
            <a:ext cx="1750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Batteries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2019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5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(1), 19</a:t>
            </a:r>
            <a:endParaRPr lang="en-US" sz="12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Details are in the caption following the image">
            <a:extLst>
              <a:ext uri="{FF2B5EF4-FFF2-40B4-BE49-F238E27FC236}">
                <a16:creationId xmlns:a16="http://schemas.microsoft.com/office/drawing/2014/main" id="{1BDA72E5-6E17-CE73-573B-F8E5E1A96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8" b="83194"/>
          <a:stretch/>
        </p:blipFill>
        <p:spPr bwMode="auto">
          <a:xfrm>
            <a:off x="1566580" y="4330913"/>
            <a:ext cx="8333336" cy="168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tteries 05 00019 g007">
            <a:extLst>
              <a:ext uri="{FF2B5EF4-FFF2-40B4-BE49-F238E27FC236}">
                <a16:creationId xmlns:a16="http://schemas.microsoft.com/office/drawing/2014/main" id="{C076F746-69CE-4E7A-0FFD-7FC47337E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23" y="1152524"/>
            <a:ext cx="4488662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07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Flame Retardants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2524"/>
            <a:ext cx="7088033" cy="27060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Fluorinated methyl group of a conventional organic molecules</a:t>
            </a:r>
          </a:p>
          <a:p>
            <a:r>
              <a:rPr lang="en-US" dirty="0"/>
              <a:t>Non-flammable after flame tests</a:t>
            </a:r>
          </a:p>
          <a:p>
            <a:r>
              <a:rPr lang="en-US" dirty="0"/>
              <a:t>Improvement in the battery performance overall</a:t>
            </a:r>
          </a:p>
          <a:p>
            <a:r>
              <a:rPr lang="en-US" dirty="0"/>
              <a:t>Limitations </a:t>
            </a:r>
          </a:p>
          <a:p>
            <a:pPr lvl="1"/>
            <a:r>
              <a:rPr lang="en-US" dirty="0"/>
              <a:t>High viscosity and low ionic conductivity</a:t>
            </a:r>
          </a:p>
          <a:p>
            <a:pPr lvl="1"/>
            <a:r>
              <a:rPr lang="en-US" dirty="0"/>
              <a:t>Expensive costs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EDA3449-4854-474D-BA68-E3C07677B985}"/>
              </a:ext>
            </a:extLst>
          </p:cNvPr>
          <p:cNvSpPr/>
          <p:nvPr/>
        </p:nvSpPr>
        <p:spPr>
          <a:xfrm>
            <a:off x="9789114" y="6348914"/>
            <a:ext cx="2401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effectLst/>
                <a:latin typeface="Cambria" panose="02040503050406030204" pitchFamily="18" charset="0"/>
              </a:rPr>
              <a:t>Mater. </a:t>
            </a:r>
            <a:r>
              <a:rPr lang="en-US" sz="1200" dirty="0" err="1">
                <a:effectLst/>
                <a:latin typeface="Cambria" panose="02040503050406030204" pitchFamily="18" charset="0"/>
              </a:rPr>
              <a:t>Horiz</a:t>
            </a:r>
            <a:r>
              <a:rPr lang="en-US" sz="1200" dirty="0">
                <a:effectLst/>
                <a:latin typeface="Cambria" panose="02040503050406030204" pitchFamily="18" charset="0"/>
              </a:rPr>
              <a:t>., 2021, 8, 2913–2928</a:t>
            </a:r>
          </a:p>
          <a:p>
            <a:pPr algn="r"/>
            <a:r>
              <a:rPr lang="en-US" sz="12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Batteries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 </a:t>
            </a:r>
            <a:r>
              <a:rPr lang="en-US" sz="1200" b="1" i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2019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, </a:t>
            </a:r>
            <a:r>
              <a:rPr lang="en-US" sz="1200" b="0" i="1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5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Cambria" panose="02040503050406030204" pitchFamily="18" charset="0"/>
              </a:rPr>
              <a:t>(1), 19</a:t>
            </a:r>
            <a:endParaRPr lang="en-US" sz="1200" dirty="0">
              <a:effectLst/>
              <a:latin typeface="Cambria" panose="020405030504060302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91BA8-EA79-4DC6-1CB4-7A60B48D4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06" y="3985747"/>
            <a:ext cx="5898620" cy="2706067"/>
          </a:xfrm>
          <a:prstGeom prst="rect">
            <a:avLst/>
          </a:prstGeom>
        </p:spPr>
      </p:pic>
      <p:pic>
        <p:nvPicPr>
          <p:cNvPr id="2050" name="Picture 2" descr="Batteries 05 00019 g005">
            <a:extLst>
              <a:ext uri="{FF2B5EF4-FFF2-40B4-BE49-F238E27FC236}">
                <a16:creationId xmlns:a16="http://schemas.microsoft.com/office/drawing/2014/main" id="{0786E72C-4823-9A70-BDD7-ADC82D734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25" y="1029749"/>
            <a:ext cx="4586747" cy="50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30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Highly concentrated electrolytes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1312"/>
            <a:ext cx="12214860" cy="2787355"/>
          </a:xfrm>
        </p:spPr>
        <p:txBody>
          <a:bodyPr>
            <a:normAutofit/>
          </a:bodyPr>
          <a:lstStyle/>
          <a:p>
            <a:r>
              <a:rPr lang="en-US" dirty="0"/>
              <a:t>Electrolyte with salt concentration higher than 4 M</a:t>
            </a:r>
          </a:p>
          <a:p>
            <a:r>
              <a:rPr lang="en-US" dirty="0"/>
              <a:t>Volatility and vapor pressure decrease </a:t>
            </a:r>
          </a:p>
          <a:p>
            <a:r>
              <a:rPr lang="en-US" dirty="0"/>
              <a:t>Significant amount of electrolyte is non-combustible salt</a:t>
            </a:r>
          </a:p>
          <a:p>
            <a:r>
              <a:rPr lang="en-US" dirty="0"/>
              <a:t>Improves battery performance overall</a:t>
            </a:r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High viscosity, poor wettability, high costs (due to expensive salt)</a:t>
            </a:r>
          </a:p>
          <a:p>
            <a:pPr lvl="1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9577E-5DEB-4923-B13D-D9B7A4607CF7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CE9A2-E70F-8762-3F1C-15EE14624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357" y="1090229"/>
            <a:ext cx="3567387" cy="2030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5C8AD7-F713-8024-BF7D-F29D1EA1F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634" y="3564408"/>
            <a:ext cx="3392366" cy="28214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B85114-A63A-5910-B569-E6F4445C5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253" y="4024462"/>
            <a:ext cx="6342381" cy="236142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40D479-4CAE-959E-EA84-421DFD6BD7C7}"/>
              </a:ext>
            </a:extLst>
          </p:cNvPr>
          <p:cNvSpPr txBox="1"/>
          <p:nvPr/>
        </p:nvSpPr>
        <p:spPr>
          <a:xfrm>
            <a:off x="9448800" y="6507593"/>
            <a:ext cx="32068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NATURE COMMUNICATIONS | 7:12032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B9F690-AD83-F291-7FEA-1476F320D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80" y="3848306"/>
            <a:ext cx="2457253" cy="259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7748</TotalTime>
  <Words>608</Words>
  <Application>Microsoft Macintosh PowerPoint</Application>
  <PresentationFormat>Widescreen</PresentationFormat>
  <Paragraphs>130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Helvetica</vt:lpstr>
      <vt:lpstr>Times New Roman</vt:lpstr>
      <vt:lpstr>Office Theme</vt:lpstr>
      <vt:lpstr>Non-flammable electrolytes for  Li-ion Batteries</vt:lpstr>
      <vt:lpstr>Li-ion Batteries</vt:lpstr>
      <vt:lpstr>Li-ion Batteries</vt:lpstr>
      <vt:lpstr>Conventional Electrolytes</vt:lpstr>
      <vt:lpstr>Safety Concerns</vt:lpstr>
      <vt:lpstr>Non-flammable Electrolytes </vt:lpstr>
      <vt:lpstr>Flame Retardants</vt:lpstr>
      <vt:lpstr>Flame Retardants</vt:lpstr>
      <vt:lpstr>Highly concentrated electrolytes</vt:lpstr>
      <vt:lpstr>Diluted (localized) High Concentrated Electrolytes</vt:lpstr>
      <vt:lpstr>Ionic Liquids (ILs)</vt:lpstr>
      <vt:lpstr>Ionic Liquids</vt:lpstr>
      <vt:lpstr>Aqueous Electrolytes (Water-in-Salt)</vt:lpstr>
      <vt:lpstr>Aqueous Electrolytes (Water-in-Salt)</vt:lpstr>
      <vt:lpstr>Aqueous Electrolytes (Water-in-Salt)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mjc8</dc:creator>
  <cp:lastModifiedBy>Dong Ok Kim</cp:lastModifiedBy>
  <cp:revision>166</cp:revision>
  <dcterms:created xsi:type="dcterms:W3CDTF">2018-02-08T14:34:59Z</dcterms:created>
  <dcterms:modified xsi:type="dcterms:W3CDTF">2023-12-01T03:28:11Z</dcterms:modified>
</cp:coreProperties>
</file>