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9" r:id="rId2"/>
    <p:sldId id="298" r:id="rId3"/>
    <p:sldId id="282" r:id="rId4"/>
    <p:sldId id="303" r:id="rId5"/>
    <p:sldId id="283" r:id="rId6"/>
    <p:sldId id="284" r:id="rId7"/>
    <p:sldId id="285" r:id="rId8"/>
    <p:sldId id="304" r:id="rId9"/>
    <p:sldId id="295" r:id="rId10"/>
    <p:sldId id="287" r:id="rId11"/>
    <p:sldId id="291" r:id="rId12"/>
    <p:sldId id="288" r:id="rId13"/>
    <p:sldId id="290" r:id="rId14"/>
    <p:sldId id="305" r:id="rId15"/>
    <p:sldId id="293" r:id="rId16"/>
    <p:sldId id="296" r:id="rId17"/>
    <p:sldId id="307" r:id="rId18"/>
    <p:sldId id="297" r:id="rId19"/>
    <p:sldId id="309" r:id="rId20"/>
    <p:sldId id="30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0CF91511-323B-4016-8D0A-89B6AA5C6DBB}">
          <p14:sldIdLst>
            <p14:sldId id="259"/>
            <p14:sldId id="298"/>
            <p14:sldId id="282"/>
            <p14:sldId id="303"/>
            <p14:sldId id="283"/>
            <p14:sldId id="284"/>
            <p14:sldId id="285"/>
            <p14:sldId id="304"/>
            <p14:sldId id="295"/>
            <p14:sldId id="287"/>
            <p14:sldId id="291"/>
            <p14:sldId id="288"/>
            <p14:sldId id="290"/>
            <p14:sldId id="305"/>
            <p14:sldId id="293"/>
            <p14:sldId id="296"/>
            <p14:sldId id="307"/>
            <p14:sldId id="297"/>
            <p14:sldId id="309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969696"/>
    <a:srgbClr val="FE552E"/>
    <a:srgbClr val="547C5C"/>
    <a:srgbClr val="122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85695" autoAdjust="0"/>
  </p:normalViewPr>
  <p:slideViewPr>
    <p:cSldViewPr snapToGrid="0">
      <p:cViewPr varScale="1">
        <p:scale>
          <a:sx n="73" d="100"/>
          <a:sy n="73" d="100"/>
        </p:scale>
        <p:origin x="10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1194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A1D18-0520-4426-8ABB-20C718FED1AB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43C09-97DD-4E5F-8BF7-9CDBB8B5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0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43C09-97DD-4E5F-8BF7-9CDBB8B543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9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43C09-97DD-4E5F-8BF7-9CDBB8B543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62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43C09-97DD-4E5F-8BF7-9CDBB8B543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98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43C09-97DD-4E5F-8BF7-9CDBB8B543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84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43C09-97DD-4E5F-8BF7-9CDBB8B543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62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43C09-97DD-4E5F-8BF7-9CDBB8B543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00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43C09-97DD-4E5F-8BF7-9CDBB8B543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54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43C09-97DD-4E5F-8BF7-9CDBB8B543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75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740CA-DF6D-4D7A-968B-09FDD9C2E3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127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740CA-DF6D-4D7A-968B-09FDD9C2E3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923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43C09-97DD-4E5F-8BF7-9CDBB8B543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5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43C09-97DD-4E5F-8BF7-9CDBB8B543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62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43C09-97DD-4E5F-8BF7-9CDBB8B543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28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43C09-97DD-4E5F-8BF7-9CDBB8B543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19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43C09-97DD-4E5F-8BF7-9CDBB8B543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07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43C09-97DD-4E5F-8BF7-9CDBB8B543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7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4809-F69F-0D48-97F8-9CF76A530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3115" y="1122363"/>
            <a:ext cx="5785769" cy="238760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 b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Title Here:</a:t>
            </a:r>
            <a:br>
              <a:rPr lang="en-US" sz="4000" b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Tell Your</a:t>
            </a:r>
            <a:br>
              <a:rPr lang="en-US" sz="4000" b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Illinois Story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A99F5-1DAB-644E-87BD-7B2BE337DB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3115" y="3602038"/>
            <a:ext cx="5785769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86B4-4E28-5743-B958-4D04BD32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F68A1-EB41-F34E-97FD-7F64F604A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075" y="5718264"/>
            <a:ext cx="3117851" cy="8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8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9">
            <a:extLst>
              <a:ext uri="{FF2B5EF4-FFF2-40B4-BE49-F238E27FC236}">
                <a16:creationId xmlns:a16="http://schemas.microsoft.com/office/drawing/2014/main" id="{0CFEEF61-8C95-92F6-4FE6-B463419760BF}"/>
              </a:ext>
            </a:extLst>
          </p:cNvPr>
          <p:cNvSpPr txBox="1">
            <a:spLocks/>
          </p:cNvSpPr>
          <p:nvPr userDrawn="1"/>
        </p:nvSpPr>
        <p:spPr>
          <a:xfrm>
            <a:off x="9135525" y="62202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7306C45-97B4-7545-8562-07255BCE2FE0}" type="slidenum">
              <a:rPr lang="en-US" sz="3200" b="1" smtClean="0">
                <a:solidFill>
                  <a:srgbClr val="FF54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‹#›</a:t>
            </a:fld>
            <a:endParaRPr lang="en-US" sz="3200" b="1">
              <a:solidFill>
                <a:srgbClr val="FF54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2E5BC51D-68E8-4FC8-2EA2-6546789270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0366" y="6178477"/>
            <a:ext cx="1474229" cy="576390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F505ACF8-CE55-F648-CBCD-298D4C985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5E0B5923-072B-4141-F50C-3CD62776F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126049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4261-61FB-7142-9417-2F78D3797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823" y="365125"/>
            <a:ext cx="9614263" cy="1325563"/>
          </a:xfrm>
        </p:spPr>
        <p:txBody>
          <a:bodyPr/>
          <a:lstStyle>
            <a:lvl1pPr algn="ctr">
              <a:defRPr b="1" i="0">
                <a:solidFill>
                  <a:srgbClr val="E84A2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2F32-5110-BE43-86BA-CB778EC4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9614263" cy="3625895"/>
          </a:xfrm>
        </p:spPr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  <a:lvl4pPr>
              <a:defRPr>
                <a:solidFill>
                  <a:srgbClr val="13294B"/>
                </a:solidFill>
              </a:defRPr>
            </a:lvl4pPr>
            <a:lvl5pPr>
              <a:defRPr>
                <a:solidFill>
                  <a:srgbClr val="1329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76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C6474-EFE5-954E-89A7-C1ACFAF877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FD3BC-D46E-4443-B3E1-A9A049739F0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F0F69-07F8-3846-AE70-61897E1C71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8FC9A3-C3B8-ED4D-A098-DB6DED8C3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89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6ADA6-32C7-6D47-94AB-D149FA9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DBC8-5F1C-654A-9325-61F42441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FB5C-A5C2-4C44-A9DF-4F6A196E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8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84A27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egyr.2024.10.057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est.2025.116674" TargetMode="External"/><Relationship Id="rId5" Type="http://schemas.openxmlformats.org/officeDocument/2006/relationships/hyperlink" Target="https://www.nrel.gov/docs/fy20osti/73856.pdf" TargetMode="External"/><Relationship Id="rId4" Type="http://schemas.openxmlformats.org/officeDocument/2006/relationships/hyperlink" Target="https://doi.org/10.1016/j.rser.2021.11122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3CDB9E-798C-A842-B031-6BFA04385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7487"/>
            <a:ext cx="12309985" cy="1554798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</a:pPr>
            <a:r>
              <a:rPr lang="en-US" sz="3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Enhancing Frequency Stability in High Renewable </a:t>
            </a:r>
            <a:br>
              <a:rPr lang="en-US" sz="3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Penetration using Flywheel Energy Storage System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2F9A5BC-DE40-064D-98AE-B1AA2F274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1923" y="2787905"/>
            <a:ext cx="8028145" cy="1693867"/>
          </a:xfrm>
          <a:solidFill>
            <a:srgbClr val="13284B">
              <a:alpha val="18039"/>
            </a:srgb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Gener Atienza </a:t>
            </a:r>
          </a:p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19, 2025</a:t>
            </a:r>
          </a:p>
          <a:p>
            <a:pPr marL="0" indent="0" algn="ctr">
              <a:buNone/>
            </a:pPr>
            <a:endParaRPr lang="en-US" altLang="zh-CN" sz="18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NPRE 498 Energy Storage Engineering</a:t>
            </a:r>
          </a:p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of Engineering Energy Systems</a:t>
            </a:r>
          </a:p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Illinois Urbana-Champaign</a:t>
            </a:r>
            <a:endParaRPr lang="en-US" sz="1800" dirty="0">
              <a:solidFill>
                <a:srgbClr val="FF55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693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B678ED-AE38-AA9E-3F25-B70799433BA5}"/>
              </a:ext>
            </a:extLst>
          </p:cNvPr>
          <p:cNvSpPr txBox="1"/>
          <p:nvPr/>
        </p:nvSpPr>
        <p:spPr>
          <a:xfrm>
            <a:off x="6605647" y="4746231"/>
            <a:ext cx="6276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Overview of flywheel energy storage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85F42C-AD3D-32A8-42BE-D674D08AA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604" y="1167240"/>
            <a:ext cx="4282577" cy="35482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70E3BB-FC52-7625-1D2B-8711743C4E37}"/>
              </a:ext>
            </a:extLst>
          </p:cNvPr>
          <p:cNvSpPr txBox="1"/>
          <p:nvPr/>
        </p:nvSpPr>
        <p:spPr>
          <a:xfrm>
            <a:off x="457203" y="898533"/>
            <a:ext cx="6661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Flywheel energy storage system stores energy in the form of kinetic energy, which is input or extracted in the form of electrical energy via a motor-generator unit.</a:t>
            </a:r>
            <a:endParaRPr lang="en-US" b="0" i="1" dirty="0">
              <a:latin typeface="Cambria Math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923887-FAF5-DA26-F07E-277CA6F1AA71}"/>
              </a:ext>
            </a:extLst>
          </p:cNvPr>
          <p:cNvSpPr txBox="1"/>
          <p:nvPr/>
        </p:nvSpPr>
        <p:spPr>
          <a:xfrm>
            <a:off x="4468334" y="6191947"/>
            <a:ext cx="6791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S. S </a:t>
            </a:r>
            <a:r>
              <a:rPr lang="en-US" sz="12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., "A Critical Analysis of Flywheel Energy Storage Role in Grid Stability and Frequency Regulation," </a:t>
            </a:r>
            <a:r>
              <a:rPr lang="en-US" sz="12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2024 10th International Conference on Electrical Energy Systems (ICEES)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Chennai, India, 2024, pp. 1-7,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10.1109/ICEES61253.2024.10776868.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2D105E-B141-14E2-ECEF-B9D48A616BFF}"/>
              </a:ext>
            </a:extLst>
          </p:cNvPr>
          <p:cNvSpPr txBox="1"/>
          <p:nvPr/>
        </p:nvSpPr>
        <p:spPr>
          <a:xfrm>
            <a:off x="259751" y="196503"/>
            <a:ext cx="881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of Flywheel Energy Storage System 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F18875-D6DE-712F-97E5-3CB153482A9A}"/>
              </a:ext>
            </a:extLst>
          </p:cNvPr>
          <p:cNvSpPr txBox="1"/>
          <p:nvPr/>
        </p:nvSpPr>
        <p:spPr>
          <a:xfrm>
            <a:off x="295602" y="2127548"/>
            <a:ext cx="5800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 Components: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EC7319-13B8-C572-669F-EF697CBA335D}"/>
              </a:ext>
            </a:extLst>
          </p:cNvPr>
          <p:cNvSpPr txBox="1"/>
          <p:nvPr/>
        </p:nvSpPr>
        <p:spPr>
          <a:xfrm>
            <a:off x="282141" y="2557644"/>
            <a:ext cx="6661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Flywheel Rotor (Mechanical Storage Element)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heavy rotating mass that stores energy in the form of kinetic energy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19EE5-6253-CD44-E094-1371EA2BB51D}"/>
              </a:ext>
            </a:extLst>
          </p:cNvPr>
          <p:cNvSpPr txBox="1"/>
          <p:nvPr/>
        </p:nvSpPr>
        <p:spPr>
          <a:xfrm>
            <a:off x="309063" y="3203975"/>
            <a:ext cx="6020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Motor/Generator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Motor mode: accelerates flywheel to store energy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Generator mode: decelerated flywheel to release energy to the grid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2DCE0A-5ACF-11F2-CEF6-45B6259AF3A4}"/>
              </a:ext>
            </a:extLst>
          </p:cNvPr>
          <p:cNvSpPr txBox="1"/>
          <p:nvPr/>
        </p:nvSpPr>
        <p:spPr>
          <a:xfrm>
            <a:off x="309063" y="4404304"/>
            <a:ext cx="6604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Bi-directional converter (AC-DC-AC Converter)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includes rectifier, inverter and dc link enabling power exchange with grid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8A6F47-6213-E86C-DBB9-E61F2FA25981}"/>
              </a:ext>
            </a:extLst>
          </p:cNvPr>
          <p:cNvSpPr txBox="1"/>
          <p:nvPr/>
        </p:nvSpPr>
        <p:spPr>
          <a:xfrm>
            <a:off x="309064" y="5050635"/>
            <a:ext cx="660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Bearing system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Supports the rotor and minimizes friction losses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54E2AD-D063-54FC-9C46-73D3E82D51BA}"/>
              </a:ext>
            </a:extLst>
          </p:cNvPr>
          <p:cNvSpPr txBox="1"/>
          <p:nvPr/>
        </p:nvSpPr>
        <p:spPr>
          <a:xfrm>
            <a:off x="309064" y="5696966"/>
            <a:ext cx="536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Vacuum enclosure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to reduce air drag losses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43D7B5-D9BA-265B-EC37-2778EB853F17}"/>
                  </a:ext>
                </a:extLst>
              </p:cNvPr>
              <p:cNvSpPr txBox="1"/>
              <p:nvPr/>
            </p:nvSpPr>
            <p:spPr>
              <a:xfrm>
                <a:off x="2180896" y="1669878"/>
                <a:ext cx="6442840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𝐽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43D7B5-D9BA-265B-EC37-2778EB853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96" y="1669878"/>
                <a:ext cx="6442840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950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C95989-B333-34BF-38BC-CD6BDFB93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669" y="1812254"/>
            <a:ext cx="4446460" cy="25311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DC9910-4119-2207-F3E4-576542446A25}"/>
              </a:ext>
            </a:extLst>
          </p:cNvPr>
          <p:cNvSpPr/>
          <p:nvPr/>
        </p:nvSpPr>
        <p:spPr>
          <a:xfrm>
            <a:off x="9986469" y="2413585"/>
            <a:ext cx="561029" cy="223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4688D8-9490-A1BC-F234-E584D705BAB4}"/>
              </a:ext>
            </a:extLst>
          </p:cNvPr>
          <p:cNvSpPr txBox="1"/>
          <p:nvPr/>
        </p:nvSpPr>
        <p:spPr>
          <a:xfrm>
            <a:off x="238485" y="774475"/>
            <a:ext cx="65617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FESS enhances grid frequency stability by providing rapid power balancing during fluctuations of power supply and load demand.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8A1455-81A6-2D80-6F71-3543C0D82C2F}"/>
              </a:ext>
            </a:extLst>
          </p:cNvPr>
          <p:cNvSpPr txBox="1"/>
          <p:nvPr/>
        </p:nvSpPr>
        <p:spPr>
          <a:xfrm>
            <a:off x="238485" y="1960027"/>
            <a:ext cx="689596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it works:</a:t>
            </a:r>
          </a:p>
          <a:p>
            <a:pPr algn="just" fontAlgn="base"/>
            <a:endParaRPr lang="en-US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Absorbs power when supply &gt; demand</a:t>
            </a:r>
          </a:p>
          <a:p>
            <a:pPr algn="just" fontAlgn="base"/>
            <a:endParaRPr lang="en-US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Delivers power when demand &gt; supply </a:t>
            </a:r>
          </a:p>
          <a:p>
            <a:pPr algn="just" fontAlgn="base"/>
            <a:endParaRPr lang="en-US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Stabilizes fluctuations from renewable energy sources</a:t>
            </a:r>
          </a:p>
          <a:p>
            <a:pPr algn="just" fontAlgn="base"/>
            <a:endParaRPr lang="en-US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Provides short-term reserve until slower power plants adjust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39E20C-2E64-683D-5B08-9301371AF13E}"/>
              </a:ext>
            </a:extLst>
          </p:cNvPr>
          <p:cNvSpPr txBox="1"/>
          <p:nvPr/>
        </p:nvSpPr>
        <p:spPr>
          <a:xfrm>
            <a:off x="259751" y="196503"/>
            <a:ext cx="5121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FESS for Grid Frequency Stability</a:t>
            </a:r>
          </a:p>
        </p:txBody>
      </p:sp>
    </p:spTree>
    <p:extLst>
      <p:ext uri="{BB962C8B-B14F-4D97-AF65-F5344CB8AC3E}">
        <p14:creationId xmlns:p14="http://schemas.microsoft.com/office/powerpoint/2010/main" val="11829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B923887-FAF5-DA26-F07E-277CA6F1AA71}"/>
              </a:ext>
            </a:extLst>
          </p:cNvPr>
          <p:cNvSpPr txBox="1"/>
          <p:nvPr/>
        </p:nvSpPr>
        <p:spPr>
          <a:xfrm>
            <a:off x="4468334" y="6191947"/>
            <a:ext cx="6791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S. S </a:t>
            </a:r>
            <a:r>
              <a:rPr lang="en-US" sz="12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., "A Critical Analysis of Flywheel Energy Storage Role in Grid Stability and Frequency Regulation," </a:t>
            </a:r>
            <a:r>
              <a:rPr lang="en-US" sz="12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2024 10th International Conference on Electrical Energy Systems (ICEES)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Chennai, India, 2024, pp. 1-7,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10.1109/ICEES61253.2024.10776868.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2D105E-B141-14E2-ECEF-B9D48A616BFF}"/>
              </a:ext>
            </a:extLst>
          </p:cNvPr>
          <p:cNvSpPr txBox="1"/>
          <p:nvPr/>
        </p:nvSpPr>
        <p:spPr>
          <a:xfrm>
            <a:off x="259751" y="196503"/>
            <a:ext cx="5790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of Materials for Flywheel Rotor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B14A53-168F-5F96-4CAE-6A657BF3D95B}"/>
                  </a:ext>
                </a:extLst>
              </p:cNvPr>
              <p:cNvSpPr txBox="1"/>
              <p:nvPr/>
            </p:nvSpPr>
            <p:spPr>
              <a:xfrm>
                <a:off x="-212652" y="2135606"/>
                <a:ext cx="4051004" cy="694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𝐽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B14A53-168F-5F96-4CAE-6A657BF3D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2652" y="2135606"/>
                <a:ext cx="4051004" cy="694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22590FFB-7AC4-68A2-E54E-56151D519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021" y="1410334"/>
            <a:ext cx="7600950" cy="30956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DAC5699-2AC9-BFC5-5CDE-EBB1371B3159}"/>
              </a:ext>
            </a:extLst>
          </p:cNvPr>
          <p:cNvSpPr/>
          <p:nvPr/>
        </p:nvSpPr>
        <p:spPr>
          <a:xfrm>
            <a:off x="3530009" y="3317358"/>
            <a:ext cx="7145079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56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322174-126E-FD70-DB29-2192A6F80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383" y="1983095"/>
            <a:ext cx="5583090" cy="1647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5611CD-0131-7AE6-6A96-BADFA09D6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36" y="1589194"/>
            <a:ext cx="5355265" cy="21967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1C6E8B-A37D-26AB-ECC9-570BEE2295D9}"/>
              </a:ext>
            </a:extLst>
          </p:cNvPr>
          <p:cNvSpPr txBox="1"/>
          <p:nvPr/>
        </p:nvSpPr>
        <p:spPr>
          <a:xfrm>
            <a:off x="-641658" y="3923516"/>
            <a:ext cx="627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Circuit diagram of FESS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D8F2AA-FED8-7E21-F051-799C2A643A04}"/>
              </a:ext>
            </a:extLst>
          </p:cNvPr>
          <p:cNvSpPr txBox="1"/>
          <p:nvPr/>
        </p:nvSpPr>
        <p:spPr>
          <a:xfrm>
            <a:off x="6096000" y="3632056"/>
            <a:ext cx="627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Interconnection of FESS to electric grid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17FC19-D8B2-C481-2ACD-268A8429E796}"/>
              </a:ext>
            </a:extLst>
          </p:cNvPr>
          <p:cNvSpPr txBox="1"/>
          <p:nvPr/>
        </p:nvSpPr>
        <p:spPr>
          <a:xfrm>
            <a:off x="507704" y="6051841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Xu, K.; Guo, Y.; Lei, G.; Zhu, J. A Review of Flywheel Energy Storage System Technologies. Energies 2023, 16, 6462. https:// doi.org/10.3390/en16186462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D90E36-FE02-8272-524C-351419B4D1D4}"/>
              </a:ext>
            </a:extLst>
          </p:cNvPr>
          <p:cNvSpPr txBox="1"/>
          <p:nvPr/>
        </p:nvSpPr>
        <p:spPr>
          <a:xfrm>
            <a:off x="259751" y="196503"/>
            <a:ext cx="8680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Configuration of Flywheel Energy Storage System</a:t>
            </a:r>
          </a:p>
        </p:txBody>
      </p:sp>
    </p:spTree>
    <p:extLst>
      <p:ext uri="{BB962C8B-B14F-4D97-AF65-F5344CB8AC3E}">
        <p14:creationId xmlns:p14="http://schemas.microsoft.com/office/powerpoint/2010/main" val="3160435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53BDFC-4EF3-BDA6-3E49-4A91C59B1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246" y="893482"/>
            <a:ext cx="6848475" cy="4238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D5188D-3518-2836-A4D8-EDA3043E8F88}"/>
              </a:ext>
            </a:extLst>
          </p:cNvPr>
          <p:cNvSpPr txBox="1"/>
          <p:nvPr/>
        </p:nvSpPr>
        <p:spPr>
          <a:xfrm>
            <a:off x="259751" y="196503"/>
            <a:ext cx="783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Comparative Effectiveness of Regulation Resources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18BE8-57F3-BF19-52C8-B1F5EAC21744}"/>
              </a:ext>
            </a:extLst>
          </p:cNvPr>
          <p:cNvSpPr txBox="1"/>
          <p:nvPr/>
        </p:nvSpPr>
        <p:spPr>
          <a:xfrm>
            <a:off x="97232" y="3484179"/>
            <a:ext cx="40780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Findings: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MW of fast-response of FESS provides roughly the same regulation value as 2 MW of conventional resources in California.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FB3613-409A-0944-A5A7-9C4F244EA634}"/>
              </a:ext>
            </a:extLst>
          </p:cNvPr>
          <p:cNvSpPr txBox="1"/>
          <p:nvPr/>
        </p:nvSpPr>
        <p:spPr>
          <a:xfrm>
            <a:off x="97232" y="1054196"/>
            <a:ext cx="4078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Set-up: 20% renewable penetration</a:t>
            </a:r>
          </a:p>
        </p:txBody>
      </p:sp>
    </p:spTree>
    <p:extLst>
      <p:ext uri="{BB962C8B-B14F-4D97-AF65-F5344CB8AC3E}">
        <p14:creationId xmlns:p14="http://schemas.microsoft.com/office/powerpoint/2010/main" val="402366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0692AE7-96FC-327E-1EE5-6B5BF2F68FF4}"/>
              </a:ext>
            </a:extLst>
          </p:cNvPr>
          <p:cNvSpPr txBox="1"/>
          <p:nvPr/>
        </p:nvSpPr>
        <p:spPr>
          <a:xfrm>
            <a:off x="259751" y="196503"/>
            <a:ext cx="11242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Battery and Flywheel Energy Storage in Frequency Stability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B12A83-AAAF-95FE-5E99-674808159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5" t="9670" r="1777" b="4269"/>
          <a:stretch/>
        </p:blipFill>
        <p:spPr>
          <a:xfrm>
            <a:off x="5361329" y="942246"/>
            <a:ext cx="6581552" cy="39894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8DC0A0-B836-B0F3-F827-7BF28999BB12}"/>
              </a:ext>
            </a:extLst>
          </p:cNvPr>
          <p:cNvSpPr txBox="1"/>
          <p:nvPr/>
        </p:nvSpPr>
        <p:spPr>
          <a:xfrm>
            <a:off x="249119" y="1840008"/>
            <a:ext cx="43335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Figure shows how fast response FESS technology can provide reliable and efficient solutions without having the need to operate too much synchronous generators to stabilize the grid frequency.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4C5AB7-1315-85CD-8472-E280E77192B2}"/>
              </a:ext>
            </a:extLst>
          </p:cNvPr>
          <p:cNvSpPr txBox="1"/>
          <p:nvPr/>
        </p:nvSpPr>
        <p:spPr>
          <a:xfrm>
            <a:off x="249119" y="6007413"/>
            <a:ext cx="100325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dem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Esche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R. (2017, July 11). Benefits of flywheels for short term grid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stabilisation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https://doi.org/10.13140/RG.2.2.22669.84964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0B583-21A0-E12E-7AA4-CE2FEC9B473A}"/>
              </a:ext>
            </a:extLst>
          </p:cNvPr>
          <p:cNvSpPr txBox="1"/>
          <p:nvPr/>
        </p:nvSpPr>
        <p:spPr>
          <a:xfrm>
            <a:off x="5699051" y="4931744"/>
            <a:ext cx="6382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Comparison how Flywheel, Battery or conventional generator support the grid during a fault</a:t>
            </a:r>
          </a:p>
        </p:txBody>
      </p:sp>
    </p:spTree>
    <p:extLst>
      <p:ext uri="{BB962C8B-B14F-4D97-AF65-F5344CB8AC3E}">
        <p14:creationId xmlns:p14="http://schemas.microsoft.com/office/powerpoint/2010/main" val="1445665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7E5B72-93FB-B63A-22C6-6858C6BEF77D}"/>
              </a:ext>
            </a:extLst>
          </p:cNvPr>
          <p:cNvSpPr txBox="1"/>
          <p:nvPr/>
        </p:nvSpPr>
        <p:spPr>
          <a:xfrm>
            <a:off x="259750" y="4078842"/>
            <a:ext cx="53329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Shanxi Province, China, Shenzhen Energy Group built a 30 MW flywheel facility with 120 high-speed magnetic levitation units, connected to the grid for frequency regulation.</a:t>
            </a:r>
          </a:p>
        </p:txBody>
      </p:sp>
      <p:pic>
        <p:nvPicPr>
          <p:cNvPr id="6" name="Picture 4" descr="flywheel">
            <a:extLst>
              <a:ext uri="{FF2B5EF4-FFF2-40B4-BE49-F238E27FC236}">
                <a16:creationId xmlns:a16="http://schemas.microsoft.com/office/drawing/2014/main" id="{F9973004-0F65-1B37-8DE9-DA690FBF71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6"/>
          <a:stretch/>
        </p:blipFill>
        <p:spPr bwMode="auto">
          <a:xfrm>
            <a:off x="6468384" y="3297743"/>
            <a:ext cx="5201882" cy="25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059FDF-5D0E-3985-8E0D-91CF7B73C77D}"/>
              </a:ext>
            </a:extLst>
          </p:cNvPr>
          <p:cNvSpPr txBox="1"/>
          <p:nvPr/>
        </p:nvSpPr>
        <p:spPr>
          <a:xfrm>
            <a:off x="259750" y="1207137"/>
            <a:ext cx="53329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Beacon Power’s utility-scale 20 MW flywheel energy storage plant at the Humboldt Industrial Park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Hazle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Township, Pennsylvania, for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Hazle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Spindle LLC. The plant provides frequency regulation services to the PJM Interconnection grid.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BAC0EF6-CBB1-9355-21F1-551E004A55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5"/>
          <a:stretch/>
        </p:blipFill>
        <p:spPr bwMode="auto">
          <a:xfrm>
            <a:off x="6468384" y="809380"/>
            <a:ext cx="5201882" cy="23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D38A03-D763-E9FA-D2DA-CAB854B5C940}"/>
              </a:ext>
            </a:extLst>
          </p:cNvPr>
          <p:cNvSpPr txBox="1"/>
          <p:nvPr/>
        </p:nvSpPr>
        <p:spPr>
          <a:xfrm>
            <a:off x="259751" y="196503"/>
            <a:ext cx="899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Application of Flywheel Energy Storage System</a:t>
            </a:r>
          </a:p>
        </p:txBody>
      </p:sp>
    </p:spTree>
    <p:extLst>
      <p:ext uri="{BB962C8B-B14F-4D97-AF65-F5344CB8AC3E}">
        <p14:creationId xmlns:p14="http://schemas.microsoft.com/office/powerpoint/2010/main" val="247077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DD38A03-D763-E9FA-D2DA-CAB854B5C940}"/>
              </a:ext>
            </a:extLst>
          </p:cNvPr>
          <p:cNvSpPr txBox="1"/>
          <p:nvPr/>
        </p:nvSpPr>
        <p:spPr>
          <a:xfrm>
            <a:off x="259751" y="196503"/>
            <a:ext cx="899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Application of Flywheel Energy Storage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F1DEBB-61AB-F17A-42FC-49E66306A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91" y="2096178"/>
            <a:ext cx="4238492" cy="3022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5F2FAF-09AB-2D0D-803B-3546FB8279EA}"/>
              </a:ext>
            </a:extLst>
          </p:cNvPr>
          <p:cNvSpPr txBox="1"/>
          <p:nvPr/>
        </p:nvSpPr>
        <p:spPr>
          <a:xfrm>
            <a:off x="259751" y="773781"/>
            <a:ext cx="50479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Amber Kinetics, Inc. is the first company to design a long-discharge duration kinetic energy storage system based on advanced flywheel technology (8kW for 4 hours)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8EB71-66B3-5E5C-EA5A-30A13EE06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464" y="839183"/>
            <a:ext cx="5624188" cy="34744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9602FA-D88C-CEA4-384A-66B0B0B7A681}"/>
              </a:ext>
            </a:extLst>
          </p:cNvPr>
          <p:cNvSpPr txBox="1"/>
          <p:nvPr/>
        </p:nvSpPr>
        <p:spPr>
          <a:xfrm>
            <a:off x="5707116" y="4478833"/>
            <a:ext cx="64848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Flywheels have very low maintenance costs and don’t wear out like batteries, their total lifetime cost is lower than batteries, especially if used multiple times per day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higher the use, the better the economics.</a:t>
            </a:r>
          </a:p>
        </p:txBody>
      </p:sp>
    </p:spTree>
    <p:extLst>
      <p:ext uri="{BB962C8B-B14F-4D97-AF65-F5344CB8AC3E}">
        <p14:creationId xmlns:p14="http://schemas.microsoft.com/office/powerpoint/2010/main" val="285474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26AF209-94EA-E4A0-46AA-FB8A9EE54144}"/>
              </a:ext>
            </a:extLst>
          </p:cNvPr>
          <p:cNvSpPr txBox="1"/>
          <p:nvPr/>
        </p:nvSpPr>
        <p:spPr>
          <a:xfrm>
            <a:off x="259751" y="196503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163F80-6794-3ED4-583A-11DF05902546}"/>
              </a:ext>
            </a:extLst>
          </p:cNvPr>
          <p:cNvSpPr txBox="1"/>
          <p:nvPr/>
        </p:nvSpPr>
        <p:spPr>
          <a:xfrm>
            <a:off x="391130" y="1464874"/>
            <a:ext cx="582238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FESS offers inherent physical properties of grid inertia.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FESSs offer high specific power density and instantaneous response times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Hybrid storage integration by combining FESSs with complementary storage technologies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FESSs can play a significant role in the transition toward more sustainable and resilient electrical grids.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2D143C1B-53A1-2751-D59F-5F9D76A2A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3"/>
          <a:stretch/>
        </p:blipFill>
        <p:spPr bwMode="auto">
          <a:xfrm>
            <a:off x="6484258" y="1290216"/>
            <a:ext cx="4924477" cy="371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570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26AF209-94EA-E4A0-46AA-FB8A9EE54144}"/>
              </a:ext>
            </a:extLst>
          </p:cNvPr>
          <p:cNvSpPr txBox="1"/>
          <p:nvPr/>
        </p:nvSpPr>
        <p:spPr>
          <a:xfrm>
            <a:off x="259751" y="196503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CFCFD9-63D3-2762-19F8-86E56A1F8E9B}"/>
              </a:ext>
            </a:extLst>
          </p:cNvPr>
          <p:cNvSpPr txBox="1"/>
          <p:nvPr/>
        </p:nvSpPr>
        <p:spPr>
          <a:xfrm>
            <a:off x="157656" y="815824"/>
            <a:ext cx="11582400" cy="5146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[1]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Grider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T. (2021). Analysis of Flywheel Energy Storage Systems for Frequency Support (Master's thesis, Auburn University).</a:t>
            </a:r>
            <a:endParaRPr lang="en-US" sz="1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[2] </a:t>
            </a:r>
            <a:r>
              <a:rPr lang="en-US" sz="14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Njoka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G. M., </a:t>
            </a:r>
            <a:r>
              <a:rPr lang="en-US" sz="14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Mogaka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L., &amp; Wangai, A. (2024). Impact of variable renewable energy sources on the power system frequency stability and system inertia. Energy Reports, 12, 4983–4997. </a:t>
            </a:r>
            <a:r>
              <a:rPr lang="en-US" sz="1400" u="sng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https://doi.org/10.1016/j.egyr.2024.10.057</a:t>
            </a:r>
            <a:endParaRPr lang="en-US" sz="1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[3] Makolo, Peter, Ramon Zamora, and Tek-</a:t>
            </a:r>
            <a:r>
              <a:rPr lang="en-US" sz="14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Tjing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Lie. (2021). “The Role of Inertia for Grid Flexibility under High Penetration of Variable Renewables: A Review of Challenges and Solutions.” Renewable and Sustainable Energy Reviews 147: 111223. </a:t>
            </a:r>
            <a:r>
              <a:rPr lang="en-US" sz="1400" u="sng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https://doi.org/10.1016/j.rser.2021.111223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[4] </a:t>
            </a:r>
            <a:r>
              <a:rPr lang="en-US" sz="14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Harmsen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N. (2017). </a:t>
            </a:r>
            <a:r>
              <a:rPr lang="en-US" sz="14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AEMC says Australia's power system weakened by wind, solar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ABC News. https://www.abc.net.au/news/2017-03-24/aemc-says-australias-power-system-weakened-by-wind-solar/8381356</a:t>
            </a:r>
            <a:endParaRPr lang="en-US" sz="1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[5] S. S et al., "A Critical Analysis of Flywheel Energy Storage Role in Grid Stability and Frequency Regulation," 2024 10th International Conference on Electrical Energy Systems (ICEES), Chennai, India, 2024, pp. 1-7, </a:t>
            </a:r>
            <a:r>
              <a:rPr lang="en-US" sz="14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doi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10.1109/ICEES61253.2024.10776868</a:t>
            </a:r>
            <a:endParaRPr lang="en-US" sz="1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[6] Xu, K.; Guo, Y.; Lei, G.; Zhu, J. A Review of Flywheel Energy Storage System Technologies. Energies 2023, 16, 6462. https:// doi.org/10.3390/en16186462</a:t>
            </a:r>
            <a:endParaRPr lang="en-US" sz="1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[7] . M. R. W. K. B. K. and M. O. Paul Denholm, “Inertia and Power Grid: A guide without the spin,” 2020. Accessed: Sep. 04, 2024. [Online]. Available: </a:t>
            </a:r>
            <a:r>
              <a:rPr lang="en-US" sz="1400" u="sng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https://www.nrel.gov/docs/fy20osti/73856.pdf</a:t>
            </a:r>
            <a:endParaRPr lang="en-US" sz="1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[8] Matos, C., Rosales-Asensio, E., Carta, J. A., &amp; Cabrera, P. (2025). Flywheels in renewable energy systems: An analysis of their role in managing intermittency. Journal of Energy Storage, 122, 116674. </a:t>
            </a:r>
            <a:r>
              <a:rPr lang="en-US" sz="1400" u="sng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https://doi.org/10.1016/j.est.2025.116674</a:t>
            </a:r>
            <a:endParaRPr lang="en-US" sz="1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[9] Ji, W., Hong, F., Zhao, Y., Liang, L., Du, H., Hao, J., Fang, F., &amp; Liu, J. (2024). Applications of flywheel energy storage system on load frequency regulation combined with various power generations: A review. Renewable Energy, 223, 119975. https://doi.org/10.1016/j.renene.2024.119975</a:t>
            </a:r>
            <a:endParaRPr lang="en-US" sz="1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[10] </a:t>
            </a:r>
            <a:r>
              <a:rPr lang="en-US" sz="14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Grider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T. (2021). Analysis of Flywheel Energy Storage Systems for Frequency Support (Master's thesis, Auburn University).</a:t>
            </a:r>
            <a:endParaRPr lang="en-US" sz="1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[11] </a:t>
            </a:r>
            <a:r>
              <a:rPr lang="en-US" sz="14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vor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dem </a:t>
            </a:r>
            <a:r>
              <a:rPr lang="en-US" sz="14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Esche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R. (2017, July 11). Benefits of flywheels for short term grid </a:t>
            </a:r>
            <a:r>
              <a:rPr lang="en-US" sz="14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stabilisation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https://doi.org/10.13140/RG.2.2.22669.84964</a:t>
            </a:r>
            <a:endParaRPr lang="en-US" sz="1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201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2B6DB2-7E2B-724E-4439-429E8AA66513}"/>
              </a:ext>
            </a:extLst>
          </p:cNvPr>
          <p:cNvSpPr txBox="1"/>
          <p:nvPr/>
        </p:nvSpPr>
        <p:spPr>
          <a:xfrm>
            <a:off x="259751" y="196503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5" name="Google Shape;133;p25">
            <a:extLst>
              <a:ext uri="{FF2B5EF4-FFF2-40B4-BE49-F238E27FC236}">
                <a16:creationId xmlns:a16="http://schemas.microsoft.com/office/drawing/2014/main" id="{CB08281D-B62D-7DD1-A755-F1943EA9C5B8}"/>
              </a:ext>
            </a:extLst>
          </p:cNvPr>
          <p:cNvSpPr txBox="1">
            <a:spLocks/>
          </p:cNvSpPr>
          <p:nvPr/>
        </p:nvSpPr>
        <p:spPr>
          <a:xfrm>
            <a:off x="259751" y="961949"/>
            <a:ext cx="6990070" cy="52368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Background Information</a:t>
            </a:r>
            <a:endParaRPr lang="en-US" sz="1800" dirty="0">
              <a:latin typeface="Arial"/>
              <a:ea typeface="Arial"/>
              <a:cs typeface="Arial"/>
              <a:sym typeface="Arial"/>
            </a:endParaRPr>
          </a:p>
          <a:p>
            <a:pPr marL="457200" indent="-266700">
              <a:lnSpc>
                <a:spcPct val="100000"/>
              </a:lnSpc>
              <a:buSzPts val="600"/>
              <a:buFont typeface="Arial" panose="020B0604020202020204" pitchFamily="34" charset="0"/>
              <a:buChar char="●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Frequency Stability in Power System</a:t>
            </a:r>
          </a:p>
          <a:p>
            <a:pPr marL="457200" indent="-266700">
              <a:lnSpc>
                <a:spcPct val="100000"/>
              </a:lnSpc>
              <a:buSzPts val="600"/>
              <a:buFont typeface="Arial" panose="020B0604020202020204" pitchFamily="34" charset="0"/>
              <a:buChar char="●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Impact of High Renewable Penetration in Frequency Stability</a:t>
            </a:r>
          </a:p>
          <a:p>
            <a:pPr marL="457200" indent="-266700">
              <a:lnSpc>
                <a:spcPct val="100000"/>
              </a:lnSpc>
              <a:buSzPts val="600"/>
              <a:buFont typeface="Arial" panose="020B0604020202020204" pitchFamily="34" charset="0"/>
              <a:buChar char="●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Potential solution, Flywheel Energy Storage System (FESS)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Technology Overview</a:t>
            </a:r>
            <a:endParaRPr lang="en-US" sz="1800" dirty="0">
              <a:latin typeface="Arial"/>
              <a:ea typeface="Arial"/>
              <a:cs typeface="Arial"/>
              <a:sym typeface="Arial"/>
            </a:endParaRPr>
          </a:p>
          <a:p>
            <a:pPr marL="457200" indent="-266700">
              <a:lnSpc>
                <a:spcPct val="100000"/>
              </a:lnSpc>
              <a:buSzPts val="600"/>
              <a:buFont typeface="Arial" panose="020B0604020202020204" pitchFamily="34" charset="0"/>
              <a:buChar char="●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Operating Principle and Components of FESS</a:t>
            </a:r>
          </a:p>
          <a:p>
            <a:pPr marL="457200" indent="-266700">
              <a:lnSpc>
                <a:spcPct val="100000"/>
              </a:lnSpc>
              <a:buSzPts val="600"/>
              <a:buFont typeface="Arial" panose="020B0604020202020204" pitchFamily="34" charset="0"/>
              <a:buChar char="●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Comparison of FESS  vs BESS and FESS vs Peaking Plants</a:t>
            </a:r>
          </a:p>
          <a:p>
            <a:pPr marL="457200" indent="-266700">
              <a:lnSpc>
                <a:spcPct val="100000"/>
              </a:lnSpc>
              <a:buSzPts val="600"/>
              <a:buFont typeface="Arial" panose="020B0604020202020204" pitchFamily="34" charset="0"/>
              <a:buChar char="●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Case Study for Integrating FESS to Electric Grid</a:t>
            </a:r>
          </a:p>
          <a:p>
            <a:pPr marL="457200" indent="-298450">
              <a:lnSpc>
                <a:spcPct val="100000"/>
              </a:lnSpc>
              <a:buSzPts val="1100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Commercial Grid Integration of FESS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</a:p>
          <a:p>
            <a:pPr marL="457200" indent="-298450">
              <a:lnSpc>
                <a:spcPct val="100000"/>
              </a:lnSpc>
              <a:spcAft>
                <a:spcPts val="1000"/>
              </a:spcAft>
              <a:buSzPts val="1100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Summary and key takeaways</a:t>
            </a:r>
          </a:p>
        </p:txBody>
      </p:sp>
    </p:spTree>
    <p:extLst>
      <p:ext uri="{BB962C8B-B14F-4D97-AF65-F5344CB8AC3E}">
        <p14:creationId xmlns:p14="http://schemas.microsoft.com/office/powerpoint/2010/main" val="2404174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3CDB9E-798C-A842-B031-6BFA04385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9113" y="1874202"/>
            <a:ext cx="4733773" cy="1554798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</a:pPr>
            <a:r>
              <a:rPr lang="en-US" sz="4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7018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D151FB-ABA7-4BC3-B490-9667EDF5C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66" y="6178477"/>
            <a:ext cx="1474229" cy="576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5A4B25-DC24-53B6-376F-A40F1BDCF83E}"/>
              </a:ext>
            </a:extLst>
          </p:cNvPr>
          <p:cNvSpPr txBox="1"/>
          <p:nvPr/>
        </p:nvSpPr>
        <p:spPr>
          <a:xfrm>
            <a:off x="259751" y="196503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System Stability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253D51-E84F-CFEA-FFB8-74EC62D42F95}"/>
              </a:ext>
            </a:extLst>
          </p:cNvPr>
          <p:cNvSpPr txBox="1"/>
          <p:nvPr/>
        </p:nvSpPr>
        <p:spPr>
          <a:xfrm>
            <a:off x="274951" y="762394"/>
            <a:ext cx="7429132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Refers to the ability of an electric power system to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 in balance and continue operating normally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it experiences a disturbance</a:t>
            </a:r>
          </a:p>
        </p:txBody>
      </p:sp>
      <p:pic>
        <p:nvPicPr>
          <p:cNvPr id="1026" name="Picture 2" descr="Transmission Towers Application: Electrical Industry at Best Price in  Mumbai | Yash Exports">
            <a:extLst>
              <a:ext uri="{FF2B5EF4-FFF2-40B4-BE49-F238E27FC236}">
                <a16:creationId xmlns:a16="http://schemas.microsoft.com/office/drawing/2014/main" id="{3679FA02-B815-6A22-05E9-E6D812A84D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r="10938"/>
          <a:stretch/>
        </p:blipFill>
        <p:spPr bwMode="auto">
          <a:xfrm>
            <a:off x="7923262" y="427335"/>
            <a:ext cx="3720663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3BBF35-F239-2C78-FC59-E058FAB33205}"/>
              </a:ext>
            </a:extLst>
          </p:cNvPr>
          <p:cNvSpPr/>
          <p:nvPr/>
        </p:nvSpPr>
        <p:spPr>
          <a:xfrm>
            <a:off x="2411696" y="2209496"/>
            <a:ext cx="2953408" cy="70187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System Stability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7937C6-8713-64EF-9E7D-8179991FC388}"/>
              </a:ext>
            </a:extLst>
          </p:cNvPr>
          <p:cNvCxnSpPr>
            <a:stCxn id="3" idx="2"/>
          </p:cNvCxnSpPr>
          <p:nvPr/>
        </p:nvCxnSpPr>
        <p:spPr>
          <a:xfrm>
            <a:off x="3888400" y="2911366"/>
            <a:ext cx="0" cy="53602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FE51B1-DD49-6898-26E9-601348209DD4}"/>
              </a:ext>
            </a:extLst>
          </p:cNvPr>
          <p:cNvCxnSpPr>
            <a:cxnSpLocks/>
          </p:cNvCxnSpPr>
          <p:nvPr/>
        </p:nvCxnSpPr>
        <p:spPr>
          <a:xfrm flipH="1">
            <a:off x="1369845" y="3447394"/>
            <a:ext cx="503445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08EBD4D-BB25-FFD8-58A5-A1B783A52416}"/>
              </a:ext>
            </a:extLst>
          </p:cNvPr>
          <p:cNvSpPr/>
          <p:nvPr/>
        </p:nvSpPr>
        <p:spPr>
          <a:xfrm>
            <a:off x="548075" y="3969393"/>
            <a:ext cx="1643540" cy="70187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Rotor Angle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C146CA-CE12-8E86-CE6C-9135B844F865}"/>
              </a:ext>
            </a:extLst>
          </p:cNvPr>
          <p:cNvCxnSpPr>
            <a:cxnSpLocks/>
          </p:cNvCxnSpPr>
          <p:nvPr/>
        </p:nvCxnSpPr>
        <p:spPr>
          <a:xfrm>
            <a:off x="1369845" y="3450380"/>
            <a:ext cx="0" cy="53602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3CB5187-CB12-BFF6-F80B-1529EF0FE047}"/>
              </a:ext>
            </a:extLst>
          </p:cNvPr>
          <p:cNvSpPr/>
          <p:nvPr/>
        </p:nvSpPr>
        <p:spPr>
          <a:xfrm>
            <a:off x="3075812" y="3969393"/>
            <a:ext cx="1643540" cy="70187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57964DF-CBE0-249D-5CFB-C7CACBD9B2EA}"/>
              </a:ext>
            </a:extLst>
          </p:cNvPr>
          <p:cNvCxnSpPr>
            <a:cxnSpLocks/>
          </p:cNvCxnSpPr>
          <p:nvPr/>
        </p:nvCxnSpPr>
        <p:spPr>
          <a:xfrm>
            <a:off x="3897582" y="3450380"/>
            <a:ext cx="0" cy="53602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55A3151-6F75-7032-086C-A98A1982A4BF}"/>
              </a:ext>
            </a:extLst>
          </p:cNvPr>
          <p:cNvSpPr/>
          <p:nvPr/>
        </p:nvSpPr>
        <p:spPr>
          <a:xfrm>
            <a:off x="5582530" y="3969393"/>
            <a:ext cx="1643540" cy="70187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578A1B-B928-987A-DBDD-B8111A0C3112}"/>
              </a:ext>
            </a:extLst>
          </p:cNvPr>
          <p:cNvCxnSpPr>
            <a:cxnSpLocks/>
          </p:cNvCxnSpPr>
          <p:nvPr/>
        </p:nvCxnSpPr>
        <p:spPr>
          <a:xfrm>
            <a:off x="6404300" y="3450380"/>
            <a:ext cx="0" cy="53602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083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D151FB-ABA7-4BC3-B490-9667EDF5C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66" y="6178477"/>
            <a:ext cx="1474229" cy="576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5A4B25-DC24-53B6-376F-A40F1BDCF83E}"/>
              </a:ext>
            </a:extLst>
          </p:cNvPr>
          <p:cNvSpPr txBox="1"/>
          <p:nvPr/>
        </p:nvSpPr>
        <p:spPr>
          <a:xfrm>
            <a:off x="259751" y="196503"/>
            <a:ext cx="5569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 Stability in Power System</a:t>
            </a:r>
          </a:p>
        </p:txBody>
      </p:sp>
      <p:pic>
        <p:nvPicPr>
          <p:cNvPr id="7" name="Picture 6" descr="A diagram of a building and a scale&#10;&#10;Description automatically generated">
            <a:extLst>
              <a:ext uri="{FF2B5EF4-FFF2-40B4-BE49-F238E27FC236}">
                <a16:creationId xmlns:a16="http://schemas.microsoft.com/office/drawing/2014/main" id="{FE8A9224-9C8A-0C7F-5414-DCEB6C7A3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653" y="1613909"/>
            <a:ext cx="5913220" cy="2716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253D51-E84F-CFEA-FFB8-74EC62D42F95}"/>
              </a:ext>
            </a:extLst>
          </p:cNvPr>
          <p:cNvSpPr txBox="1"/>
          <p:nvPr/>
        </p:nvSpPr>
        <p:spPr>
          <a:xfrm>
            <a:off x="280127" y="805169"/>
            <a:ext cx="5993082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 stability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describes the power system’s ability to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the nominal frequency of the system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following a disturbance between generation and load.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D2E388-841A-5F36-4808-85D6C0A46C65}"/>
              </a:ext>
            </a:extLst>
          </p:cNvPr>
          <p:cNvSpPr txBox="1"/>
          <p:nvPr/>
        </p:nvSpPr>
        <p:spPr>
          <a:xfrm>
            <a:off x="227782" y="3147841"/>
            <a:ext cx="609777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Consequences of Frequency Instability: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Damage to equipment</a:t>
            </a:r>
          </a:p>
          <a:p>
            <a:pPr lvl="1"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Power quality issues</a:t>
            </a:r>
          </a:p>
          <a:p>
            <a:pPr lvl="1"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 wide blackouts</a:t>
            </a:r>
          </a:p>
          <a:p>
            <a:pPr lvl="1"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Economic impact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46C5F2-D5EB-EFBD-B973-2A69709E0D20}"/>
              </a:ext>
            </a:extLst>
          </p:cNvPr>
          <p:cNvSpPr txBox="1"/>
          <p:nvPr/>
        </p:nvSpPr>
        <p:spPr>
          <a:xfrm>
            <a:off x="5894765" y="4056321"/>
            <a:ext cx="6276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Generation and load demand in power system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104E73-5B78-A17C-3C94-1A910C7AF2F2}"/>
                  </a:ext>
                </a:extLst>
              </p:cNvPr>
              <p:cNvSpPr txBox="1"/>
              <p:nvPr/>
            </p:nvSpPr>
            <p:spPr>
              <a:xfrm>
                <a:off x="280127" y="2184254"/>
                <a:ext cx="5582669" cy="872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Normal Operating Frequency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1%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tolerance (59.4-60.6Hz for 60Hz system frequency)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104E73-5B78-A17C-3C94-1A910C7AF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27" y="2184254"/>
                <a:ext cx="5582669" cy="872034"/>
              </a:xfrm>
              <a:prstGeom prst="rect">
                <a:avLst/>
              </a:prstGeom>
              <a:blipFill>
                <a:blip r:embed="rId5"/>
                <a:stretch>
                  <a:fillRect l="-983" r="-873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07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E8081E-EA29-F5EC-0DCA-CD329DFFAC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165"/>
          <a:stretch/>
        </p:blipFill>
        <p:spPr>
          <a:xfrm>
            <a:off x="5148612" y="1032208"/>
            <a:ext cx="6711928" cy="39137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7EABA6-463E-BCF1-0C14-82F6230FBE1B}"/>
              </a:ext>
            </a:extLst>
          </p:cNvPr>
          <p:cNvSpPr txBox="1"/>
          <p:nvPr/>
        </p:nvSpPr>
        <p:spPr>
          <a:xfrm>
            <a:off x="6574465" y="4925171"/>
            <a:ext cx="4520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successful recovery from a contingency event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8EA564-7BBE-B080-E461-6FF29089F811}"/>
              </a:ext>
            </a:extLst>
          </p:cNvPr>
          <p:cNvSpPr txBox="1"/>
          <p:nvPr/>
        </p:nvSpPr>
        <p:spPr>
          <a:xfrm>
            <a:off x="148855" y="894262"/>
            <a:ext cx="45425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Inertia – resists sudden changes in grid frequency and slows the Rate-of-change-of-frequency (ROCOF)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37D158-3579-D004-3354-88E80E7DC5CE}"/>
              </a:ext>
            </a:extLst>
          </p:cNvPr>
          <p:cNvSpPr txBox="1"/>
          <p:nvPr/>
        </p:nvSpPr>
        <p:spPr>
          <a:xfrm>
            <a:off x="148855" y="2046607"/>
            <a:ext cx="44550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PFR - Generators automatically adjust output to stabilize frequency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B266B2-1BD4-4851-046F-7AACFB36E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60" y="2801877"/>
            <a:ext cx="4645521" cy="27263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A987C2-26AF-5565-6A1F-D34C7498A91C}"/>
              </a:ext>
            </a:extLst>
          </p:cNvPr>
          <p:cNvSpPr txBox="1"/>
          <p:nvPr/>
        </p:nvSpPr>
        <p:spPr>
          <a:xfrm>
            <a:off x="1043308" y="5433875"/>
            <a:ext cx="356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Frequency drops and governor open 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valves, increasing power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4EAF7C-8560-D042-BD94-3ED3B8D0E869}"/>
              </a:ext>
            </a:extLst>
          </p:cNvPr>
          <p:cNvSpPr txBox="1"/>
          <p:nvPr/>
        </p:nvSpPr>
        <p:spPr>
          <a:xfrm>
            <a:off x="5211398" y="6121917"/>
            <a:ext cx="69386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T. M. R. W. K. B. K. and M. O. Paul Denholm, “Inertia and Power Grid: A guide without the spin,” 2020. Accessed: Sep. 04, 2024. [Online]. Available: https://www.nrel.gov/docs/fy20osti/73856.pdf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494562-DE62-5D67-BB11-391F83554932}"/>
              </a:ext>
            </a:extLst>
          </p:cNvPr>
          <p:cNvSpPr txBox="1"/>
          <p:nvPr/>
        </p:nvSpPr>
        <p:spPr>
          <a:xfrm>
            <a:off x="259751" y="196503"/>
            <a:ext cx="949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Illustrating the Role of Inertia and Primary Frequency Response</a:t>
            </a:r>
          </a:p>
        </p:txBody>
      </p:sp>
    </p:spTree>
    <p:extLst>
      <p:ext uri="{BB962C8B-B14F-4D97-AF65-F5344CB8AC3E}">
        <p14:creationId xmlns:p14="http://schemas.microsoft.com/office/powerpoint/2010/main" val="2088117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2C068A-BA64-A8CC-3372-D1FE090998F4}"/>
              </a:ext>
            </a:extLst>
          </p:cNvPr>
          <p:cNvSpPr txBox="1"/>
          <p:nvPr/>
        </p:nvSpPr>
        <p:spPr>
          <a:xfrm>
            <a:off x="259751" y="196503"/>
            <a:ext cx="9384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Penetration of Inverter-Based Renewable Energy 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1F26D5-B6DF-720B-737D-DDCAC6AA23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407"/>
          <a:stretch/>
        </p:blipFill>
        <p:spPr>
          <a:xfrm>
            <a:off x="5156791" y="1173085"/>
            <a:ext cx="7035209" cy="2837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CB1065-6325-DAC4-1BAC-39F2771D00E1}"/>
              </a:ext>
            </a:extLst>
          </p:cNvPr>
          <p:cNvSpPr txBox="1"/>
          <p:nvPr/>
        </p:nvSpPr>
        <p:spPr>
          <a:xfrm>
            <a:off x="5393457" y="4105316"/>
            <a:ext cx="6276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Grid transformation from high to low inertia network [1]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3C61E3-7ED1-A009-3717-EBCCA4C80FDA}"/>
              </a:ext>
            </a:extLst>
          </p:cNvPr>
          <p:cNvSpPr txBox="1"/>
          <p:nvPr/>
        </p:nvSpPr>
        <p:spPr>
          <a:xfrm>
            <a:off x="119947" y="1009444"/>
            <a:ext cx="46737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IEA forecasts that by 2028, solar and wind power will account for 95 % of global renewable energy growth, doubling their share of electricity generation to 25 %.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FDCF49-63B8-F3B6-6374-8F941EC93832}"/>
              </a:ext>
            </a:extLst>
          </p:cNvPr>
          <p:cNvSpPr txBox="1"/>
          <p:nvPr/>
        </p:nvSpPr>
        <p:spPr>
          <a:xfrm>
            <a:off x="119947" y="2592006"/>
            <a:ext cx="46737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penetration of inverter based renewable energy sources leads to several issues: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a.  Intermittent and/or unpredictable output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b.  Lack of inertia/grid stability </a:t>
            </a:r>
          </a:p>
        </p:txBody>
      </p:sp>
    </p:spTree>
    <p:extLst>
      <p:ext uri="{BB962C8B-B14F-4D97-AF65-F5344CB8AC3E}">
        <p14:creationId xmlns:p14="http://schemas.microsoft.com/office/powerpoint/2010/main" val="306154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8610F96-5A7A-E286-E2D1-5527AFFA9B2B}"/>
              </a:ext>
            </a:extLst>
          </p:cNvPr>
          <p:cNvSpPr txBox="1"/>
          <p:nvPr/>
        </p:nvSpPr>
        <p:spPr>
          <a:xfrm>
            <a:off x="259751" y="196503"/>
            <a:ext cx="9384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Renewable Penetration on Grid Frequency Response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21C547-B25D-8AC0-A5FD-21EBBBE47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79" y="1774090"/>
            <a:ext cx="4596366" cy="36071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379461-AD0F-A171-14C6-B6760424FB0A}"/>
              </a:ext>
            </a:extLst>
          </p:cNvPr>
          <p:cNvSpPr txBox="1"/>
          <p:nvPr/>
        </p:nvSpPr>
        <p:spPr>
          <a:xfrm>
            <a:off x="-641086" y="5381211"/>
            <a:ext cx="6513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Impacts of penetration of RES to the 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system frequency response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55C0B2-2FBD-CB31-4709-31CF16428B14}"/>
              </a:ext>
            </a:extLst>
          </p:cNvPr>
          <p:cNvSpPr txBox="1"/>
          <p:nvPr/>
        </p:nvSpPr>
        <p:spPr>
          <a:xfrm>
            <a:off x="140439" y="558890"/>
            <a:ext cx="52183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renewable penetration increases, the frequency reaches the nadir much faster. This leaves less time for primary control to act.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B2C522-1C6C-EC4F-5BF2-8D4CC954D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047" y="2005783"/>
            <a:ext cx="5781454" cy="18286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8F9E4F-661C-3394-5FDD-13A8FA93F5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9366" y="2744955"/>
            <a:ext cx="5612883" cy="3206469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B4C830-0AC3-EA78-8930-429B46B1BEF6}"/>
              </a:ext>
            </a:extLst>
          </p:cNvPr>
          <p:cNvSpPr txBox="1"/>
          <p:nvPr/>
        </p:nvSpPr>
        <p:spPr>
          <a:xfrm>
            <a:off x="6446574" y="530806"/>
            <a:ext cx="52183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September 28, 2016, a frequency collapse had been undergone due to the presence of a high renewable penetration and insufficient reserves</a:t>
            </a:r>
          </a:p>
        </p:txBody>
      </p:sp>
    </p:spTree>
    <p:extLst>
      <p:ext uri="{BB962C8B-B14F-4D97-AF65-F5344CB8AC3E}">
        <p14:creationId xmlns:p14="http://schemas.microsoft.com/office/powerpoint/2010/main" val="2269473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D39977-9411-3C1D-1073-F98D0A1D1D05}"/>
              </a:ext>
            </a:extLst>
          </p:cNvPr>
          <p:cNvSpPr txBox="1"/>
          <p:nvPr/>
        </p:nvSpPr>
        <p:spPr>
          <a:xfrm>
            <a:off x="209106" y="911018"/>
            <a:ext cx="66701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Flywheel Energy Storage System is a potential solution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C44E9-FBB0-54F4-DD27-05FE78EC9C90}"/>
              </a:ext>
            </a:extLst>
          </p:cNvPr>
          <p:cNvSpPr txBox="1"/>
          <p:nvPr/>
        </p:nvSpPr>
        <p:spPr>
          <a:xfrm>
            <a:off x="446573" y="1442773"/>
            <a:ext cx="5310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specific power and capable of responding within approximately 4ms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20B6E3-716B-2E35-B57F-07E5415B8E64}"/>
              </a:ext>
            </a:extLst>
          </p:cNvPr>
          <p:cNvSpPr txBox="1"/>
          <p:nvPr/>
        </p:nvSpPr>
        <p:spPr>
          <a:xfrm>
            <a:off x="259751" y="196503"/>
            <a:ext cx="2795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Solution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9D29752-3C63-3F5D-1D31-F7D86E901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148" y="497331"/>
            <a:ext cx="52768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A8C03A-A1DD-9691-852B-B507BA7E6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92" y="2269897"/>
            <a:ext cx="5525296" cy="31453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A3091B-32AB-97D0-1936-8ACFE699D1E6}"/>
              </a:ext>
            </a:extLst>
          </p:cNvPr>
          <p:cNvSpPr/>
          <p:nvPr/>
        </p:nvSpPr>
        <p:spPr>
          <a:xfrm>
            <a:off x="3890462" y="2995449"/>
            <a:ext cx="723579" cy="3047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1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D9F463-0EAD-3D5E-F7A5-7A7F659FE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3" y="3263376"/>
            <a:ext cx="3766495" cy="2390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144814-37E3-BDD7-1A58-55398B7E9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86" y="833854"/>
            <a:ext cx="3628272" cy="23826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DE30BF-4948-BD8F-7E94-87C72E85E919}"/>
              </a:ext>
            </a:extLst>
          </p:cNvPr>
          <p:cNvSpPr txBox="1"/>
          <p:nvPr/>
        </p:nvSpPr>
        <p:spPr>
          <a:xfrm>
            <a:off x="259751" y="196503"/>
            <a:ext cx="4798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FESS and BESS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27496C-2E59-255B-6849-34982E9B86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893"/>
          <a:stretch/>
        </p:blipFill>
        <p:spPr>
          <a:xfrm>
            <a:off x="4042881" y="949377"/>
            <a:ext cx="7910633" cy="418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8583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iversity of Illinois">
      <a:dk1>
        <a:srgbClr val="13284B"/>
      </a:dk1>
      <a:lt1>
        <a:srgbClr val="FFFFFF"/>
      </a:lt1>
      <a:dk2>
        <a:srgbClr val="1E3877"/>
      </a:dk2>
      <a:lt2>
        <a:srgbClr val="F8FAFC"/>
      </a:lt2>
      <a:accent1>
        <a:srgbClr val="FF542E"/>
      </a:accent1>
      <a:accent2>
        <a:srgbClr val="1D58A7"/>
      </a:accent2>
      <a:accent3>
        <a:srgbClr val="F5821E"/>
      </a:accent3>
      <a:accent4>
        <a:srgbClr val="009FD3"/>
      </a:accent4>
      <a:accent5>
        <a:srgbClr val="DD3403"/>
      </a:accent5>
      <a:accent6>
        <a:srgbClr val="D2D2D2"/>
      </a:accent6>
      <a:hlink>
        <a:srgbClr val="1D58A7"/>
      </a:hlink>
      <a:folHlink>
        <a:srgbClr val="DD340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2A467FE-6F50-074F-B654-36E3EAF61250}" vid="{04F66095-14F1-444A-B203-39EB832485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3393</TotalTime>
  <Words>1719</Words>
  <Application>Microsoft Office PowerPoint</Application>
  <PresentationFormat>Widescreen</PresentationFormat>
  <Paragraphs>147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Georgia</vt:lpstr>
      <vt:lpstr>Times New Roman</vt:lpstr>
      <vt:lpstr>Custom Design</vt:lpstr>
      <vt:lpstr>Enhancing Frequency Stability in High Renewable  Penetration using Flywheel Energy Storage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Phenomena, mechanism, and prediction of flashing instability investigated by experiments, analytical modeling, and numerical simulation</dc:title>
  <dc:creator>Zhang, Taiyang</dc:creator>
  <cp:lastModifiedBy>Atienza, Gener</cp:lastModifiedBy>
  <cp:revision>13</cp:revision>
  <cp:lastPrinted>2022-05-05T22:40:19Z</cp:lastPrinted>
  <dcterms:created xsi:type="dcterms:W3CDTF">2022-04-19T05:50:41Z</dcterms:created>
  <dcterms:modified xsi:type="dcterms:W3CDTF">2025-11-17T04:31:35Z</dcterms:modified>
</cp:coreProperties>
</file>