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75" r:id="rId3"/>
    <p:sldId id="277" r:id="rId4"/>
    <p:sldId id="299" r:id="rId5"/>
    <p:sldId id="290" r:id="rId6"/>
    <p:sldId id="295" r:id="rId7"/>
    <p:sldId id="296" r:id="rId8"/>
    <p:sldId id="297" r:id="rId9"/>
    <p:sldId id="298" r:id="rId10"/>
    <p:sldId id="287" r:id="rId11"/>
    <p:sldId id="288" r:id="rId12"/>
    <p:sldId id="278" r:id="rId13"/>
    <p:sldId id="289" r:id="rId14"/>
    <p:sldId id="291" r:id="rId15"/>
    <p:sldId id="292" r:id="rId16"/>
    <p:sldId id="293" r:id="rId17"/>
    <p:sldId id="281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13"/>
    <a:srgbClr val="0E1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5" autoAdjust="0"/>
    <p:restoredTop sz="86395"/>
  </p:normalViewPr>
  <p:slideViewPr>
    <p:cSldViewPr snapToGrid="0" snapToObjects="1">
      <p:cViewPr varScale="1">
        <p:scale>
          <a:sx n="69" d="100"/>
          <a:sy n="69" d="100"/>
        </p:scale>
        <p:origin x="92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DC582-CC70-41FF-8D57-F4D9E6A2EAB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2320C09-95FF-4F49-B28A-F05E51EC56EE}">
      <dgm:prSet/>
      <dgm:spPr/>
      <dgm:t>
        <a:bodyPr/>
        <a:lstStyle/>
        <a:p>
          <a:r>
            <a:rPr lang="en-US" b="1" i="0" baseline="0"/>
            <a:t>Safety</a:t>
          </a:r>
          <a:r>
            <a:rPr lang="en-US" b="0" i="0" baseline="0"/>
            <a:t>: Non-flammable and thermally stable.</a:t>
          </a:r>
          <a:endParaRPr lang="en-US"/>
        </a:p>
      </dgm:t>
    </dgm:pt>
    <dgm:pt modelId="{660A9EFA-EDC7-444A-A55F-75E334E9D1FB}" type="parTrans" cxnId="{CB8E28B5-9A79-4B72-9F61-CE0227DDEF31}">
      <dgm:prSet/>
      <dgm:spPr/>
      <dgm:t>
        <a:bodyPr/>
        <a:lstStyle/>
        <a:p>
          <a:endParaRPr lang="en-US"/>
        </a:p>
      </dgm:t>
    </dgm:pt>
    <dgm:pt modelId="{490997FD-54C6-4E84-8A67-7422751101B1}" type="sibTrans" cxnId="{CB8E28B5-9A79-4B72-9F61-CE0227DDEF31}">
      <dgm:prSet/>
      <dgm:spPr/>
      <dgm:t>
        <a:bodyPr/>
        <a:lstStyle/>
        <a:p>
          <a:endParaRPr lang="en-US"/>
        </a:p>
      </dgm:t>
    </dgm:pt>
    <dgm:pt modelId="{C9FEB872-02C9-4575-B174-E4476F872027}">
      <dgm:prSet/>
      <dgm:spPr/>
      <dgm:t>
        <a:bodyPr/>
        <a:lstStyle/>
        <a:p>
          <a:r>
            <a:rPr lang="en-US" b="1" i="0" baseline="0" dirty="0"/>
            <a:t>Performance</a:t>
          </a:r>
          <a:r>
            <a:rPr lang="en-US" b="0" i="0" baseline="0" dirty="0"/>
            <a:t>: Higher energy density and minimal self-discharge.</a:t>
          </a:r>
          <a:endParaRPr lang="en-US" dirty="0"/>
        </a:p>
      </dgm:t>
    </dgm:pt>
    <dgm:pt modelId="{825AB8F5-8871-4E3A-8D78-25538C483109}" type="parTrans" cxnId="{04F760DE-9CF7-42AC-B4F1-E751F5DF6F37}">
      <dgm:prSet/>
      <dgm:spPr/>
      <dgm:t>
        <a:bodyPr/>
        <a:lstStyle/>
        <a:p>
          <a:endParaRPr lang="en-US"/>
        </a:p>
      </dgm:t>
    </dgm:pt>
    <dgm:pt modelId="{9B76BA37-E2E3-4A0E-A093-A08623899D8B}" type="sibTrans" cxnId="{04F760DE-9CF7-42AC-B4F1-E751F5DF6F37}">
      <dgm:prSet/>
      <dgm:spPr/>
      <dgm:t>
        <a:bodyPr/>
        <a:lstStyle/>
        <a:p>
          <a:endParaRPr lang="en-US"/>
        </a:p>
      </dgm:t>
    </dgm:pt>
    <dgm:pt modelId="{9C4782C9-EBF9-4BB6-A69B-EAFECA17F040}">
      <dgm:prSet/>
      <dgm:spPr/>
      <dgm:t>
        <a:bodyPr/>
        <a:lstStyle/>
        <a:p>
          <a:r>
            <a:rPr lang="en-US" b="1" i="0" baseline="0"/>
            <a:t>Durability</a:t>
          </a:r>
          <a:r>
            <a:rPr lang="en-US" b="0" i="0" baseline="0"/>
            <a:t>: Longer life cycles due to reduced dendrite formation. </a:t>
          </a:r>
          <a:endParaRPr lang="en-US"/>
        </a:p>
      </dgm:t>
    </dgm:pt>
    <dgm:pt modelId="{1AA3479E-2ED4-4C75-9CEA-B18C28AFF54C}" type="parTrans" cxnId="{E202FA29-C481-449A-84FE-4AA33A5AB411}">
      <dgm:prSet/>
      <dgm:spPr/>
      <dgm:t>
        <a:bodyPr/>
        <a:lstStyle/>
        <a:p>
          <a:endParaRPr lang="en-US"/>
        </a:p>
      </dgm:t>
    </dgm:pt>
    <dgm:pt modelId="{D7FC740C-A7A8-4690-BE16-B2B7E455053F}" type="sibTrans" cxnId="{E202FA29-C481-449A-84FE-4AA33A5AB411}">
      <dgm:prSet/>
      <dgm:spPr/>
      <dgm:t>
        <a:bodyPr/>
        <a:lstStyle/>
        <a:p>
          <a:endParaRPr lang="en-US"/>
        </a:p>
      </dgm:t>
    </dgm:pt>
    <dgm:pt modelId="{29030D57-3892-4974-9EA3-C8F0AA63A7FF}" type="pres">
      <dgm:prSet presAssocID="{C20DC582-CC70-41FF-8D57-F4D9E6A2EAB2}" presName="linear" presStyleCnt="0">
        <dgm:presLayoutVars>
          <dgm:animLvl val="lvl"/>
          <dgm:resizeHandles val="exact"/>
        </dgm:presLayoutVars>
      </dgm:prSet>
      <dgm:spPr/>
    </dgm:pt>
    <dgm:pt modelId="{286D41BA-2AF4-431F-85BA-1681774139D7}" type="pres">
      <dgm:prSet presAssocID="{B2320C09-95FF-4F49-B28A-F05E51EC56EE}" presName="parentText" presStyleLbl="node1" presStyleIdx="0" presStyleCnt="3" custLinFactNeighborY="28231">
        <dgm:presLayoutVars>
          <dgm:chMax val="0"/>
          <dgm:bulletEnabled val="1"/>
        </dgm:presLayoutVars>
      </dgm:prSet>
      <dgm:spPr/>
    </dgm:pt>
    <dgm:pt modelId="{85C4E319-C2C6-4234-A985-96732496513F}" type="pres">
      <dgm:prSet presAssocID="{490997FD-54C6-4E84-8A67-7422751101B1}" presName="spacer" presStyleCnt="0"/>
      <dgm:spPr/>
    </dgm:pt>
    <dgm:pt modelId="{9BDEB9FC-D936-4C94-826A-B2F6251F8D23}" type="pres">
      <dgm:prSet presAssocID="{C9FEB872-02C9-4575-B174-E4476F87202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34658B-2730-43D0-AFD1-B3FF49B4403A}" type="pres">
      <dgm:prSet presAssocID="{9B76BA37-E2E3-4A0E-A093-A08623899D8B}" presName="spacer" presStyleCnt="0"/>
      <dgm:spPr/>
    </dgm:pt>
    <dgm:pt modelId="{D1B87882-B2E6-4629-898C-3F4D632514A9}" type="pres">
      <dgm:prSet presAssocID="{9C4782C9-EBF9-4BB6-A69B-EAFECA17F0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668AB16-615A-475D-9013-D138A5D9A996}" type="presOf" srcId="{B2320C09-95FF-4F49-B28A-F05E51EC56EE}" destId="{286D41BA-2AF4-431F-85BA-1681774139D7}" srcOrd="0" destOrd="0" presId="urn:microsoft.com/office/officeart/2005/8/layout/vList2"/>
    <dgm:cxn modelId="{E202FA29-C481-449A-84FE-4AA33A5AB411}" srcId="{C20DC582-CC70-41FF-8D57-F4D9E6A2EAB2}" destId="{9C4782C9-EBF9-4BB6-A69B-EAFECA17F040}" srcOrd="2" destOrd="0" parTransId="{1AA3479E-2ED4-4C75-9CEA-B18C28AFF54C}" sibTransId="{D7FC740C-A7A8-4690-BE16-B2B7E455053F}"/>
    <dgm:cxn modelId="{94E03C44-02C7-49F1-B107-AED58EBEBBCA}" type="presOf" srcId="{C9FEB872-02C9-4575-B174-E4476F872027}" destId="{9BDEB9FC-D936-4C94-826A-B2F6251F8D23}" srcOrd="0" destOrd="0" presId="urn:microsoft.com/office/officeart/2005/8/layout/vList2"/>
    <dgm:cxn modelId="{F57CF587-C4F0-4847-B25F-D0FBED96246D}" type="presOf" srcId="{C20DC582-CC70-41FF-8D57-F4D9E6A2EAB2}" destId="{29030D57-3892-4974-9EA3-C8F0AA63A7FF}" srcOrd="0" destOrd="0" presId="urn:microsoft.com/office/officeart/2005/8/layout/vList2"/>
    <dgm:cxn modelId="{CB8E28B5-9A79-4B72-9F61-CE0227DDEF31}" srcId="{C20DC582-CC70-41FF-8D57-F4D9E6A2EAB2}" destId="{B2320C09-95FF-4F49-B28A-F05E51EC56EE}" srcOrd="0" destOrd="0" parTransId="{660A9EFA-EDC7-444A-A55F-75E334E9D1FB}" sibTransId="{490997FD-54C6-4E84-8A67-7422751101B1}"/>
    <dgm:cxn modelId="{955B93DD-8D88-40FC-B21C-AC2DF4D62F48}" type="presOf" srcId="{9C4782C9-EBF9-4BB6-A69B-EAFECA17F040}" destId="{D1B87882-B2E6-4629-898C-3F4D632514A9}" srcOrd="0" destOrd="0" presId="urn:microsoft.com/office/officeart/2005/8/layout/vList2"/>
    <dgm:cxn modelId="{04F760DE-9CF7-42AC-B4F1-E751F5DF6F37}" srcId="{C20DC582-CC70-41FF-8D57-F4D9E6A2EAB2}" destId="{C9FEB872-02C9-4575-B174-E4476F872027}" srcOrd="1" destOrd="0" parTransId="{825AB8F5-8871-4E3A-8D78-25538C483109}" sibTransId="{9B76BA37-E2E3-4A0E-A093-A08623899D8B}"/>
    <dgm:cxn modelId="{D84ACFA9-6A84-4ABA-9416-E337E0CBA1F0}" type="presParOf" srcId="{29030D57-3892-4974-9EA3-C8F0AA63A7FF}" destId="{286D41BA-2AF4-431F-85BA-1681774139D7}" srcOrd="0" destOrd="0" presId="urn:microsoft.com/office/officeart/2005/8/layout/vList2"/>
    <dgm:cxn modelId="{7B90F89C-FA80-4B5F-99DB-8D98D5DA825D}" type="presParOf" srcId="{29030D57-3892-4974-9EA3-C8F0AA63A7FF}" destId="{85C4E319-C2C6-4234-A985-96732496513F}" srcOrd="1" destOrd="0" presId="urn:microsoft.com/office/officeart/2005/8/layout/vList2"/>
    <dgm:cxn modelId="{106AFFBE-5256-4F25-A27E-5D592C9425F4}" type="presParOf" srcId="{29030D57-3892-4974-9EA3-C8F0AA63A7FF}" destId="{9BDEB9FC-D936-4C94-826A-B2F6251F8D23}" srcOrd="2" destOrd="0" presId="urn:microsoft.com/office/officeart/2005/8/layout/vList2"/>
    <dgm:cxn modelId="{CBDDDFA1-7863-4E57-AB8F-A8C8191038F0}" type="presParOf" srcId="{29030D57-3892-4974-9EA3-C8F0AA63A7FF}" destId="{2F34658B-2730-43D0-AFD1-B3FF49B4403A}" srcOrd="3" destOrd="0" presId="urn:microsoft.com/office/officeart/2005/8/layout/vList2"/>
    <dgm:cxn modelId="{F64F05D4-6DFE-4F10-9738-0BDB32DE6C0C}" type="presParOf" srcId="{29030D57-3892-4974-9EA3-C8F0AA63A7FF}" destId="{D1B87882-B2E6-4629-898C-3F4D632514A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D41BA-2AF4-431F-85BA-1681774139D7}">
      <dsp:nvSpPr>
        <dsp:cNvPr id="0" name=""/>
        <dsp:cNvSpPr/>
      </dsp:nvSpPr>
      <dsp:spPr>
        <a:xfrm>
          <a:off x="0" y="59824"/>
          <a:ext cx="5536882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/>
            <a:t>Safety</a:t>
          </a:r>
          <a:r>
            <a:rPr lang="en-US" sz="2400" b="0" i="0" kern="1200" baseline="0"/>
            <a:t>: Non-flammable and thermally stable.</a:t>
          </a:r>
          <a:endParaRPr lang="en-US" sz="2400" kern="1200"/>
        </a:p>
      </dsp:txBody>
      <dsp:txXfrm>
        <a:off x="46606" y="106430"/>
        <a:ext cx="5443670" cy="861507"/>
      </dsp:txXfrm>
    </dsp:sp>
    <dsp:sp modelId="{9BDEB9FC-D936-4C94-826A-B2F6251F8D23}">
      <dsp:nvSpPr>
        <dsp:cNvPr id="0" name=""/>
        <dsp:cNvSpPr/>
      </dsp:nvSpPr>
      <dsp:spPr>
        <a:xfrm>
          <a:off x="0" y="1064151"/>
          <a:ext cx="5536882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Performance</a:t>
          </a:r>
          <a:r>
            <a:rPr lang="en-US" sz="2400" b="0" i="0" kern="1200" baseline="0" dirty="0"/>
            <a:t>: Higher energy density and minimal self-discharge.</a:t>
          </a:r>
          <a:endParaRPr lang="en-US" sz="2400" kern="1200" dirty="0"/>
        </a:p>
      </dsp:txBody>
      <dsp:txXfrm>
        <a:off x="46606" y="1110757"/>
        <a:ext cx="5443670" cy="861507"/>
      </dsp:txXfrm>
    </dsp:sp>
    <dsp:sp modelId="{D1B87882-B2E6-4629-898C-3F4D632514A9}">
      <dsp:nvSpPr>
        <dsp:cNvPr id="0" name=""/>
        <dsp:cNvSpPr/>
      </dsp:nvSpPr>
      <dsp:spPr>
        <a:xfrm>
          <a:off x="0" y="2087991"/>
          <a:ext cx="5536882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/>
            <a:t>Durability</a:t>
          </a:r>
          <a:r>
            <a:rPr lang="en-US" sz="2400" b="0" i="0" kern="1200" baseline="0"/>
            <a:t>: Longer life cycles due to reduced dendrite formation. </a:t>
          </a:r>
          <a:endParaRPr lang="en-US" sz="2400" kern="1200"/>
        </a:p>
      </dsp:txBody>
      <dsp:txXfrm>
        <a:off x="46606" y="2134597"/>
        <a:ext cx="5443670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A265B-D8C3-3842-9C11-EAB50CFA29F4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EC6D7-EA8A-BF4F-B4B9-A93EAE83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8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EB256-DFD4-4793-2C38-3AA03AA3B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43591F-B80D-BB39-7C44-1B48EACC8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41CF6-A0FC-1632-18A4-269DDC0D0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A048D-5307-5473-E9DF-8BF21A688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EC6D7-EA8A-BF4F-B4B9-A93EAE8326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8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5EE504-C9C7-7B3A-8169-9BA1A9D425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7807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26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2086DA-4BC2-448E-1231-B3AA927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24005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26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387791-828B-4E82-69B4-5F3EDCD0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869355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26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5870A9-1D83-5BDB-BB35-9226E76A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/>
              <a:t>DEPARTMENT/UNIT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6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Tex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726431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0226" y="2063578"/>
            <a:ext cx="10726431" cy="3741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E9044FA-6CB6-960A-BC8B-CC902F9C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591017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Vertical Subhea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726431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0226" y="2135164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F25126-1A23-B718-4BA6-7E53D722E5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40226" y="4100201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0226" y="3016907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0226" y="4981944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E9044FA-6CB6-960A-BC8B-CC902F9C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285696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-Column Subhea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7" y="578197"/>
            <a:ext cx="10711548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0227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0227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1FEED3-1C0D-49E9-5935-A013B95C5DB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95359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131429-2921-FC6D-1C35-F6993777B2B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95359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78E479-D270-C7A4-CB93-DD013E4E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60763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-Colum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7" y="578197"/>
            <a:ext cx="10726430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0227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0227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Courier New" panose="02070309020205020404" pitchFamily="49" charset="0"/>
              <a:buChar char="o"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1FEED3-1C0D-49E9-5935-A013B95C5DB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95359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131429-2921-FC6D-1C35-F6993777B2B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95359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Courier New" panose="02070309020205020404" pitchFamily="49" charset="0"/>
              <a:buChar char="o"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436B56-590E-BE80-FB67-53483205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74059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4457" y="1709008"/>
            <a:ext cx="6183086" cy="249686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Large Quote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A4D50-AF94-A04D-033F-5C08FCCE09B9}"/>
              </a:ext>
            </a:extLst>
          </p:cNvPr>
          <p:cNvSpPr txBox="1"/>
          <p:nvPr userDrawn="1"/>
        </p:nvSpPr>
        <p:spPr>
          <a:xfrm>
            <a:off x="7020732" y="4229530"/>
            <a:ext cx="216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i="0" dirty="0">
                <a:solidFill>
                  <a:srgbClr val="0E1744"/>
                </a:solidFill>
                <a:latin typeface="Source Sans Pro" panose="020B0503030403020204" pitchFamily="34" charset="0"/>
              </a:rPr>
              <a:t>Author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9C5D9F-C9FC-926B-5683-C3B70403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797859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Left Two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515599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6181" y="185253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F25126-1A23-B718-4BA6-7E53D722E5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76181" y="398382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76181" y="273427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76181" y="486556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0713" y="1797094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616C77B-2CB4-9857-774C-6A0CCF81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712" y="3960479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1DA1A4A-250A-C726-4298-54E66149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81028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Right Two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7" y="578197"/>
            <a:ext cx="10613572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904" y="184917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F25126-1A23-B718-4BA6-7E53D722E5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7904" y="398046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7904" y="273091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7904" y="486220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15113" y="1817080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616C77B-2CB4-9857-774C-6A0CCF81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15112" y="3980465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A34F23-22B6-EA45-D033-5327406C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26185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5567F4-EEB4-C6ED-96D1-33C4D389B0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A51864-E8CF-AED7-AF7B-D84ED66B30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747D41A-DFDB-E4F8-EF9A-ED818DB0C9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8222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Left Sing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74154" y="1928553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774154" y="2810296"/>
            <a:ext cx="5579645" cy="2878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0713" y="1928553"/>
            <a:ext cx="4738687" cy="37601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954DD6-BA30-A55D-71DA-E94A9C5E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581806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Right Sing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875" y="193677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2875" y="2818518"/>
            <a:ext cx="5579645" cy="2910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15113" y="1969241"/>
            <a:ext cx="4738687" cy="37601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5A963F-F75C-216B-5D9D-71CDFE39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3911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Centere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80652" y="5463998"/>
            <a:ext cx="10673148" cy="58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0653" y="1969241"/>
            <a:ext cx="10673148" cy="31900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252CD3F-4565-D5BE-50E7-49CDE664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95407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Left Chart/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947E1FD-3B64-2F1A-E493-B6BEF87D93AB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81038" y="1936750"/>
            <a:ext cx="6024562" cy="3890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icon to add chart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4327BBD-9198-52A7-2E09-326666F83C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97271" y="1936750"/>
            <a:ext cx="4056529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41CA1C-A2CF-11BF-FF5B-E8CF6F3CD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97271" y="2818493"/>
            <a:ext cx="4056529" cy="3008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A024D0-705D-1013-5A44-4D837B92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19543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Right Chart/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947E1FD-3B64-2F1A-E493-B6BEF87D93AB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5329238" y="1936750"/>
            <a:ext cx="6024562" cy="3890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icon to add chart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4327BBD-9198-52A7-2E09-326666F83C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38" y="1936750"/>
            <a:ext cx="4056529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41CA1C-A2CF-11BF-FF5B-E8CF6F3CD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81038" y="2818493"/>
            <a:ext cx="4056529" cy="3008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E1E760-CD24-3D9B-4011-F917B0F40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4178465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69425"/>
            <a:ext cx="12192000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210669"/>
            <a:ext cx="12192000" cy="1882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Questions/Contact/Information</a:t>
            </a:r>
          </a:p>
        </p:txBody>
      </p:sp>
    </p:spTree>
    <p:extLst>
      <p:ext uri="{BB962C8B-B14F-4D97-AF65-F5344CB8AC3E}">
        <p14:creationId xmlns:p14="http://schemas.microsoft.com/office/powerpoint/2010/main" val="1189379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2341FF-6519-1952-61BA-EB907F7281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669425"/>
            <a:ext cx="12192000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A31588-BC79-2C49-3584-6984BF8D7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210669"/>
            <a:ext cx="12192000" cy="1882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Questions/Contact/Information</a:t>
            </a:r>
          </a:p>
        </p:txBody>
      </p:sp>
    </p:spTree>
    <p:extLst>
      <p:ext uri="{BB962C8B-B14F-4D97-AF65-F5344CB8AC3E}">
        <p14:creationId xmlns:p14="http://schemas.microsoft.com/office/powerpoint/2010/main" val="790642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101311-1F53-BFE8-3351-81778F8F6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669425"/>
            <a:ext cx="12192000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4A60C8-797D-1F5C-A44A-13FA085A3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210669"/>
            <a:ext cx="12192000" cy="1882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Questions/Contact/Information</a:t>
            </a:r>
          </a:p>
        </p:txBody>
      </p:sp>
    </p:spTree>
    <p:extLst>
      <p:ext uri="{BB962C8B-B14F-4D97-AF65-F5344CB8AC3E}">
        <p14:creationId xmlns:p14="http://schemas.microsoft.com/office/powerpoint/2010/main" val="3392668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894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9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91E28A-0D65-0950-98A3-5554B60B9F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B784B5-9916-7BE6-A853-F086DB8D0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25A0F5-BF10-0160-FE3E-87DD9E52C6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83019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461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Blu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78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Oran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175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Clou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62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Blu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40823D-328C-3D69-1C50-D4DF7E7DAA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A078CDC-9925-B637-6C4B-031CE96ED7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58A7E05-57BA-2DF1-547F-6B63A8918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3888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Oran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2D9E59-958B-1459-2241-8B71E72556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BA6AA2-C265-D650-107C-FA1A8D7473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2D9634B-0B0E-7AD5-F661-98E1F8CCB8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451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Clou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3E400E-9F47-1A7C-5142-AA0A6BA68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9824D4B-C7D1-0980-6B2E-E5BD443AEC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6E9AF18-6EB7-3B51-6811-20BECA9808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3276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Blu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0932" y="2353021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0932" y="3521985"/>
            <a:ext cx="10515600" cy="1910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4E450F-BB72-CFC1-B488-E853D462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70495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ran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4C76FF-1FA3-1F82-52B4-BA18BC721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932" y="2353021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6FB232-6F00-3682-6730-9C2269D61F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0932" y="3521985"/>
            <a:ext cx="10515600" cy="1910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18141AA-5450-ECF3-D76A-52DF6F25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1559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Clou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2A501D-C5BB-93D0-7163-57BB9482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932" y="2353021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270207-2988-5B2A-E989-C05DA57F5A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0932" y="3521985"/>
            <a:ext cx="10515600" cy="1910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1744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F364902-B38A-E268-9A38-47B58D5E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/>
              <a:t>DEPARTMENT/UNIT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8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16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9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88" r:id="rId23"/>
    <p:sldLayoutId id="2147483689" r:id="rId24"/>
    <p:sldLayoutId id="2147483685" r:id="rId25"/>
    <p:sldLayoutId id="2147483686" r:id="rId26"/>
    <p:sldLayoutId id="2147483687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bg1"/>
          </a:solidFill>
          <a:latin typeface="Source Sans Pro Semibold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7A49-CC2C-1F2A-EFEE-B65669F64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061" y="1787000"/>
            <a:ext cx="10259878" cy="1110882"/>
          </a:xfrm>
        </p:spPr>
        <p:txBody>
          <a:bodyPr/>
          <a:lstStyle/>
          <a:p>
            <a:r>
              <a:rPr lang="en-US" sz="4400" dirty="0"/>
              <a:t>“Solid-State Batteries”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95517-2453-0C70-8E95-CEEC9A19E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898" y="3055388"/>
            <a:ext cx="10259878" cy="74722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12800" dirty="0"/>
              <a:t>Department of Nuclear Plasma &amp; Radiological Engineering</a:t>
            </a:r>
          </a:p>
          <a:p>
            <a:endParaRPr lang="en-US" sz="12800" dirty="0"/>
          </a:p>
          <a:p>
            <a:r>
              <a:rPr lang="en-US" sz="12800" dirty="0"/>
              <a:t>NPRE 498: Energy Storage Engineering</a:t>
            </a:r>
          </a:p>
          <a:p>
            <a:r>
              <a:rPr lang="en-US" sz="12800" dirty="0"/>
              <a:t>Fall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7D40E-65FD-9E88-6E83-628989458A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7621" y="5641448"/>
            <a:ext cx="10259878" cy="618044"/>
          </a:xfrm>
        </p:spPr>
        <p:txBody>
          <a:bodyPr>
            <a:normAutofit fontScale="32500" lnSpcReduction="20000"/>
          </a:bodyPr>
          <a:lstStyle/>
          <a:p>
            <a:r>
              <a:rPr lang="en-US" sz="5100" dirty="0"/>
              <a:t>Presented by: Harsh Thakur (hthakur3)</a:t>
            </a:r>
          </a:p>
          <a:p>
            <a:r>
              <a:rPr lang="en-US" sz="5100" dirty="0"/>
              <a:t>Date: 11/15/2024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3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60FE9-FA38-1828-7055-DB7B8CEF1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3D32-89B9-84C3-844D-7069D1C9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Solid-State Li-ion Battery Reaction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CC66978-30B0-4A36-6435-63C80C4C7E7A}"/>
                  </a:ext>
                </a:extLst>
              </p:cNvPr>
              <p:cNvSpPr>
                <a:spLocks noGrp="1"/>
              </p:cNvSpPr>
              <p:nvPr>
                <p:ph idx="14"/>
              </p:nvPr>
            </p:nvSpPr>
            <p:spPr>
              <a:xfrm>
                <a:off x="680652" y="2100532"/>
                <a:ext cx="7926403" cy="3951132"/>
              </a:xfrm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FF5B13"/>
                    </a:solidFill>
                  </a:rPr>
                  <a:t>Reduction (cathode): 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FF5B13"/>
                    </a:solidFill>
                  </a:rPr>
                  <a:t>Oxidation (anode):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US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iC</m:t>
                    </m:r>
                    <m:r>
                      <a:rPr lang="en-US" sz="280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80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⟶</m:t>
                    </m:r>
                    <m:r>
                      <m:rPr>
                        <m:sty m:val="p"/>
                      </m:rPr>
                      <a:rPr lang="en-US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Li</m:t>
                    </m:r>
                    <m:r>
                      <a:rPr lang="en-US" sz="280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sz="2800" baseline="30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FF5B13"/>
                    </a:solidFill>
                  </a:rPr>
                  <a:t>Full reaction: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iC</m:t>
                    </m:r>
                    <m:r>
                      <a:rPr lang="en-US" sz="28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8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CoO</m:t>
                    </m:r>
                    <m:r>
                      <a:rPr lang="en-US" sz="280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⥦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LiCoO</m:t>
                    </m:r>
                    <m:r>
                      <a:rPr lang="en-US" sz="280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/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CC66978-30B0-4A36-6435-63C80C4C7E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4"/>
              </p:nvPr>
            </p:nvSpPr>
            <p:spPr>
              <a:xfrm>
                <a:off x="680652" y="2100532"/>
                <a:ext cx="7926403" cy="3951132"/>
              </a:xfrm>
              <a:blipFill>
                <a:blip r:embed="rId3"/>
                <a:stretch>
                  <a:fillRect l="-1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A4DF57-A3F1-E2A5-01C3-ACFBF9FA5DA5}"/>
                  </a:ext>
                </a:extLst>
              </p:cNvPr>
              <p:cNvSpPr txBox="1"/>
              <p:nvPr/>
            </p:nvSpPr>
            <p:spPr>
              <a:xfrm>
                <a:off x="2696584" y="2379650"/>
                <a:ext cx="635698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CoO</m:t>
                      </m:r>
                      <m:r>
                        <a:rPr lang="en-US" sz="28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>
                          <a:latin typeface="Cambria Math" panose="02040503050406030204" pitchFamily="18" charset="0"/>
                        </a:rPr>
                        <m:t>⟶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LiCoO</m:t>
                      </m:r>
                      <m:r>
                        <a:rPr lang="en-US" sz="28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baseline="-25000" dirty="0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A4DF57-A3F1-E2A5-01C3-ACFBF9FA5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584" y="2379650"/>
                <a:ext cx="6356986" cy="430887"/>
              </a:xfrm>
              <a:prstGeom prst="rect">
                <a:avLst/>
              </a:prstGeom>
              <a:blipFill>
                <a:blip r:embed="rId4"/>
                <a:stretch>
                  <a:fillRect t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5AF80A4-EF57-3B5C-17D7-EB5B8361F0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6970"/>
          <a:stretch/>
        </p:blipFill>
        <p:spPr>
          <a:xfrm>
            <a:off x="8089752" y="1994798"/>
            <a:ext cx="3522232" cy="2868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C5FA55C-344B-0398-3349-866836F5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506" y="6173709"/>
            <a:ext cx="59704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457056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Notten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P. H. L., &amp; Danilov, D. L. (2014). Battery modeling: a versatile tool to design advanced battery management systems.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Advances in Chemical Engineering and Science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(01), 62–72. https://doi.org/10.4236/aces.2014.41009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15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36F25-E104-9CE4-8738-D801B39AF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D00D87-651F-7D6F-E2C5-FBD29824774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912399" y="1505438"/>
            <a:ext cx="4539375" cy="3260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6FB4E-7FCB-0634-C298-B2E8FB60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SSEs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E9BFCF2-8322-57AA-ECCD-399852AF7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738034"/>
              </p:ext>
            </p:extLst>
          </p:nvPr>
        </p:nvGraphicFramePr>
        <p:xfrm>
          <a:off x="740226" y="1887488"/>
          <a:ext cx="5536882" cy="308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E2B1E9-CA79-6659-1D19-A4BEFD42EAC8}"/>
              </a:ext>
            </a:extLst>
          </p:cNvPr>
          <p:cNvSpPr txBox="1"/>
          <p:nvPr/>
        </p:nvSpPr>
        <p:spPr>
          <a:xfrm>
            <a:off x="6686312" y="4862456"/>
            <a:ext cx="4991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effectLst/>
                <a:latin typeface="ElsevierGulliver"/>
              </a:rPr>
              <a:t>Fig. shows </a:t>
            </a:r>
            <a:r>
              <a:rPr lang="en-US" sz="1400" b="1" dirty="0">
                <a:latin typeface="ElsevierGulliver"/>
              </a:rPr>
              <a:t>o</a:t>
            </a:r>
            <a:r>
              <a:rPr lang="en-US" sz="1400" b="1" i="0" dirty="0">
                <a:effectLst/>
                <a:latin typeface="ElsevierGulliver"/>
              </a:rPr>
              <a:t>verview of the evolution of battery technology.</a:t>
            </a:r>
            <a:endParaRPr lang="en-US" sz="1400" b="1" dirty="0">
              <a:latin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CB3D8-3AFA-85FB-B3BD-7CACB35814DD}"/>
              </a:ext>
            </a:extLst>
          </p:cNvPr>
          <p:cNvSpPr txBox="1"/>
          <p:nvPr/>
        </p:nvSpPr>
        <p:spPr>
          <a:xfrm>
            <a:off x="2645023" y="5820822"/>
            <a:ext cx="5536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5AA2CB1-852A-0FA6-7FD3-AD10D0FA0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349" y="6601570"/>
            <a:ext cx="1167427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457056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Wang, C., &amp; Sun, X. (2022). The promise of Solid-State batteries for safe and reliable energy storage.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32–35. https://doi.org/10.1016/j.eng.2022.10.008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3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53F74-4B1E-94D4-33BB-92F1C8EE7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" y="1936750"/>
            <a:ext cx="5558119" cy="82311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dirty="0"/>
              <a:t>It is ability is to conduct electricity through the movement of ions.</a:t>
            </a:r>
          </a:p>
          <a:p>
            <a:pPr>
              <a:lnSpc>
                <a:spcPct val="150000"/>
              </a:lnSpc>
            </a:pPr>
            <a:r>
              <a:rPr lang="en-US" sz="2000" b="0" i="0" dirty="0">
                <a:effectLst/>
                <a:latin typeface="Google Sans"/>
              </a:rPr>
              <a:t>Measuring unit: siemens per meter (S/m)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High ionic conductivity (10</a:t>
            </a:r>
            <a:r>
              <a:rPr lang="en-US" sz="2000" b="0" i="0" baseline="3000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− 1 </a:t>
            </a:r>
            <a:r>
              <a:rPr lang="en-US" sz="2000" b="0" i="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to 10</a:t>
            </a:r>
            <a:r>
              <a:rPr lang="en-US" sz="2000" b="0" i="0" baseline="3000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− 4 </a:t>
            </a:r>
            <a:r>
              <a:rPr lang="en-US" sz="2000" b="0" i="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S/cm)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Low electronic conductivity (&lt; 10</a:t>
            </a:r>
            <a:r>
              <a:rPr lang="en-US" sz="2000" b="0" i="0" baseline="3000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− 6 </a:t>
            </a:r>
            <a:r>
              <a:rPr lang="en-US" sz="2000" b="0" i="0" dirty="0" err="1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Scm</a:t>
            </a:r>
            <a:r>
              <a:rPr lang="en-US" sz="2000" b="0" i="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Low activation energy (</a:t>
            </a:r>
            <a:r>
              <a:rPr lang="en-US" sz="2000" b="0" i="0" dirty="0" err="1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</a:t>
            </a:r>
            <a:r>
              <a:rPr lang="en-US" sz="2000" b="0" i="0" baseline="-25000" dirty="0" err="1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r>
              <a:rPr lang="en-US" sz="2000" b="0" i="0" dirty="0">
                <a:solidFill>
                  <a:srgbClr val="FF5B1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&lt; 0.3 eV) </a:t>
            </a:r>
          </a:p>
          <a:p>
            <a:pPr algn="ctr">
              <a:lnSpc>
                <a:spcPct val="150000"/>
              </a:lnSpc>
            </a:pPr>
            <a:endParaRPr lang="en-US" sz="2400" i="0" dirty="0">
              <a:effectLst/>
              <a:latin typeface="Google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5CB98-272F-7D55-52F0-C3A6EED9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conductivity and Temperature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CC905-559B-BBDB-0122-B8766641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645" y="1936750"/>
            <a:ext cx="6217178" cy="35442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39A5DDCD-F4A5-37EC-6532-15D3852F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754" y="6213697"/>
            <a:ext cx="43676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457056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Aniya, M. (2019). Bonding character and ionic conduction in solid electrolytes.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Pure and Applied Chemistry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(11), 1797–1806. https://doi.org/10.1515/pac-2018-1220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9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0AD9F-B293-8DAE-5AAC-B378DBE89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8F3F158-21D1-4439-D1E6-0873BE9914F5}"/>
                  </a:ext>
                </a:extLst>
              </p:cNvPr>
              <p:cNvSpPr>
                <a:spLocks noGrp="1"/>
              </p:cNvSpPr>
              <p:nvPr>
                <p:ph idx="14"/>
              </p:nvPr>
            </p:nvSpPr>
            <p:spPr>
              <a:xfrm>
                <a:off x="3477587" y="3429000"/>
                <a:ext cx="5138849" cy="22877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𝒌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US" dirty="0"/>
                  <a:t> = ionic conductivity (S/cm)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Activation energy of material (J/K mol)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Arreheinus</a:t>
                </a:r>
                <a:r>
                  <a:rPr lang="en-US" dirty="0"/>
                  <a:t> Factor</a:t>
                </a:r>
              </a:p>
              <a:p>
                <a:r>
                  <a:rPr lang="en-US" dirty="0"/>
                  <a:t>R = Gas constant (8.314 J/K mol)</a:t>
                </a:r>
              </a:p>
              <a:p>
                <a:r>
                  <a:rPr lang="en-US" dirty="0"/>
                  <a:t>T = Temperature (K)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8F3F158-21D1-4439-D1E6-0873BE9914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4"/>
              </p:nvPr>
            </p:nvSpPr>
            <p:spPr>
              <a:xfrm>
                <a:off x="3477587" y="3429000"/>
                <a:ext cx="5138849" cy="2287793"/>
              </a:xfrm>
              <a:blipFill>
                <a:blip r:embed="rId2"/>
                <a:stretch>
                  <a:fillRect l="-1186" t="-2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ED0BD43-8046-22A3-2927-E5A1CF49E8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70729" y="1603252"/>
                <a:ext cx="4056529" cy="823117"/>
              </a:xfrm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𝒌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𝒆𝒙𝒑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𝑹𝑻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ED0BD43-8046-22A3-2927-E5A1CF49E8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70729" y="1603252"/>
                <a:ext cx="4056529" cy="82311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874B91C-3108-40CA-4312-38450D6D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Vogel-</a:t>
            </a:r>
            <a:r>
              <a:rPr lang="en-US" dirty="0" err="1"/>
              <a:t>Tamman</a:t>
            </a:r>
            <a:r>
              <a:rPr lang="en-US" dirty="0"/>
              <a:t>-Fulcher equation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1439497-F6BB-B9D6-ED2B-384E8DB9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781" y="6220854"/>
            <a:ext cx="55832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457056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Perrier, M., Besner, S., Paquette, C., Vallée, A., Lascaud, S., &amp; Prud’homme, J. (1995). Mixed-alkali effect and short-range interactions in amorphous poly(ethylene oxide) electrolytes. 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Electrochimica Acta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(13–14), 2123–2129. https://doi.org/10.1016/0013-4686(95)00151-4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9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F27DD-DF08-CD0D-19F3-890261B4F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E3F6948-B02E-58E5-069F-AEE7E79C23B0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30F04B-EE25-FB27-01CD-4928DEC9CDD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3033646"/>
            <a:ext cx="4056529" cy="300856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5B13"/>
                </a:solidFill>
              </a:rPr>
              <a:t>Relationship between temperature and ionic conductivity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0BF25A-541A-8A75-BB8B-116BCA460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9238" y="929640"/>
            <a:ext cx="6377085" cy="49987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EAC3B9-91E0-B50D-B4C9-B7DDD9CC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MATLAB program </a:t>
            </a:r>
          </a:p>
        </p:txBody>
      </p:sp>
    </p:spTree>
    <p:extLst>
      <p:ext uri="{BB962C8B-B14F-4D97-AF65-F5344CB8AC3E}">
        <p14:creationId xmlns:p14="http://schemas.microsoft.com/office/powerpoint/2010/main" val="754572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7274E-9B6F-F848-3845-052307F87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a graph with a red line and blue line&#10;&#10;Description automatically generated">
            <a:extLst>
              <a:ext uri="{FF2B5EF4-FFF2-40B4-BE49-F238E27FC236}">
                <a16:creationId xmlns:a16="http://schemas.microsoft.com/office/drawing/2014/main" id="{83189926-41CD-A731-0469-C92C1689770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7454434" y="1785079"/>
            <a:ext cx="4142309" cy="3550714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4B583-397B-ABE2-A555-978CD2E01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12" y="3017441"/>
            <a:ext cx="7311894" cy="823117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Solid state electrolyte (sulfide based) </a:t>
            </a:r>
            <a:endParaRPr lang="en-US" sz="1800" baseline="-25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Ionic conductivity  increases with temperature 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3DE84-FB73-5743-109F-C2F642B4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EB21A-9518-38E2-E1F4-A61552D946DD}"/>
              </a:ext>
            </a:extLst>
          </p:cNvPr>
          <p:cNvSpPr txBox="1"/>
          <p:nvPr/>
        </p:nvSpPr>
        <p:spPr>
          <a:xfrm>
            <a:off x="7454434" y="5574648"/>
            <a:ext cx="4055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ource Sans Pro" panose="020B0503030403020204" pitchFamily="34" charset="0"/>
              </a:rPr>
              <a:t>Fig. Generated through MATLAB </a:t>
            </a:r>
          </a:p>
        </p:txBody>
      </p:sp>
    </p:spTree>
    <p:extLst>
      <p:ext uri="{BB962C8B-B14F-4D97-AF65-F5344CB8AC3E}">
        <p14:creationId xmlns:p14="http://schemas.microsoft.com/office/powerpoint/2010/main" val="348083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DC1E0-5665-8A9C-9A4D-BDF684853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DEE78-F2F6-4717-6CE1-D634D8F7B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314" y="1573491"/>
            <a:ext cx="10797371" cy="42166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Automotive Industry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Seen as the future of electric vehicles (EVs) due to higher energy density.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 Transportation Sector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Suitable for heavy vehicles (trucks, buses, etc.) that require long range and high energy.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3.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Future of Industrial Electrification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If solid-state batteries become cost-competitive, they could revolutionize industrial applications by improving energy efficiency and reducing reliance on fossil fuels.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A2176-5277-9273-C5EC-018CDC4E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11927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6F33-4495-7A34-85AD-0D396F96D0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97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2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D002-53B5-27CE-9382-AEB70DD1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E052C-FB82-6C55-0D7D-4EB5A47FFEE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2875" y="1583875"/>
            <a:ext cx="9972650" cy="414549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13"/>
                </a:solidFill>
              </a:rPr>
              <a:t>Definition</a:t>
            </a:r>
            <a:r>
              <a:rPr lang="en-US" dirty="0">
                <a:solidFill>
                  <a:srgbClr val="FF5B13"/>
                </a:solidFill>
              </a:rPr>
              <a:t>: </a:t>
            </a:r>
            <a:r>
              <a:rPr lang="en-US" dirty="0"/>
              <a:t>Solid-state batteries (SSBs) are energy storage devices that use a solid electrolyte instead of the conventional liquid electrolyte.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13"/>
                </a:solidFill>
              </a:rPr>
              <a:t>Background</a:t>
            </a:r>
            <a:r>
              <a:rPr lang="en-US" dirty="0">
                <a:solidFill>
                  <a:srgbClr val="FF5B13"/>
                </a:solidFill>
              </a:rPr>
              <a:t>: </a:t>
            </a:r>
            <a:r>
              <a:rPr lang="en-US" dirty="0"/>
              <a:t>First introduced in the 1990s as an advancement over traditional lithium-ion batteries.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13"/>
                </a:solidFill>
              </a:rPr>
              <a:t>Key Difference</a:t>
            </a:r>
            <a:r>
              <a:rPr lang="en-US" dirty="0">
                <a:solidFill>
                  <a:srgbClr val="FF5B13"/>
                </a:solidFill>
              </a:rPr>
              <a:t>: </a:t>
            </a:r>
            <a:r>
              <a:rPr lang="en-US" dirty="0"/>
              <a:t>Solid electrolytes improve battery safety and efficiency by eliminating risks associated with liquid electrolytes, such as leakage and flammability.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13"/>
                </a:solidFill>
              </a:rPr>
              <a:t>Applications</a:t>
            </a:r>
            <a:r>
              <a:rPr lang="en-US" dirty="0">
                <a:solidFill>
                  <a:srgbClr val="FF5B13"/>
                </a:solidFill>
              </a:rPr>
              <a:t>: </a:t>
            </a:r>
            <a:r>
              <a:rPr lang="en-US" dirty="0"/>
              <a:t>Widely used in electric vehicles, portable electronics, and medical devices due to their superior performance and safety.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15-4AA8-6FE3-7642-512DF1A1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between lithium ion and solid-state battery</a:t>
            </a:r>
          </a:p>
        </p:txBody>
      </p:sp>
      <p:pic>
        <p:nvPicPr>
          <p:cNvPr id="1026" name="Picture 2" descr="Image of How lithium-ion batteries and solid-state batteries work">
            <a:extLst>
              <a:ext uri="{FF2B5EF4-FFF2-40B4-BE49-F238E27FC236}">
                <a16:creationId xmlns:a16="http://schemas.microsoft.com/office/drawing/2014/main" id="{90C9903E-ABE1-DA26-BAD4-D064AC8446EB}"/>
              </a:ext>
            </a:extLst>
          </p:cNvPr>
          <p:cNvPicPr>
            <a:picLocks noGrp="1" noChangeAspect="1" noChangeArrowheads="1"/>
          </p:cNvPicPr>
          <p:nvPr>
            <p:ph type="chart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69" y="1922859"/>
            <a:ext cx="5334177" cy="34129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36A54-A182-AC41-4855-87019CFC75F1}"/>
              </a:ext>
            </a:extLst>
          </p:cNvPr>
          <p:cNvSpPr txBox="1"/>
          <p:nvPr/>
        </p:nvSpPr>
        <p:spPr>
          <a:xfrm>
            <a:off x="5489001" y="6581001"/>
            <a:ext cx="678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Accessed from “https://article.murata.com/en-us/article/basic-lithium-ion-battery-4”  November(2024)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7C1BB-1392-F874-ED20-6F05325EE7C4}"/>
              </a:ext>
            </a:extLst>
          </p:cNvPr>
          <p:cNvSpPr txBox="1"/>
          <p:nvPr/>
        </p:nvSpPr>
        <p:spPr>
          <a:xfrm>
            <a:off x="4475181" y="5536276"/>
            <a:ext cx="3786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ource Sans Pro" panose="020B0503030403020204" pitchFamily="34" charset="0"/>
              </a:rPr>
              <a:t>Fig. Charging and discharging of battery</a:t>
            </a:r>
          </a:p>
        </p:txBody>
      </p:sp>
    </p:spTree>
    <p:extLst>
      <p:ext uri="{BB962C8B-B14F-4D97-AF65-F5344CB8AC3E}">
        <p14:creationId xmlns:p14="http://schemas.microsoft.com/office/powerpoint/2010/main" val="2959793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AF5E1-CB00-A81A-D52D-BF5BC620F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F793-A28D-C15A-04EC-75160F39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of Solid-State Battery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CF109-D1BE-FE19-C1D9-79242F667ED8}"/>
              </a:ext>
            </a:extLst>
          </p:cNvPr>
          <p:cNvSpPr txBox="1"/>
          <p:nvPr/>
        </p:nvSpPr>
        <p:spPr>
          <a:xfrm>
            <a:off x="5489001" y="6581001"/>
            <a:ext cx="678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Accessed from “https://www.flashbattery.tech/</a:t>
            </a:r>
            <a:r>
              <a:rPr lang="en-US" sz="12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/how-solid-state-batteries-work/”  November(2024)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69368-A431-0753-C879-C7402CD2011B}"/>
              </a:ext>
            </a:extLst>
          </p:cNvPr>
          <p:cNvSpPr txBox="1"/>
          <p:nvPr/>
        </p:nvSpPr>
        <p:spPr>
          <a:xfrm>
            <a:off x="7250654" y="5255365"/>
            <a:ext cx="3786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ource Sans Pro" panose="020B0503030403020204" pitchFamily="34" charset="0"/>
              </a:rPr>
              <a:t>Fig. structure of sulfide based soil state battery</a:t>
            </a:r>
          </a:p>
        </p:txBody>
      </p:sp>
      <p:pic>
        <p:nvPicPr>
          <p:cNvPr id="4" name="Chart Placeholder 3">
            <a:extLst>
              <a:ext uri="{FF2B5EF4-FFF2-40B4-BE49-F238E27FC236}">
                <a16:creationId xmlns:a16="http://schemas.microsoft.com/office/drawing/2014/main" id="{68F940F1-B7F2-C9FE-EC6E-021EAFB05CC3}"/>
              </a:ext>
            </a:extLst>
          </p:cNvPr>
          <p:cNvPicPr>
            <a:picLocks noGrp="1" noChangeAspect="1"/>
          </p:cNvPicPr>
          <p:nvPr>
            <p:ph type="chart" sz="quarter" idx="25"/>
          </p:nvPr>
        </p:nvPicPr>
        <p:blipFill>
          <a:blip r:embed="rId2"/>
          <a:stretch>
            <a:fillRect/>
          </a:stretch>
        </p:blipFill>
        <p:spPr>
          <a:xfrm>
            <a:off x="6771405" y="2388197"/>
            <a:ext cx="4861196" cy="2657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10CA4-B6B5-E777-5FB3-1E27D4ED89CE}"/>
              </a:ext>
            </a:extLst>
          </p:cNvPr>
          <p:cNvSpPr txBox="1"/>
          <p:nvPr/>
        </p:nvSpPr>
        <p:spPr>
          <a:xfrm>
            <a:off x="528339" y="2512778"/>
            <a:ext cx="6571708" cy="169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5B13"/>
                </a:solidFill>
                <a:latin typeface="Source Sans Pro" panose="020B0503030403020204" pitchFamily="34" charset="0"/>
              </a:rPr>
              <a:t>Cathode -  LFP, NMC, LMO.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5B13"/>
                </a:solidFill>
                <a:latin typeface="Source Sans Pro" panose="020B0503030403020204" pitchFamily="34" charset="0"/>
              </a:rPr>
              <a:t>Anode- Pure lithium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5B13"/>
                </a:solidFill>
                <a:latin typeface="Source Sans Pro" panose="020B0503030403020204" pitchFamily="34" charset="0"/>
              </a:rPr>
              <a:t>Separator- generally ceramic or polymer</a:t>
            </a:r>
          </a:p>
        </p:txBody>
      </p:sp>
    </p:spTree>
    <p:extLst>
      <p:ext uri="{BB962C8B-B14F-4D97-AF65-F5344CB8AC3E}">
        <p14:creationId xmlns:p14="http://schemas.microsoft.com/office/powerpoint/2010/main" val="206006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5D046-B30D-77CF-B76E-B78288272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6DD6-1A61-EFBC-EC80-4E02BD49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SSBs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89A31-D957-D806-49EF-0112627BE973}"/>
              </a:ext>
            </a:extLst>
          </p:cNvPr>
          <p:cNvSpPr txBox="1"/>
          <p:nvPr/>
        </p:nvSpPr>
        <p:spPr>
          <a:xfrm>
            <a:off x="5489001" y="6581001"/>
            <a:ext cx="678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Accessed from “https://article.murata.com/en-us/article/basic-lithium-ion-battery-4”  November(2024)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7F22D-90FC-A2F3-656B-16B43EF1A0FE}"/>
              </a:ext>
            </a:extLst>
          </p:cNvPr>
          <p:cNvSpPr txBox="1"/>
          <p:nvPr/>
        </p:nvSpPr>
        <p:spPr>
          <a:xfrm>
            <a:off x="740226" y="1583875"/>
            <a:ext cx="115328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NASICON-type Batteries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Electrolyte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Sodium Super Ionic Conductor (</a:t>
            </a:r>
            <a:r>
              <a:rPr lang="en-US" sz="2000" dirty="0" err="1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Na₃Zr₂Si₂PO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₁₂).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Features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High ionic conductivity and good thermal stability.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Applications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Used in energy storage systems due to their wide electrochemical stability window</a:t>
            </a:r>
            <a:r>
              <a:rPr lang="en-US" sz="1100" dirty="0"/>
              <a:t>.</a:t>
            </a:r>
          </a:p>
          <a:p>
            <a:pPr algn="ctr"/>
            <a:r>
              <a:rPr lang="en-US" sz="2400" dirty="0">
                <a:latin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39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5875-E5A7-2646-BE04-0EA070421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7BF2-FB8F-94B0-9DCF-E8AA14585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SSBs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6958A-8E75-DC92-573F-5C76698B35F9}"/>
              </a:ext>
            </a:extLst>
          </p:cNvPr>
          <p:cNvSpPr txBox="1"/>
          <p:nvPr/>
        </p:nvSpPr>
        <p:spPr>
          <a:xfrm>
            <a:off x="5489001" y="6581001"/>
            <a:ext cx="678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Accessed from “https://article.murata.com/en-us/article/basic-lithium-ion-battery-4”  November(2024)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06E69-5CE6-1364-6D56-6D2122116F37}"/>
              </a:ext>
            </a:extLst>
          </p:cNvPr>
          <p:cNvSpPr txBox="1"/>
          <p:nvPr/>
        </p:nvSpPr>
        <p:spPr>
          <a:xfrm>
            <a:off x="740226" y="1859339"/>
            <a:ext cx="110716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Garnet-type Batteries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Electrolyte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Lithium Lanthanum Zirconium Oxide (LLZO).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Features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High chemical and mechanical stability.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Applications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Commonly used in electric vehicles (EVs) and other high-performance devices.</a:t>
            </a:r>
          </a:p>
          <a:p>
            <a:endParaRPr lang="en-US" sz="24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31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B60D1-0BAE-3414-1018-B85040517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B68B-29C5-6445-6341-B548B5F3C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SSBs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85043-2E91-7CDE-3A39-866D3F1AF501}"/>
              </a:ext>
            </a:extLst>
          </p:cNvPr>
          <p:cNvSpPr txBox="1"/>
          <p:nvPr/>
        </p:nvSpPr>
        <p:spPr>
          <a:xfrm>
            <a:off x="5489001" y="6581001"/>
            <a:ext cx="678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Accessed from “https://article.murata.com/en-us/article/basic-lithium-ion-battery-4”  November(2024)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4EB98-D68F-1243-11D1-F09D3A0FDA14}"/>
              </a:ext>
            </a:extLst>
          </p:cNvPr>
          <p:cNvSpPr txBox="1"/>
          <p:nvPr/>
        </p:nvSpPr>
        <p:spPr>
          <a:xfrm>
            <a:off x="740226" y="2097741"/>
            <a:ext cx="11190005" cy="225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3. Sulfide-based Solid-State Batteries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Electrolyte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Lithium Phosphorus Sulfide (Li₁₀</a:t>
            </a:r>
            <a:r>
              <a:rPr lang="en-US" sz="2000" dirty="0" err="1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GeP₂S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₁₂).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Features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Extremely high ionic conductivity and good compatibility with lithium metal anodes.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Applications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Considered for EVs and grid storage.</a:t>
            </a:r>
          </a:p>
        </p:txBody>
      </p:sp>
    </p:spTree>
    <p:extLst>
      <p:ext uri="{BB962C8B-B14F-4D97-AF65-F5344CB8AC3E}">
        <p14:creationId xmlns:p14="http://schemas.microsoft.com/office/powerpoint/2010/main" val="41258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D440F-FF8E-C677-99E2-821A54CF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17CA-6C4A-B129-AA6D-2C55920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SSBs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DDEED-37DC-C366-5D68-56940B1F0396}"/>
              </a:ext>
            </a:extLst>
          </p:cNvPr>
          <p:cNvSpPr txBox="1"/>
          <p:nvPr/>
        </p:nvSpPr>
        <p:spPr>
          <a:xfrm>
            <a:off x="5489001" y="6581001"/>
            <a:ext cx="678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Accessed from “https://article.murata.com/en-us/article/basic-lithium-ion-battery-4”  November(2024)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BC571-8DCC-63A7-B8B0-D975AAA0C293}"/>
              </a:ext>
            </a:extLst>
          </p:cNvPr>
          <p:cNvSpPr txBox="1"/>
          <p:nvPr/>
        </p:nvSpPr>
        <p:spPr>
          <a:xfrm>
            <a:off x="740226" y="1583875"/>
            <a:ext cx="111900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Source Sans Pro" panose="020B0503030403020204" pitchFamily="34" charset="0"/>
            </a:endParaRPr>
          </a:p>
          <a:p>
            <a:endParaRPr lang="en-US" sz="2000" dirty="0">
              <a:solidFill>
                <a:srgbClr val="FF5B1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4. Perovskite-type Batteries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Electrolyte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Lithium Lanthanum Titanium Oxide (LLTO).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Features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High bulk ionic conductivity but challenges with grain boundary resistance.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Applications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Suitable for applications requiring high power density.</a:t>
            </a:r>
          </a:p>
          <a:p>
            <a:r>
              <a:rPr lang="en-US" sz="1100" dirty="0"/>
              <a:t>.</a:t>
            </a:r>
          </a:p>
          <a:p>
            <a:pPr algn="ctr"/>
            <a:r>
              <a:rPr lang="en-US" sz="2400" dirty="0">
                <a:latin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5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E5A3-1D0A-1985-4CCD-90856A94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E11CB-8B71-E89D-F3FE-3308F0343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SSBs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D2070-F594-AD34-F292-C312D3E9116A}"/>
              </a:ext>
            </a:extLst>
          </p:cNvPr>
          <p:cNvSpPr txBox="1"/>
          <p:nvPr/>
        </p:nvSpPr>
        <p:spPr>
          <a:xfrm>
            <a:off x="5489001" y="6581001"/>
            <a:ext cx="678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Accessed from “https://article.murata.com/en-us/article/basic-lithium-ion-battery-4”  November(2024)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96EA4-1B12-6728-C811-CA2A4B9D8408}"/>
              </a:ext>
            </a:extLst>
          </p:cNvPr>
          <p:cNvSpPr txBox="1"/>
          <p:nvPr/>
        </p:nvSpPr>
        <p:spPr>
          <a:xfrm>
            <a:off x="797771" y="1536174"/>
            <a:ext cx="10613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latin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5. LIPON-based Batteries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Electrolyte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Lithium Phosphorus Oxynitride (LIPON).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Features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Thin-film solid electrolyte with good stability and low electronic conductivity.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Applications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Used in </a:t>
            </a:r>
            <a:r>
              <a:rPr lang="en-US" sz="2000" dirty="0" err="1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microbatteries</a:t>
            </a:r>
            <a:r>
              <a:rPr lang="en-US" sz="2000" dirty="0">
                <a:solidFill>
                  <a:srgbClr val="FF5B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for medical devices and small electronic devices.</a:t>
            </a:r>
          </a:p>
          <a:p>
            <a:pPr algn="ctr"/>
            <a:r>
              <a:rPr lang="en-US" sz="2400" dirty="0">
                <a:latin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662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6000" b="1" dirty="0" smtClean="0">
            <a:solidFill>
              <a:schemeClr val="bg1"/>
            </a:solidFill>
            <a:latin typeface="Source Sans Pro" panose="020B05030304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10260</TotalTime>
  <Words>996</Words>
  <Application>Microsoft Office PowerPoint</Application>
  <PresentationFormat>Widescreen</PresentationFormat>
  <Paragraphs>103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Cambria Math</vt:lpstr>
      <vt:lpstr>Courier New</vt:lpstr>
      <vt:lpstr>ElsevierGulliver</vt:lpstr>
      <vt:lpstr>Google Sans</vt:lpstr>
      <vt:lpstr>Source Sans Pro</vt:lpstr>
      <vt:lpstr>Source Sans Pro Semibold</vt:lpstr>
      <vt:lpstr>Times New Roman</vt:lpstr>
      <vt:lpstr>Office Theme</vt:lpstr>
      <vt:lpstr>“Solid-State Batteries”</vt:lpstr>
      <vt:lpstr>Introduction</vt:lpstr>
      <vt:lpstr>Difference between lithium ion and solid-state battery</vt:lpstr>
      <vt:lpstr>Working of Solid-State Battery</vt:lpstr>
      <vt:lpstr>Examples of SSBs</vt:lpstr>
      <vt:lpstr>Examples of SSBs</vt:lpstr>
      <vt:lpstr>Examples of SSBs</vt:lpstr>
      <vt:lpstr>Examples of SSBs</vt:lpstr>
      <vt:lpstr>Examples of SSBs</vt:lpstr>
      <vt:lpstr>Solid-State Li-ion Battery Reaction </vt:lpstr>
      <vt:lpstr>Advantages of SSEs</vt:lpstr>
      <vt:lpstr>Ionic conductivity and Temperature</vt:lpstr>
      <vt:lpstr>Vogel-Tamman-Fulcher equation</vt:lpstr>
      <vt:lpstr>MATLAB program </vt:lpstr>
      <vt:lpstr>Result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Magdi Ragheb</cp:lastModifiedBy>
  <cp:revision>30</cp:revision>
  <dcterms:created xsi:type="dcterms:W3CDTF">2017-10-18T14:49:32Z</dcterms:created>
  <dcterms:modified xsi:type="dcterms:W3CDTF">2024-11-17T20:52:38Z</dcterms:modified>
</cp:coreProperties>
</file>