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9" r:id="rId7"/>
    <p:sldId id="260" r:id="rId8"/>
    <p:sldId id="261" r:id="rId9"/>
    <p:sldId id="262" r:id="rId10"/>
    <p:sldId id="270" r:id="rId11"/>
    <p:sldId id="263" r:id="rId12"/>
    <p:sldId id="264" r:id="rId13"/>
    <p:sldId id="265" r:id="rId14"/>
    <p:sldId id="272" r:id="rId15"/>
    <p:sldId id="271" r:id="rId16"/>
    <p:sldId id="266" r:id="rId17"/>
    <p:sldId id="275" r:id="rId18"/>
    <p:sldId id="274" r:id="rId19"/>
    <p:sldId id="273" r:id="rId20"/>
    <p:sldId id="267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40" autoAdjust="0"/>
  </p:normalViewPr>
  <p:slideViewPr>
    <p:cSldViewPr>
      <p:cViewPr varScale="1">
        <p:scale>
          <a:sx n="107" d="100"/>
          <a:sy n="107" d="100"/>
        </p:scale>
        <p:origin x="-10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B89AA9-A4AE-4836-B55B-49A9720C4224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1E881-0896-4D04-B9B4-75E7ECBE8E8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B89AA9-A4AE-4836-B55B-49A9720C4224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1E881-0896-4D04-B9B4-75E7ECBE8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B89AA9-A4AE-4836-B55B-49A9720C4224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1E881-0896-4D04-B9B4-75E7ECBE8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B89AA9-A4AE-4836-B55B-49A9720C4224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1E881-0896-4D04-B9B4-75E7ECBE8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B89AA9-A4AE-4836-B55B-49A9720C4224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1E881-0896-4D04-B9B4-75E7ECBE8E8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B89AA9-A4AE-4836-B55B-49A9720C4224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1E881-0896-4D04-B9B4-75E7ECBE8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B89AA9-A4AE-4836-B55B-49A9720C4224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1E881-0896-4D04-B9B4-75E7ECBE8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B89AA9-A4AE-4836-B55B-49A9720C4224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1E881-0896-4D04-B9B4-75E7ECBE8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B89AA9-A4AE-4836-B55B-49A9720C4224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1E881-0896-4D04-B9B4-75E7ECBE8E8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B89AA9-A4AE-4836-B55B-49A9720C4224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1E881-0896-4D04-B9B4-75E7ECBE8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B89AA9-A4AE-4836-B55B-49A9720C4224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1E881-0896-4D04-B9B4-75E7ECBE8E8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DB89AA9-A4AE-4836-B55B-49A9720C4224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4A1E881-0896-4D04-B9B4-75E7ECBE8E8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netfiles.uiuc.edu/mmazzocc/shared/OVCR%20Files/Asemblon/Asemblon-ppt.pdf" TargetMode="External"/><Relationship Id="rId2" Type="http://schemas.openxmlformats.org/officeDocument/2006/relationships/hyperlink" Target="http://www.prnewswire.com/news-releases/vision-licenses-organic-liquid-hydrogen-carrier-adds-fuel-to-its-line-of-hydrogen-solutions-plans-nationwide-roll-out-94816234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ubs.rsc.org/en/content/articlehtml/2011/ee/c1ee01454d" TargetMode="External"/><Relationship Id="rId5" Type="http://schemas.openxmlformats.org/officeDocument/2006/relationships/hyperlink" Target="http://www.hydrogencarsnow.com/blog2/index.php/hydrogen-fuel-distribution/asemblon-hydrnol-hydrogen-carrier-will-reduce-infrastructure-costs/" TargetMode="External"/><Relationship Id="rId4" Type="http://schemas.openxmlformats.org/officeDocument/2006/relationships/hyperlink" Target="http://www.sigmaaldrich.com/technical-documents/articles/material-matters/introducing-hydrnol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Liquid Organic Hydrogen Carrier Distribution Network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Imran</a:t>
            </a:r>
            <a:r>
              <a:rPr lang="en-US" dirty="0" smtClean="0"/>
              <a:t> </a:t>
            </a:r>
            <a:r>
              <a:rPr lang="en-US" dirty="0" err="1" smtClean="0"/>
              <a:t>Haddish</a:t>
            </a:r>
            <a:endParaRPr lang="en-US" dirty="0" smtClean="0"/>
          </a:p>
          <a:p>
            <a:r>
              <a:rPr lang="en-US" dirty="0" smtClean="0"/>
              <a:t>NPRE 498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LOHC Solution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100" y="2298111"/>
            <a:ext cx="7499350" cy="3099978"/>
          </a:xfrm>
        </p:spPr>
      </p:pic>
    </p:spTree>
    <p:extLst>
      <p:ext uri="{BB962C8B-B14F-4D97-AF65-F5344CB8AC3E}">
        <p14:creationId xmlns:p14="http://schemas.microsoft.com/office/powerpoint/2010/main" val="3831432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LOHC vs. Other Storage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4736592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Hydroelectric storage</a:t>
            </a:r>
          </a:p>
          <a:p>
            <a:pPr lvl="1"/>
            <a:r>
              <a:rPr lang="en-US" dirty="0" smtClean="0"/>
              <a:t>Cheap but low storage density</a:t>
            </a:r>
          </a:p>
          <a:p>
            <a:pPr lvl="1"/>
            <a:r>
              <a:rPr lang="en-US" dirty="0" smtClean="0"/>
              <a:t>Space is running out</a:t>
            </a:r>
          </a:p>
          <a:p>
            <a:r>
              <a:rPr lang="en-US" dirty="0" smtClean="0"/>
              <a:t>Gaseous hydrogen storage</a:t>
            </a:r>
          </a:p>
          <a:p>
            <a:pPr lvl="1"/>
            <a:r>
              <a:rPr lang="en-US" dirty="0" smtClean="0"/>
              <a:t>Higher storage density than hydroelectric but still relatively low</a:t>
            </a:r>
          </a:p>
          <a:p>
            <a:pPr lvl="1"/>
            <a:r>
              <a:rPr lang="en-US" dirty="0" smtClean="0"/>
              <a:t>Requires large amount of space</a:t>
            </a:r>
          </a:p>
          <a:p>
            <a:pPr lvl="2"/>
            <a:r>
              <a:rPr lang="en-US" dirty="0" smtClean="0"/>
              <a:t>People do not want to live near or above storage facilities</a:t>
            </a:r>
          </a:p>
          <a:p>
            <a:r>
              <a:rPr lang="en-US" dirty="0" smtClean="0"/>
              <a:t>LOHC Storage</a:t>
            </a:r>
          </a:p>
          <a:p>
            <a:pPr lvl="1"/>
            <a:r>
              <a:rPr lang="en-US" dirty="0" smtClean="0"/>
              <a:t>Same tanks as fossil fuels</a:t>
            </a:r>
          </a:p>
          <a:p>
            <a:pPr lvl="1"/>
            <a:r>
              <a:rPr lang="en-US" dirty="0" smtClean="0"/>
              <a:t>Can be stored for long periods of time (Stable)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399" y="2438400"/>
            <a:ext cx="3000375" cy="218122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LOHC will provide a safer &amp; more economical approach</a:t>
            </a:r>
          </a:p>
          <a:p>
            <a:r>
              <a:rPr lang="en-US" dirty="0" smtClean="0"/>
              <a:t>Liquid hydrogen &amp; compressed hydrogen</a:t>
            </a:r>
          </a:p>
          <a:p>
            <a:pPr lvl="1"/>
            <a:r>
              <a:rPr lang="en-US" dirty="0" smtClean="0"/>
              <a:t>Operate at extreme temperatures &amp; pressures</a:t>
            </a:r>
          </a:p>
          <a:p>
            <a:pPr lvl="1"/>
            <a:r>
              <a:rPr lang="en-US" dirty="0" smtClean="0"/>
              <a:t>Conditions not common &amp; potentially unsafe</a:t>
            </a:r>
          </a:p>
          <a:p>
            <a:pPr lvl="1"/>
            <a:r>
              <a:rPr lang="en-US" dirty="0" smtClean="0"/>
              <a:t>No established supply system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LOHC Based Vehicles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Attain same range and fuel capacity as gasoline</a:t>
            </a:r>
          </a:p>
          <a:p>
            <a:pPr lvl="1"/>
            <a:r>
              <a:rPr lang="en-US" dirty="0" smtClean="0"/>
              <a:t>100 liters of LOHC for 500 kilometers</a:t>
            </a:r>
          </a:p>
          <a:p>
            <a:r>
              <a:rPr lang="en-US" dirty="0" smtClean="0"/>
              <a:t>Hydrogen extracted with catalytic device</a:t>
            </a:r>
          </a:p>
          <a:p>
            <a:pPr lvl="1"/>
            <a:r>
              <a:rPr lang="en-US" dirty="0" smtClean="0"/>
              <a:t>Requires heat to operate</a:t>
            </a:r>
          </a:p>
          <a:p>
            <a:r>
              <a:rPr lang="en-US" dirty="0" smtClean="0"/>
              <a:t>Combustion Engine</a:t>
            </a:r>
          </a:p>
          <a:p>
            <a:pPr lvl="1"/>
            <a:r>
              <a:rPr lang="en-US" dirty="0" smtClean="0"/>
              <a:t>Burns hydrogen and supplies heat to catalytic device</a:t>
            </a:r>
          </a:p>
          <a:p>
            <a:r>
              <a:rPr lang="en-US" dirty="0" smtClean="0"/>
              <a:t>Fuel Cell</a:t>
            </a:r>
          </a:p>
          <a:p>
            <a:pPr lvl="1"/>
            <a:r>
              <a:rPr lang="en-US" dirty="0" smtClean="0"/>
              <a:t>Hydrogen will need to be burned to maintain catalytic device temperature</a:t>
            </a:r>
          </a:p>
          <a:p>
            <a:pPr lvl="2"/>
            <a:r>
              <a:rPr lang="en-US" dirty="0" smtClean="0"/>
              <a:t>Reduces efficiency as 20% of hydrogen is burned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Hydrnol</a:t>
            </a:r>
            <a:r>
              <a:rPr lang="en-US" dirty="0" smtClean="0"/>
              <a:t>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21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Model assumes internal combustion engine</a:t>
            </a:r>
          </a:p>
          <a:p>
            <a:r>
              <a:rPr lang="en-US" dirty="0" smtClean="0"/>
              <a:t>Overall efficiency is 25% </a:t>
            </a:r>
          </a:p>
          <a:p>
            <a:pPr lvl="1"/>
            <a:r>
              <a:rPr lang="en-US" dirty="0" smtClean="0"/>
              <a:t>Higher than gasoline efficiency of 14%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819400"/>
            <a:ext cx="662940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652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Catalytic Device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Keys </a:t>
            </a:r>
            <a:r>
              <a:rPr lang="en-US" dirty="0"/>
              <a:t>to </a:t>
            </a:r>
            <a:r>
              <a:rPr lang="en-US" dirty="0" smtClean="0"/>
              <a:t>success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igh </a:t>
            </a:r>
            <a:r>
              <a:rPr lang="en-US" dirty="0"/>
              <a:t>surface </a:t>
            </a:r>
            <a:r>
              <a:rPr lang="en-US" dirty="0" smtClean="0"/>
              <a:t>area</a:t>
            </a:r>
          </a:p>
          <a:p>
            <a:pPr lvl="2"/>
            <a:r>
              <a:rPr lang="en-US" dirty="0" smtClean="0"/>
              <a:t>Units consist </a:t>
            </a:r>
            <a:r>
              <a:rPr lang="en-US" dirty="0"/>
              <a:t>of </a:t>
            </a:r>
            <a:r>
              <a:rPr lang="en-US" dirty="0" smtClean="0"/>
              <a:t>micro-channels</a:t>
            </a:r>
            <a:r>
              <a:rPr lang="en-US" dirty="0"/>
              <a:t>, packed bed made out of embedded </a:t>
            </a:r>
            <a:r>
              <a:rPr lang="en-US" dirty="0" err="1"/>
              <a:t>nano</a:t>
            </a:r>
            <a:r>
              <a:rPr lang="en-US" dirty="0"/>
              <a:t>-size catalysts on porous substrates and </a:t>
            </a:r>
            <a:r>
              <a:rPr lang="en-US" dirty="0" err="1" smtClean="0"/>
              <a:t>nano</a:t>
            </a:r>
            <a:r>
              <a:rPr lang="en-US" dirty="0" smtClean="0"/>
              <a:t>-springs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tability </a:t>
            </a:r>
            <a:r>
              <a:rPr lang="en-US" dirty="0"/>
              <a:t>of the </a:t>
            </a:r>
            <a:r>
              <a:rPr lang="en-US" dirty="0" smtClean="0"/>
              <a:t>catalyst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343400"/>
            <a:ext cx="33528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853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LOHC Vehicle Refueling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Rehydrogenation</a:t>
            </a:r>
            <a:r>
              <a:rPr lang="en-US" dirty="0" smtClean="0"/>
              <a:t> will generate around 600kW of heat</a:t>
            </a:r>
          </a:p>
          <a:p>
            <a:pPr lvl="1"/>
            <a:r>
              <a:rPr lang="en-US" dirty="0" smtClean="0"/>
              <a:t>Unsafe for gasoline station</a:t>
            </a:r>
          </a:p>
          <a:p>
            <a:pPr lvl="2"/>
            <a:r>
              <a:rPr lang="en-US" dirty="0" smtClean="0"/>
              <a:t>LOHC fuel can still be swapped at gasoline stations</a:t>
            </a:r>
          </a:p>
          <a:p>
            <a:pPr lvl="1"/>
            <a:r>
              <a:rPr lang="en-US" dirty="0" smtClean="0"/>
              <a:t>Forces </a:t>
            </a:r>
            <a:r>
              <a:rPr lang="en-US" dirty="0" err="1" smtClean="0"/>
              <a:t>rehydrogenation</a:t>
            </a:r>
            <a:r>
              <a:rPr lang="en-US" dirty="0" smtClean="0"/>
              <a:t> to occur at specialized facility</a:t>
            </a:r>
          </a:p>
          <a:p>
            <a:pPr lvl="2"/>
            <a:r>
              <a:rPr lang="en-US" dirty="0" smtClean="0"/>
              <a:t>Excess heat can be recycled</a:t>
            </a:r>
          </a:p>
          <a:p>
            <a:r>
              <a:rPr lang="en-US" dirty="0" smtClean="0"/>
              <a:t>Facilities will need to be outfitted with return lines for dehydrogenated LOHC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On-board Hydrogen Storage Systems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209800"/>
            <a:ext cx="7089775" cy="3276600"/>
          </a:xfrm>
        </p:spPr>
      </p:pic>
    </p:spTree>
    <p:extLst>
      <p:ext uri="{BB962C8B-B14F-4D97-AF65-F5344CB8AC3E}">
        <p14:creationId xmlns:p14="http://schemas.microsoft.com/office/powerpoint/2010/main" val="1369747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Cost of </a:t>
            </a:r>
            <a:r>
              <a:rPr lang="en-US" dirty="0" err="1" smtClean="0"/>
              <a:t>Hydrnol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Installing LOHC pumps at gas station</a:t>
            </a:r>
          </a:p>
          <a:p>
            <a:pPr lvl="1"/>
            <a:r>
              <a:rPr lang="en-US" dirty="0" smtClean="0"/>
              <a:t>$200,000 to $300,000</a:t>
            </a:r>
          </a:p>
          <a:p>
            <a:r>
              <a:rPr lang="en-US" dirty="0" smtClean="0"/>
              <a:t>Installing new LOHC fueling station</a:t>
            </a:r>
          </a:p>
          <a:p>
            <a:pPr lvl="1"/>
            <a:r>
              <a:rPr lang="en-US" dirty="0" smtClean="0"/>
              <a:t>$1 million to $4 million</a:t>
            </a:r>
          </a:p>
          <a:p>
            <a:r>
              <a:rPr lang="en-US" dirty="0" smtClean="0"/>
              <a:t>Providing 70% of US population with LOHC fueling stations (12,000 stations)</a:t>
            </a:r>
          </a:p>
          <a:p>
            <a:pPr lvl="1"/>
            <a:r>
              <a:rPr lang="en-US" dirty="0" smtClean="0"/>
              <a:t>$24 billion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19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Delivery Cost of </a:t>
            </a:r>
            <a:r>
              <a:rPr lang="en-US" dirty="0" err="1" smtClean="0"/>
              <a:t>Hydrnol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209800"/>
            <a:ext cx="6934200" cy="2819400"/>
          </a:xfrm>
        </p:spPr>
      </p:pic>
    </p:spTree>
    <p:extLst>
      <p:ext uri="{BB962C8B-B14F-4D97-AF65-F5344CB8AC3E}">
        <p14:creationId xmlns:p14="http://schemas.microsoft.com/office/powerpoint/2010/main" val="334057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an LOHC</a:t>
            </a:r>
          </a:p>
          <a:p>
            <a:r>
              <a:rPr lang="en-US" dirty="0" smtClean="0"/>
              <a:t>Types of LOHC compounds</a:t>
            </a:r>
          </a:p>
          <a:p>
            <a:r>
              <a:rPr lang="en-US" dirty="0" smtClean="0"/>
              <a:t>Overall benefits of an LOHC network</a:t>
            </a:r>
          </a:p>
          <a:p>
            <a:r>
              <a:rPr lang="en-US" dirty="0" smtClean="0"/>
              <a:t>Integration with renewable energies</a:t>
            </a:r>
          </a:p>
          <a:p>
            <a:r>
              <a:rPr lang="en-US" dirty="0" smtClean="0"/>
              <a:t>Mobile Applications</a:t>
            </a:r>
          </a:p>
          <a:p>
            <a:r>
              <a:rPr lang="en-US" dirty="0" smtClean="0"/>
              <a:t>Shortcomings and future work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Shortcomings of LOHC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Required components are still in development</a:t>
            </a:r>
          </a:p>
          <a:p>
            <a:r>
              <a:rPr lang="en-US" dirty="0" smtClean="0"/>
              <a:t>Some LOHC compounds are solid when 100% dehydrogenated</a:t>
            </a:r>
          </a:p>
          <a:p>
            <a:pPr lvl="1"/>
            <a:r>
              <a:rPr lang="en-US" dirty="0" smtClean="0"/>
              <a:t>Results in less efficiency by reducing capacity</a:t>
            </a:r>
          </a:p>
          <a:p>
            <a:r>
              <a:rPr lang="en-US" dirty="0" smtClean="0"/>
              <a:t>Noble metals will increase the price of catalytic devices</a:t>
            </a:r>
          </a:p>
          <a:p>
            <a:r>
              <a:rPr lang="en-US" dirty="0" smtClean="0"/>
              <a:t>There isn’t a solution to combine a fuel cell with LOHC storage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Sources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www.prnewswire.com/news-releases/vision-licenses-organic-liquid-hydrogen-carrier-adds-fuel-to-its-line-of-hydrogen-solutions-plans-nationwide-roll-out-94816234.html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netfiles.uiuc.edu/mmazzocc/shared/OVCR%20Files/Asemblon/Asemblon-ppt.pdf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www.sigmaaldrich.com/technical-documents/articles/material-matters/introducing-hydrnol.html</a:t>
            </a:r>
            <a:endParaRPr lang="en-US" dirty="0" smtClean="0"/>
          </a:p>
          <a:p>
            <a:pPr lvl="1"/>
            <a:r>
              <a:rPr lang="en-US" dirty="0">
                <a:hlinkClick r:id="rId5"/>
              </a:rPr>
              <a:t>http://www.hydrogencarsnow.com/blog2/index.php/hydrogen-fuel-distribution/asemblon-hydrnol-hydrogen-carrier-will-reduce-infrastructure-costs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pubs.rsc.org/en/content/articlehtml/2011/ee/c1ee01454d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2025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LOHC 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carrying compounds</a:t>
            </a:r>
          </a:p>
          <a:p>
            <a:r>
              <a:rPr lang="en-US" dirty="0" smtClean="0"/>
              <a:t>Exists in an energy-rich and energy-lean state</a:t>
            </a:r>
          </a:p>
          <a:p>
            <a:r>
              <a:rPr lang="en-US" dirty="0" smtClean="0"/>
              <a:t>Have high energy density</a:t>
            </a:r>
          </a:p>
          <a:p>
            <a:r>
              <a:rPr lang="en-US" dirty="0" smtClean="0"/>
              <a:t>Easily stored under ambient conditions</a:t>
            </a:r>
          </a:p>
          <a:p>
            <a:r>
              <a:rPr lang="en-US" dirty="0" smtClean="0"/>
              <a:t>Stored hydrogen is easily released in a catalytic dehydrogenation reaction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LOHC 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334000"/>
          </a:xfrm>
        </p:spPr>
        <p:txBody>
          <a:bodyPr/>
          <a:lstStyle/>
          <a:p>
            <a:r>
              <a:rPr lang="en-US" dirty="0" smtClean="0"/>
              <a:t>N-</a:t>
            </a:r>
            <a:r>
              <a:rPr lang="en-US" dirty="0" err="1" smtClean="0"/>
              <a:t>ethylcarbazole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err="1" smtClean="0"/>
              <a:t>Hydrnol</a:t>
            </a:r>
            <a:r>
              <a:rPr lang="en-US" dirty="0" smtClean="0"/>
              <a:t> (</a:t>
            </a:r>
            <a:r>
              <a:rPr lang="pt-BR" dirty="0"/>
              <a:t>C5H12S (liquid) + </a:t>
            </a:r>
            <a:r>
              <a:rPr lang="pt-BR" dirty="0" smtClean="0"/>
              <a:t>Heat/Catalyst </a:t>
            </a:r>
            <a:r>
              <a:rPr lang="pt-BR" dirty="0" smtClean="0">
                <a:sym typeface="Wingdings" pitchFamily="2" charset="2"/>
              </a:rPr>
              <a:t></a:t>
            </a:r>
            <a:r>
              <a:rPr lang="pt-BR" dirty="0" smtClean="0"/>
              <a:t> 3H2 </a:t>
            </a:r>
            <a:r>
              <a:rPr lang="pt-BR" dirty="0"/>
              <a:t>(gas) +C5H6S (liquid)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086" y="1905000"/>
            <a:ext cx="4452939" cy="1676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860" y="4572000"/>
            <a:ext cx="4452939" cy="18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318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Hydrogenation &amp; Dehydrogenation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Hydrnol</a:t>
            </a:r>
            <a:r>
              <a:rPr lang="en-US" dirty="0" smtClean="0"/>
              <a:t> </a:t>
            </a:r>
            <a:r>
              <a:rPr lang="en-US" dirty="0"/>
              <a:t>can be made </a:t>
            </a:r>
            <a:r>
              <a:rPr lang="en-US" dirty="0" smtClean="0"/>
              <a:t>from:</a:t>
            </a:r>
          </a:p>
          <a:p>
            <a:pPr lvl="1"/>
            <a:r>
              <a:rPr lang="en-US" dirty="0" smtClean="0"/>
              <a:t>Feed stocks</a:t>
            </a:r>
          </a:p>
          <a:p>
            <a:pPr lvl="2"/>
            <a:r>
              <a:rPr lang="en-US" dirty="0" smtClean="0"/>
              <a:t>Sweet and </a:t>
            </a:r>
            <a:r>
              <a:rPr lang="en-US" dirty="0"/>
              <a:t>sour crude </a:t>
            </a:r>
            <a:r>
              <a:rPr lang="en-US" dirty="0" smtClean="0"/>
              <a:t>oil</a:t>
            </a:r>
          </a:p>
          <a:p>
            <a:pPr lvl="1"/>
            <a:r>
              <a:rPr lang="en-US" dirty="0" smtClean="0"/>
              <a:t>Alcohols</a:t>
            </a:r>
          </a:p>
          <a:p>
            <a:pPr lvl="2"/>
            <a:r>
              <a:rPr lang="en-US" dirty="0" smtClean="0"/>
              <a:t>Ethanol from </a:t>
            </a:r>
            <a:r>
              <a:rPr lang="en-US" dirty="0"/>
              <a:t>biomass</a:t>
            </a:r>
            <a:endParaRPr lang="en-US" dirty="0" smtClean="0"/>
          </a:p>
          <a:p>
            <a:r>
              <a:rPr lang="en-US" dirty="0" smtClean="0"/>
              <a:t>Hydrogenation (</a:t>
            </a:r>
            <a:r>
              <a:rPr lang="en-US" dirty="0" err="1" smtClean="0"/>
              <a:t>perhydro</a:t>
            </a:r>
            <a:r>
              <a:rPr lang="en-US" dirty="0" smtClean="0"/>
              <a:t>-N-</a:t>
            </a:r>
            <a:r>
              <a:rPr lang="en-US" dirty="0" err="1" smtClean="0"/>
              <a:t>ethylcarbazole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Hydrogen capacity of 5.8 wt%</a:t>
            </a:r>
          </a:p>
          <a:p>
            <a:pPr lvl="1"/>
            <a:r>
              <a:rPr lang="en-US" dirty="0" smtClean="0"/>
              <a:t>Reaction at 145 </a:t>
            </a:r>
            <a:r>
              <a:rPr lang="en-US" baseline="5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> &amp; 70 bars</a:t>
            </a:r>
          </a:p>
          <a:p>
            <a:pPr lvl="1"/>
            <a:r>
              <a:rPr lang="en-US" dirty="0" smtClean="0"/>
              <a:t>Catalyzed with Ruthenium</a:t>
            </a:r>
          </a:p>
          <a:p>
            <a:r>
              <a:rPr lang="en-US" dirty="0" smtClean="0"/>
              <a:t>Dehydrogenation (N-</a:t>
            </a:r>
            <a:r>
              <a:rPr lang="en-US" dirty="0" err="1" smtClean="0"/>
              <a:t>ethylcarbazole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Reaction at 215 </a:t>
            </a:r>
            <a:r>
              <a:rPr lang="en-US" baseline="5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> &amp; ambient pressure</a:t>
            </a:r>
          </a:p>
          <a:p>
            <a:pPr lvl="1"/>
            <a:r>
              <a:rPr lang="en-US" dirty="0" smtClean="0"/>
              <a:t>Catalyzed with platinum or palladium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LOHC Cycle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100" y="1523301"/>
            <a:ext cx="7499350" cy="4649597"/>
          </a:xfrm>
        </p:spPr>
      </p:pic>
    </p:spTree>
    <p:extLst>
      <p:ext uri="{BB962C8B-B14F-4D97-AF65-F5344CB8AC3E}">
        <p14:creationId xmlns:p14="http://schemas.microsoft.com/office/powerpoint/2010/main" val="2706384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in a cyclic manner (loading/un-loading)</a:t>
            </a:r>
          </a:p>
          <a:p>
            <a:r>
              <a:rPr lang="en-US" dirty="0" smtClean="0"/>
              <a:t>Many </a:t>
            </a:r>
            <a:r>
              <a:rPr lang="en-US" dirty="0" err="1" smtClean="0"/>
              <a:t>physico</a:t>
            </a:r>
            <a:r>
              <a:rPr lang="en-US" dirty="0" smtClean="0"/>
              <a:t>-chemical similarities to diesel</a:t>
            </a:r>
          </a:p>
          <a:p>
            <a:pPr lvl="1"/>
            <a:r>
              <a:rPr lang="en-US" dirty="0" smtClean="0"/>
              <a:t>Preserve our current </a:t>
            </a:r>
            <a:r>
              <a:rPr lang="en-US" dirty="0" err="1" smtClean="0"/>
              <a:t>infrastructrue</a:t>
            </a:r>
            <a:endParaRPr lang="en-US" dirty="0" smtClean="0"/>
          </a:p>
          <a:p>
            <a:pPr lvl="1"/>
            <a:r>
              <a:rPr lang="en-US" dirty="0" smtClean="0"/>
              <a:t>Introduce LOHC network gradually</a:t>
            </a:r>
          </a:p>
          <a:p>
            <a:r>
              <a:rPr lang="en-US" dirty="0" smtClean="0"/>
              <a:t>Allows steady power delivery for intermittent power sources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Integration with Renewable Energy Sources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Renewable energy sources suffer from negative prices</a:t>
            </a:r>
          </a:p>
          <a:p>
            <a:pPr lvl="1"/>
            <a:r>
              <a:rPr lang="en-US" dirty="0" smtClean="0"/>
              <a:t>When production is higher than demand, renewable energy is sold at negative prices</a:t>
            </a:r>
          </a:p>
          <a:p>
            <a:r>
              <a:rPr lang="en-US" dirty="0" smtClean="0"/>
              <a:t>More high voltage lines and amplification are needed to expand renewable energy sources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4419600"/>
            <a:ext cx="3667125" cy="22002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LOHC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LOHC compounds can be utilized at the site of renewable energies or transported elsewhere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Benefits of on-site utilization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LOHC tanks store excess energy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Hydrogenated compounds can generate power on-demand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Energy can now be load-following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No need for amplification of electric grid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Higher stability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1030</TotalTime>
  <Words>630</Words>
  <Application>Microsoft Office PowerPoint</Application>
  <PresentationFormat>On-screen Show (4:3)</PresentationFormat>
  <Paragraphs>119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Solstice</vt:lpstr>
      <vt:lpstr>Liquid Organic Hydrogen Carrier Distribution Network</vt:lpstr>
      <vt:lpstr>Content</vt:lpstr>
      <vt:lpstr>LOHC Compounds</vt:lpstr>
      <vt:lpstr>Types of LOHC Compounds</vt:lpstr>
      <vt:lpstr>Hydrogenation &amp; Dehydrogenation</vt:lpstr>
      <vt:lpstr>LOHC Cycle</vt:lpstr>
      <vt:lpstr>Overall Benefits</vt:lpstr>
      <vt:lpstr>Integration with Renewable Energy Sources </vt:lpstr>
      <vt:lpstr>LOHC Solution</vt:lpstr>
      <vt:lpstr>LOHC Solution</vt:lpstr>
      <vt:lpstr>LOHC vs. Other Storage Methods</vt:lpstr>
      <vt:lpstr>Mobile Applications</vt:lpstr>
      <vt:lpstr>LOHC Based Vehicles</vt:lpstr>
      <vt:lpstr>Hydrnol Efficiency</vt:lpstr>
      <vt:lpstr>Catalytic Device</vt:lpstr>
      <vt:lpstr>LOHC Vehicle Refueling</vt:lpstr>
      <vt:lpstr>On-board Hydrogen Storage Systems</vt:lpstr>
      <vt:lpstr>Overall Cost of Hydrnol</vt:lpstr>
      <vt:lpstr>Delivery Cost of Hydrnol</vt:lpstr>
      <vt:lpstr>Shortcomings of LOHC network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Liquid Organic Hydrogen Carrier Distribution Network</dc:title>
  <dc:creator>Imran Haddish</dc:creator>
  <cp:lastModifiedBy>Haddish, Imran J</cp:lastModifiedBy>
  <cp:revision>37</cp:revision>
  <dcterms:created xsi:type="dcterms:W3CDTF">2011-12-04T06:22:08Z</dcterms:created>
  <dcterms:modified xsi:type="dcterms:W3CDTF">2011-12-05T17:42:41Z</dcterms:modified>
</cp:coreProperties>
</file>