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65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65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acancysystems.com/blog/components-of-battery-management-syste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ee9cf016c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My term paper is on “Topic”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21ee9cf016c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18cdeeb8a3_0_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7" name="Google Shape;237;g318cdeeb8a3_0_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8cdeeb8a3_0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1" name="Google Shape;251;g318cdeeb8a3_0_3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18e2377473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5" name="Google Shape;265;g318e2377473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18cdeeb8a3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9" name="Google Shape;279;g318cdeeb8a3_0_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18e8deb88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3" name="Google Shape;293;g318e8deb885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6fa82405cd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6fa82405cd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1ee9cf016c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9" name="Google Shape;319;g21ee9cf016c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1ee9cf016c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1ee9cf016c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18e2377473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4" name="Google Shape;344;g318e2377473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8e8deb885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1" name="Google Shape;131;g318e8deb885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c1d712c1a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3c1d712c1a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ee9cf016c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7" name="Google Shape;157;g21ee9cf016c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8cdeeb8a3_0_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1" name="Google Shape;171;g318cdeeb8a3_0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8cdeeb8a3_0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4" name="Google Shape;184;g318cdeeb8a3_0_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fa82405cd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6fa82405cd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8cdeeb8a3_0_3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0" name="Google Shape;210;g318cdeeb8a3_0_3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8cdeeb8a3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u="sng">
                <a:solidFill>
                  <a:schemeClr val="hlink"/>
                </a:solidFill>
                <a:hlinkClick r:id="rId2"/>
              </a:rPr>
              <a:t>https://bacancysystems.com/blog/components-of-battery-management-system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t/>
            </a:r>
            <a:endParaRPr sz="1200"/>
          </a:p>
        </p:txBody>
      </p:sp>
      <p:sp>
        <p:nvSpPr>
          <p:cNvPr id="223" name="Google Shape;223;g318cdeeb8a3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://www.visualcapitalist.com/sp/visualized-projected-supply-deficits-for-key-energy-transition-metals/" TargetMode="External"/><Relationship Id="rId10" Type="http://schemas.openxmlformats.org/officeDocument/2006/relationships/hyperlink" Target="https://doi.org/10.1016/j.aej.2021.03.021" TargetMode="External"/><Relationship Id="rId13" Type="http://schemas.openxmlformats.org/officeDocument/2006/relationships/image" Target="../media/image8.png"/><Relationship Id="rId12" Type="http://schemas.openxmlformats.org/officeDocument/2006/relationships/hyperlink" Target="https://doi.org/10.1038/d41586-023-02330-0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blog.ucsusa.org/hanjiro-ambrose/the-second-life-of-used-ev-batteries/" TargetMode="External"/><Relationship Id="rId4" Type="http://schemas.openxmlformats.org/officeDocument/2006/relationships/hyperlink" Target="http://www.utilitydive.com/news/b2u-california-project-used-honda-ev-batteries-energy-storage/699749/" TargetMode="External"/><Relationship Id="rId9" Type="http://schemas.openxmlformats.org/officeDocument/2006/relationships/hyperlink" Target="https://doi.org/10.1016/j.rser.2023.114191" TargetMode="External"/><Relationship Id="rId5" Type="http://schemas.openxmlformats.org/officeDocument/2006/relationships/hyperlink" Target="http://medium.com/batterybits/opportunities-and-challenges-of-second-life-batteries-f1f62fa846a5" TargetMode="External"/><Relationship Id="rId6" Type="http://schemas.openxmlformats.org/officeDocument/2006/relationships/hyperlink" Target="http://ww2.arb.ca.gov/resources/documents/cars-and-light-trucks-are-going-zero-frequently-asked-questions" TargetMode="External"/><Relationship Id="rId7" Type="http://schemas.openxmlformats.org/officeDocument/2006/relationships/hyperlink" Target="http://evboosters.com/ev-charging-news/the-optimised-reverse-supply-chain-for-ev-batteries/" TargetMode="External"/><Relationship Id="rId8" Type="http://schemas.openxmlformats.org/officeDocument/2006/relationships/hyperlink" Target="http://www.visualcapitalist.com/sp/how-mineral-supply-will-change-ev-forecast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24" name="Google Shape;124;p2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850526" y="1915473"/>
            <a:ext cx="7443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</a:rPr>
              <a:t>Repurposing Electric Vehicle Battery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&#10;&#10;Description automatically generated" id="126" name="Google Shape;12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0755" y="639724"/>
            <a:ext cx="2182486" cy="56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4"/>
          <p:cNvSpPr txBox="1"/>
          <p:nvPr/>
        </p:nvSpPr>
        <p:spPr>
          <a:xfrm>
            <a:off x="2522850" y="3727775"/>
            <a:ext cx="3987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Fall 2024 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NPRE 498 Energy Storage Systems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James Tang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282600" y="855625"/>
            <a:ext cx="43722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Step 2: Evaluate Second Life </a:t>
            </a: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Viability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Determine how batteries can best be repurposed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considering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characteristics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including capacity, power, weight, volume, possible configuration, thermal management, and cost.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Consideration 1: The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deeper the disassembly level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higher the cost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Consideration 2: If additional battery cells are incorporated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to achieve a higher capacity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the battery will be heavier. The extra weight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wouldn’t matter for a stationary application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but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would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significantly impact those of mobile device or vehicle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</a:t>
            </a:r>
            <a:endParaRPr b="1" sz="1100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3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42" name="Google Shape;242;p33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43" name="Google Shape;2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Four Steps of Battery Repurposing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246" name="Google Shape;246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33"/>
          <p:cNvPicPr preferRelativeResize="0"/>
          <p:nvPr/>
        </p:nvPicPr>
        <p:blipFill rotWithShape="1">
          <a:blip r:embed="rId4">
            <a:alphaModFix/>
          </a:blip>
          <a:srcRect b="11576" l="0" r="0" t="13252"/>
          <a:stretch/>
        </p:blipFill>
        <p:spPr>
          <a:xfrm>
            <a:off x="4654800" y="2529163"/>
            <a:ext cx="4489200" cy="228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800" y="651175"/>
            <a:ext cx="4489201" cy="1859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4"/>
          <p:cNvPicPr preferRelativeResize="0"/>
          <p:nvPr/>
        </p:nvPicPr>
        <p:blipFill rotWithShape="1">
          <a:blip r:embed="rId3">
            <a:alphaModFix/>
          </a:blip>
          <a:srcRect b="4760" l="0" r="3855" t="25838"/>
          <a:stretch/>
        </p:blipFill>
        <p:spPr>
          <a:xfrm>
            <a:off x="4731000" y="651175"/>
            <a:ext cx="4431801" cy="16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4"/>
          <p:cNvSpPr txBox="1"/>
          <p:nvPr>
            <p:ph idx="1" type="body"/>
          </p:nvPr>
        </p:nvSpPr>
        <p:spPr>
          <a:xfrm>
            <a:off x="76200" y="855600"/>
            <a:ext cx="46548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Step 3/4: Decide a Configuration and Reassemble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Ensure every reasseunit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 have similar characteristics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since battery performance is affected by the worst performing pack, module, or cell.</a:t>
            </a:r>
            <a:endParaRPr b="1" sz="1100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Battery pack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 R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equires the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least amount of disassembly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making it suitable when a large battery capacity is necessary, such as grid services.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attery modules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impler to repair and more reliable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than pack stacking because modules with poor performance can be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swapped out or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removed before creating a new battery.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Battery cells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Most reliable and flexible in size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making it useful for small electronic devices. However, it can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damage more cells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during disassembly and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generate more waste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as many battery components are no longer used.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57" name="Google Shape;257;p34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58" name="Google Shape;25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4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Four Steps of Battery Repurposing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261" name="Google Shape;261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2" name="Google Shape;262;p34"/>
          <p:cNvPicPr preferRelativeResize="0"/>
          <p:nvPr/>
        </p:nvPicPr>
        <p:blipFill rotWithShape="1">
          <a:blip r:embed="rId5">
            <a:alphaModFix/>
          </a:blip>
          <a:srcRect b="0" l="1468" r="1254" t="11660"/>
          <a:stretch/>
        </p:blipFill>
        <p:spPr>
          <a:xfrm>
            <a:off x="4731000" y="2187425"/>
            <a:ext cx="4431799" cy="26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/>
          <p:nvPr>
            <p:ph idx="1" type="body"/>
          </p:nvPr>
        </p:nvSpPr>
        <p:spPr>
          <a:xfrm>
            <a:off x="282600" y="703200"/>
            <a:ext cx="46557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lang="en" sz="13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educed Cost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he SLBs are typically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30-70% less expensive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than new batteries, significantly reducing upfront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inventory, warranty and replacement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and other costs.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However, SLBs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may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fit fewer usable kilowatt-hours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into the same container,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increasing balance-of-system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costs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construction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costs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and siting requirements. (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Could the opposit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e be true?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Reduced Demand, Waste and Emissions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EV battery repurposing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reduces the need of raw materials extraction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and refine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men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t, making it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part of the EV battery circular economy (reuse, repurpose, and recycle) and reducing carbon intensity.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Reduced Performance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SLBs can have higher SOC minimums, lower SOC minimums, faster self-discharge rate, and shorter lifetime etc.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000" y="2145342"/>
            <a:ext cx="2868000" cy="275875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9" name="Google Shape;269;p35"/>
          <p:cNvPicPr preferRelativeResize="0"/>
          <p:nvPr/>
        </p:nvPicPr>
        <p:blipFill rotWithShape="1">
          <a:blip r:embed="rId4">
            <a:alphaModFix/>
          </a:blip>
          <a:srcRect b="0" l="882" r="0" t="0"/>
          <a:stretch/>
        </p:blipFill>
        <p:spPr>
          <a:xfrm>
            <a:off x="4840500" y="627000"/>
            <a:ext cx="4129950" cy="17000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0" name="Google Shape;270;p3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72" name="Google Shape;272;p35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73" name="Google Shape;273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Pros and Cons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276" name="Google Shape;276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725" y="955975"/>
            <a:ext cx="375285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6"/>
          <p:cNvPicPr preferRelativeResize="0"/>
          <p:nvPr/>
        </p:nvPicPr>
        <p:blipFill rotWithShape="1">
          <a:blip r:embed="rId4">
            <a:alphaModFix/>
          </a:blip>
          <a:srcRect b="0" l="2022" r="1685" t="0"/>
          <a:stretch/>
        </p:blipFill>
        <p:spPr>
          <a:xfrm>
            <a:off x="5006975" y="2176950"/>
            <a:ext cx="4140626" cy="24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6"/>
          <p:cNvSpPr txBox="1"/>
          <p:nvPr>
            <p:ph idx="1" type="body"/>
          </p:nvPr>
        </p:nvSpPr>
        <p:spPr>
          <a:xfrm>
            <a:off x="282600" y="779425"/>
            <a:ext cx="47697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Technical Challenges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SLB modelling can be difficult due to the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missing of historical data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of the first-life operation, the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nonlinear degradation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when batteries drop below 70% of original energy capacity, and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variance in battery model and state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It is challenging to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to balance the operation of different batteries, detect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end-of-life failures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and isolate the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malfunctioning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modules.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Lack Intentional Designing for Disassembly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Disassembly can be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difficult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due to strong adhesives, specific tooling, and complicated designs.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Multi-life battery systems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makes disassembly faster, safer, and more accessible.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6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86" name="Google Shape;286;p36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87" name="Google Shape;28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6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Limitations and Challenges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89" name="Google Shape;289;p3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290" name="Google Shape;290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idx="1" type="body"/>
          </p:nvPr>
        </p:nvSpPr>
        <p:spPr>
          <a:xfrm>
            <a:off x="206400" y="855625"/>
            <a:ext cx="48684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Lack Standardization in Policy and Process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Policies in warranty, insurance, ownership of batteries, access to battery data, and permitting are often unclear.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Specific processes, especially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safety requirements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can vary depending on battery type, access to proprietary software, configuration, and application.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Lack Access to Battery Design and Operation Information </a:t>
            </a:r>
            <a:endParaRPr b="1" sz="1300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Battery design and BMS software and hardware are often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Access to accurate and reliable BMS makes testing of batteries removed from a vehicle more quick, reliable and affordable.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Some repurposing companies work with selective car makers to design plug and play ESS based on specific shapes, sizes and dimensions.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98" name="Google Shape;298;p37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99" name="Google Shape;29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7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Limitations and Challenges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01" name="Google Shape;301;p3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302" name="Google Shape;302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3" name="Google Shape;30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100" y="720000"/>
            <a:ext cx="2221025" cy="31260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4" name="Google Shape;304;p37"/>
          <p:cNvPicPr preferRelativeResize="0"/>
          <p:nvPr/>
        </p:nvPicPr>
        <p:blipFill rotWithShape="1">
          <a:blip r:embed="rId5">
            <a:alphaModFix/>
          </a:blip>
          <a:srcRect b="0" l="1691" r="4877" t="7019"/>
          <a:stretch/>
        </p:blipFill>
        <p:spPr>
          <a:xfrm>
            <a:off x="5797100" y="3020575"/>
            <a:ext cx="3282126" cy="179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10" name="Google Shape;310;p38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11" name="Google Shape;31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8"/>
          <p:cNvSpPr txBox="1"/>
          <p:nvPr/>
        </p:nvSpPr>
        <p:spPr>
          <a:xfrm>
            <a:off x="971550" y="2211368"/>
            <a:ext cx="7200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Conclusion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15" name="Google Shape;315;p3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316" name="Google Shape;316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/>
          <p:nvPr>
            <p:ph idx="1" type="body"/>
          </p:nvPr>
        </p:nvSpPr>
        <p:spPr>
          <a:xfrm>
            <a:off x="282600" y="703225"/>
            <a:ext cx="47925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EV battery r</a:t>
            </a: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epurposing </a:t>
            </a: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has the potential to mitigate the high demand for critical minerals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The demand for critical minerals is growing at an unprecedented pace as the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clean energy transition</a:t>
            </a: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 accelerates. </a:t>
            </a:r>
            <a:endParaRPr sz="11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EV batteries can be repurposed through the process of (1) assessing the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state of health</a:t>
            </a: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, (2) evaluating second life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viability</a:t>
            </a: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, (3) deciding on a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, and (4)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reassembling</a:t>
            </a: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264B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Aside from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reducing raw material extraction and refinement</a:t>
            </a: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, SLBs can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reduce cost, waste, and carbon footprint</a:t>
            </a: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15264B"/>
              </a:buClr>
              <a:buSzPts val="1100"/>
              <a:buFont typeface="Arial"/>
              <a:buChar char="•"/>
            </a:pP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In addition to the technical challenges, the lack of (1)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intentional designing for disassembly</a:t>
            </a: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, (2)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standardization in policy and process</a:t>
            </a: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, and (3)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access to battery design and operation information </a:t>
            </a:r>
            <a:r>
              <a:rPr lang="en" sz="11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have to be addressed to improve accessibility, safety, and viability of EV battery repurposing.</a:t>
            </a:r>
            <a:endParaRPr sz="11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24" name="Google Shape;324;p39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25" name="Google Shape;3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9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Summary and Key Takeaways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328" name="Google Shape;328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9" name="Google Shape;32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400" y="2072378"/>
            <a:ext cx="4176601" cy="275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335" name="Google Shape;335;p40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36" name="Google Shape;33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0"/>
          <p:cNvSpPr txBox="1"/>
          <p:nvPr/>
        </p:nvSpPr>
        <p:spPr>
          <a:xfrm>
            <a:off x="971550" y="2211368"/>
            <a:ext cx="7200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Thank You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0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40" name="Google Shape;340;p4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341" name="Google Shape;341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/>
          <p:nvPr>
            <p:ph idx="1" type="body"/>
          </p:nvPr>
        </p:nvSpPr>
        <p:spPr>
          <a:xfrm>
            <a:off x="282600" y="695900"/>
            <a:ext cx="83832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Font typeface="Calibri"/>
              <a:buChar char="●"/>
            </a:pPr>
            <a:r>
              <a:rPr lang="en" sz="900"/>
              <a:t>Ambrose, Hanjiro. “The Second-Life of Used EV Batteries.” The Equation, 27 May 2020,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blog.ucsusa.org/hanjiro-ambrose/the-second-life-of-used-ev-batteries/</a:t>
            </a:r>
            <a:r>
              <a:rPr lang="en" sz="900"/>
              <a:t>.</a:t>
            </a:r>
            <a:endParaRPr sz="900"/>
          </a:p>
          <a:p>
            <a:pPr indent="-247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"/>
              <a:buFont typeface="Calibri"/>
              <a:buChar char="●"/>
            </a:pPr>
            <a:r>
              <a:rPr lang="en" sz="900"/>
              <a:t>Balaraman, Kavya. “California Project Is Second in US to Employ Used EV Batteries to Sell Power to the Grid: B2U.” Utility Dive, 14 Nov. 2023,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www.utilitydive.com/news/b2u-california-project-used-honda-ev-batteries-energy-storage/699749/</a:t>
            </a:r>
            <a:r>
              <a:rPr lang="en" sz="900"/>
              <a:t>.</a:t>
            </a:r>
            <a:endParaRPr sz="900"/>
          </a:p>
          <a:p>
            <a:pPr indent="-247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"/>
              <a:buFont typeface="Calibri"/>
              <a:buChar char="●"/>
            </a:pPr>
            <a:r>
              <a:rPr lang="en" sz="900"/>
              <a:t>BatteryBits Editors. “Opportunities and Challenges of Second-Life Batteries.” Medium, BatteryBits (Volta Foundation), 27 Jan. 2024, </a:t>
            </a:r>
            <a:r>
              <a:rPr lang="en" sz="900" u="sng">
                <a:solidFill>
                  <a:schemeClr val="hlink"/>
                </a:solidFill>
                <a:hlinkClick r:id="rId5"/>
              </a:rPr>
              <a:t>medium.com/batterybits/opportunities-and-challenges-of-second-life-batteries-f1f62fa846a5</a:t>
            </a:r>
            <a:r>
              <a:rPr lang="en" sz="900"/>
              <a:t>.</a:t>
            </a:r>
            <a:endParaRPr sz="900"/>
          </a:p>
          <a:p>
            <a:pPr indent="-247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"/>
              <a:buFont typeface="Calibri"/>
              <a:buChar char="●"/>
            </a:pPr>
            <a:r>
              <a:rPr lang="en" sz="900"/>
              <a:t>California Air Resources Board. “Cars and Light-Trucks Are Going Zero - Frequently Asked Questions | California Air Resources Board.” Ww2.Arb.ca.gov, </a:t>
            </a:r>
            <a:r>
              <a:rPr lang="en" sz="900" u="sng">
                <a:solidFill>
                  <a:schemeClr val="hlink"/>
                </a:solidFill>
                <a:hlinkClick r:id="rId6"/>
              </a:rPr>
              <a:t>ww2.arb.ca.gov/resources/documents/cars-and-light-trucks-are-going-zero-frequently-asked-questions</a:t>
            </a:r>
            <a:r>
              <a:rPr lang="en" sz="900"/>
              <a:t>.</a:t>
            </a:r>
            <a:endParaRPr sz="900"/>
          </a:p>
          <a:p>
            <a:pPr indent="-247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"/>
              <a:buFont typeface="Calibri"/>
              <a:buChar char="●"/>
            </a:pPr>
            <a:r>
              <a:rPr lang="en" sz="900"/>
              <a:t>EVBoosters. “The Optimised Reverse Supply Chain for EV Batteries.” </a:t>
            </a:r>
            <a:r>
              <a:rPr i="1" lang="en" sz="900"/>
              <a:t>EVBoosters</a:t>
            </a:r>
            <a:r>
              <a:rPr lang="en" sz="900"/>
              <a:t>, 14 Mar. 2024, </a:t>
            </a:r>
            <a:r>
              <a:rPr lang="en" sz="900" u="sng">
                <a:solidFill>
                  <a:schemeClr val="hlink"/>
                </a:solidFill>
                <a:hlinkClick r:id="rId7"/>
              </a:rPr>
              <a:t>evboosters.com/ev-charging-news/the-optimised-reverse-supply-chain-for-ev-batteries/</a:t>
            </a:r>
            <a:r>
              <a:rPr lang="en" sz="900"/>
              <a:t>.</a:t>
            </a:r>
            <a:endParaRPr sz="900"/>
          </a:p>
          <a:p>
            <a:pPr indent="-247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"/>
              <a:buFont typeface="Calibri"/>
              <a:buChar char="●"/>
            </a:pPr>
            <a:r>
              <a:rPr lang="en" sz="900"/>
              <a:t>Grandi, Tessa Di . “Visualized: The EV Mineral Shortage.” </a:t>
            </a:r>
            <a:r>
              <a:rPr i="1" lang="en" sz="900"/>
              <a:t>Visual Capitalist</a:t>
            </a:r>
            <a:r>
              <a:rPr lang="en" sz="900"/>
              <a:t>, 8 Feb. 2023, </a:t>
            </a:r>
            <a:r>
              <a:rPr lang="en" sz="900" u="sng">
                <a:solidFill>
                  <a:schemeClr val="hlink"/>
                </a:solidFill>
                <a:hlinkClick r:id="rId8"/>
              </a:rPr>
              <a:t>www.visualcapitalist.com/sp/how-mineral-supply-will-change-ev-forecasts/</a:t>
            </a:r>
            <a:r>
              <a:rPr lang="en" sz="900"/>
              <a:t>.</a:t>
            </a:r>
            <a:endParaRPr sz="900"/>
          </a:p>
          <a:p>
            <a:pPr indent="-247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"/>
              <a:buFont typeface="Calibri"/>
              <a:buChar char="●"/>
            </a:pPr>
            <a:r>
              <a:rPr lang="en" sz="900"/>
              <a:t>Gu, Xubo, et al. “Challenges and Opportunities for Second-Life Batteries: Key Technologies and Economy.” Renewable &amp; Sustainable Energy Reviews, vol. 192, 1 Mar. 2024, pp. 114191–114191, </a:t>
            </a:r>
            <a:r>
              <a:rPr lang="en" sz="900" u="sng">
                <a:solidFill>
                  <a:schemeClr val="hlink"/>
                </a:solidFill>
                <a:hlinkClick r:id="rId9"/>
              </a:rPr>
              <a:t>https://doi.org/10.1016/j.rser.2023.114191</a:t>
            </a:r>
            <a:r>
              <a:rPr lang="en" sz="900"/>
              <a:t>.</a:t>
            </a:r>
            <a:endParaRPr sz="900"/>
          </a:p>
          <a:p>
            <a:pPr indent="-247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"/>
              <a:buFont typeface="Calibri"/>
              <a:buChar char="●"/>
            </a:pPr>
            <a:r>
              <a:rPr lang="en" sz="900"/>
              <a:t>Haram, Mohammed Hussein Saleh Mohammed, et al. “Feasibility of Utilising Second Life EV Batteries: Applications, Lifespan, Economics, Environmental Impact, Assessment, and Challenges.” </a:t>
            </a:r>
            <a:r>
              <a:rPr i="1" lang="en" sz="900"/>
              <a:t>Alexandria Engineering Journal</a:t>
            </a:r>
            <a:r>
              <a:rPr lang="en" sz="900"/>
              <a:t>, vol. 60, no. 5, 1 Oct. 2021, pp. 4517–4536, www.sciencedirect.com/science/article/pii/S1110016821001757?via%3Dihub, </a:t>
            </a:r>
            <a:r>
              <a:rPr lang="en" sz="900" u="sng">
                <a:solidFill>
                  <a:schemeClr val="hlink"/>
                </a:solidFill>
                <a:hlinkClick r:id="rId10"/>
              </a:rPr>
              <a:t>https://doi.org/10.1016/j.aej.2021.03.021</a:t>
            </a:r>
            <a:r>
              <a:rPr lang="en" sz="900"/>
              <a:t>.</a:t>
            </a:r>
            <a:endParaRPr sz="900"/>
          </a:p>
          <a:p>
            <a:pPr indent="-247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"/>
              <a:buFont typeface="Calibri"/>
              <a:buChar char="●"/>
            </a:pPr>
            <a:r>
              <a:rPr lang="en" sz="900"/>
              <a:t>Lumkong, Daniella, and Sheila Davis. </a:t>
            </a:r>
            <a:r>
              <a:rPr i="1" lang="en" sz="900"/>
              <a:t>Info Sheet: Electric Vehicle Battery Repurposing and Second Life</a:t>
            </a:r>
            <a:r>
              <a:rPr lang="en" sz="900"/>
              <a:t>. 3 June 2024.</a:t>
            </a:r>
            <a:endParaRPr sz="900"/>
          </a:p>
          <a:p>
            <a:pPr indent="-247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"/>
              <a:buFont typeface="Calibri"/>
              <a:buChar char="●"/>
            </a:pPr>
            <a:r>
              <a:rPr lang="en" sz="900"/>
              <a:t>Selin Oğuz. “Visualized: Projected Supply Deficits for Key Energy Transition Metals.” </a:t>
            </a:r>
            <a:r>
              <a:rPr i="1" lang="en" sz="900"/>
              <a:t>Visual Capitalist</a:t>
            </a:r>
            <a:r>
              <a:rPr lang="en" sz="900"/>
              <a:t>, 7 Oct. 2024, </a:t>
            </a:r>
            <a:r>
              <a:rPr lang="en" sz="900" u="sng">
                <a:solidFill>
                  <a:schemeClr val="hlink"/>
                </a:solidFill>
                <a:hlinkClick r:id="rId11"/>
              </a:rPr>
              <a:t>www.visualcapitalist.com/sp/visualized-projected-supply-deficits-for-key-energy-transition-metals/</a:t>
            </a:r>
            <a:r>
              <a:rPr lang="en" sz="900"/>
              <a:t>.</a:t>
            </a:r>
            <a:endParaRPr sz="900"/>
          </a:p>
          <a:p>
            <a:pPr indent="-247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00"/>
              <a:buFont typeface="Calibri"/>
              <a:buChar char="●"/>
            </a:pPr>
            <a:r>
              <a:rPr lang="en" sz="900"/>
              <a:t>“The Global Fight for Critical Minerals Is Costly and Damaging.” Nature, vol. 619, no. 7970, 19 July 2023, pp. 436–436, www.nature.com/articles/d41586-023-02330-0#:~:text=An%20abundance%20of%20critical%20minerals, </a:t>
            </a:r>
            <a:r>
              <a:rPr lang="en" sz="900" u="sng">
                <a:solidFill>
                  <a:schemeClr val="hlink"/>
                </a:solidFill>
                <a:hlinkClick r:id="rId12"/>
              </a:rPr>
              <a:t>https://doi.org/10.1038/d41586-023-02330-0</a:t>
            </a:r>
            <a:r>
              <a:rPr lang="en" sz="900"/>
              <a:t>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49" name="Google Shape;349;p41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50" name="Google Shape;350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1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References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52" name="Google Shape;352;p4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353" name="Google Shape;353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282600" y="855625"/>
            <a:ext cx="48990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Background Information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Adoption of electric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vehicle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(EV) and energy storage system (ESS)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Issues caused by the growing adoption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Potential solution, EV battery repurposing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Technology Overview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Reverse battery supply chain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Steps to repurpose a EV battery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66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Pros and cons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Limitations and challenges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b="1" sz="15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Summary and key takeaways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36" name="Google Shape;136;p25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37" name="Google Shape;13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Overview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338" y="651175"/>
            <a:ext cx="3710661" cy="208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9222" y="2754987"/>
            <a:ext cx="3704778" cy="208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148" name="Google Shape;148;p26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49" name="Google Shape;14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/>
        </p:nvSpPr>
        <p:spPr>
          <a:xfrm>
            <a:off x="971550" y="2211368"/>
            <a:ext cx="7200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Background Information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53" name="Google Shape;153;p2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154" name="Google Shape;154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282600" y="779425"/>
            <a:ext cx="86445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Growing adoption of EV and ESS</a:t>
            </a:r>
            <a:endParaRPr b="1" sz="15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Global energy storage market is estimated to grow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15-fold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from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27 GW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/ 56 GWh in 2021 to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411 GW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/ 1194 GWh in 2030. The largest power markets in the world, like China, the US, and the EU, have all passed legislation to incentivizes energy storage.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Global passenger EV sales are expected to exceed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30 million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in 2027 and grow to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73 million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per year in 2040. As part of the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Advanced Clean Cars II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regulations, all new passenger vehicles sold in California will be zero-emission vehicles (ZEV) by 2035.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62" name="Google Shape;162;p27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63" name="Google Shape;1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Trend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 rotWithShape="1">
          <a:blip r:embed="rId4">
            <a:alphaModFix/>
          </a:blip>
          <a:srcRect b="14733" l="-314" r="7773" t="0"/>
          <a:stretch/>
        </p:blipFill>
        <p:spPr>
          <a:xfrm>
            <a:off x="606375" y="2420575"/>
            <a:ext cx="3822950" cy="233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150" y="2420575"/>
            <a:ext cx="3660686" cy="23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282600" y="855625"/>
            <a:ext cx="48990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Rapid growth of EV and ESS adoption</a:t>
            </a: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 can lead to several significant issues</a:t>
            </a:r>
            <a:endParaRPr b="1" sz="15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As the world accelerates in clean energy transition, the demand for clean energy materials is projected to grow by more than 400% by 2030.</a:t>
            </a:r>
            <a:endParaRPr b="1" sz="15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Depletion of precious metals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(batteries),  such as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lithium, nickel, and cobalt, and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rare-earth elements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(electric motors) such as neodymium and samarium.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Environmental concerns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caused by increased mining activities.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Arial"/>
              <a:buChar char="•"/>
            </a:pP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Geopolitical tensions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supply chain vulnerability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due to the concentration of extracting and processing in a few countries.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76" name="Google Shape;176;p28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77" name="Google Shape;1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Problem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4">
            <a:alphaModFix/>
          </a:blip>
          <a:srcRect b="25279" l="0" r="0" t="17123"/>
          <a:stretch/>
        </p:blipFill>
        <p:spPr>
          <a:xfrm>
            <a:off x="5272870" y="651175"/>
            <a:ext cx="3871130" cy="420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88" name="Google Shape;188;p29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Solution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192" name="Google Shape;192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4">
            <a:alphaModFix/>
          </a:blip>
          <a:srcRect b="0" l="1149" r="1441" t="0"/>
          <a:stretch/>
        </p:blipFill>
        <p:spPr>
          <a:xfrm>
            <a:off x="5295900" y="838212"/>
            <a:ext cx="3695701" cy="19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6900" y="2878426"/>
            <a:ext cx="4937100" cy="1811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282600" y="855625"/>
            <a:ext cx="47850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Repurposing EV battery is a potential solution</a:t>
            </a:r>
            <a:endParaRPr b="1" sz="15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EV batteries that have the potential to provide service after reaching their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end-of-life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which is about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80% of their original battery capacity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are known as Second Life Batteries (SLB).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Possible SLB applications include grid-scale ESS, residential and industrial ESS, stand-alone microgrid, and others such as EV charging stations and electric golf carts and machinery.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/>
          <p:nvPr/>
        </p:nvSpPr>
        <p:spPr>
          <a:xfrm flipH="1" rot="10800000">
            <a:off x="-1" y="123"/>
            <a:ext cx="9144000" cy="51495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201" name="Google Shape;201;p30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612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02" name="Google Shape;20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657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 txBox="1"/>
          <p:nvPr/>
        </p:nvSpPr>
        <p:spPr>
          <a:xfrm>
            <a:off x="971550" y="2211368"/>
            <a:ext cx="7200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Technology Overview</a:t>
            </a:r>
            <a:endParaRPr b="0" i="0" sz="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4140173" y="1278207"/>
            <a:ext cx="863700" cy="84000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06" name="Google Shape;206;p3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207" name="Google Shape;207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282600" y="1695313"/>
            <a:ext cx="4372200" cy="20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Four Steps of Battery Repurposing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Assess the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state of health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of the battery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Evaluate the battery’s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viability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for a second life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Decide on a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Reassemble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the battery pack in the new configuration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1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15" name="Google Shape;215;p31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16" name="Google Shape;2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Technology Overview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 rotWithShape="1">
          <a:blip r:embed="rId4">
            <a:alphaModFix/>
          </a:blip>
          <a:srcRect b="10809" l="0" r="0" t="1378"/>
          <a:stretch/>
        </p:blipFill>
        <p:spPr>
          <a:xfrm>
            <a:off x="4436902" y="651175"/>
            <a:ext cx="4707098" cy="41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282600" y="855625"/>
            <a:ext cx="4372200" cy="3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15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Step 1: Assess Battery State of Health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Obtain battery information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including state of health (SOH), state of charge (SOC) and capacity,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charging and discharging rates (C  rate),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voltage and current range, and distance driven of EV.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Method 1: From EVs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battery management systems (BMS)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digital labels, or battery passports. The method is straightforward but can be inaccurate.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Arial"/>
              <a:buChar char="•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Method 2: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Test battery pack through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cycling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include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capacity and internal resistance tests. The second method is required when t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hird-party repurposing companies have </a:t>
            </a:r>
            <a:r>
              <a:rPr b="1" lang="en" sz="11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difficulty accessing battery information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after batteries are removed from the vehicles.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2"/>
          <p:cNvSpPr/>
          <p:nvPr/>
        </p:nvSpPr>
        <p:spPr>
          <a:xfrm flipH="1" rot="10800000">
            <a:off x="0" y="4827900"/>
            <a:ext cx="9144000" cy="315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28" name="Google Shape;228;p32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29" name="Google Shape;22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7" y="171011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/>
        </p:nvSpPr>
        <p:spPr>
          <a:xfrm>
            <a:off x="282607" y="153038"/>
            <a:ext cx="8182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Four Steps of Battery Repurposing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sp>
        <p:nvSpPr>
          <p:cNvPr id="232" name="Google Shape;232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3" name="Google Shape;23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800" y="2359488"/>
            <a:ext cx="4489199" cy="244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5">
            <a:alphaModFix/>
          </a:blip>
          <a:srcRect b="0" l="3334" r="0" t="2922"/>
          <a:stretch/>
        </p:blipFill>
        <p:spPr>
          <a:xfrm>
            <a:off x="4654800" y="651175"/>
            <a:ext cx="4489202" cy="168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