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1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89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91" r:id="rId31"/>
    <p:sldId id="286" r:id="rId32"/>
    <p:sldId id="290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94660"/>
  </p:normalViewPr>
  <p:slideViewPr>
    <p:cSldViewPr>
      <p:cViewPr>
        <p:scale>
          <a:sx n="70" d="100"/>
          <a:sy n="70" d="100"/>
        </p:scale>
        <p:origin x="-1158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B491387-8814-47BF-8FE6-88CAE4F029AF}" type="datetimeFigureOut">
              <a:rPr lang="en-US" smtClean="0"/>
              <a:t>12/7/2011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E791CE9-01F2-4345-B104-451B4BC329B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dirty="0" smtClean="0"/>
              <a:t>Metal-Air Batteries: </a:t>
            </a:r>
            <a:r>
              <a:rPr lang="en-US" sz="4400" dirty="0" smtClean="0"/>
              <a:t>Types, Applications, and Challenges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NPRE 498 Energy Storage Systems</a:t>
            </a:r>
          </a:p>
          <a:p>
            <a:r>
              <a:rPr lang="en-US" dirty="0" smtClean="0"/>
              <a:t>Marta Baginska</a:t>
            </a:r>
          </a:p>
          <a:p>
            <a:r>
              <a:rPr lang="en-US" dirty="0" smtClean="0"/>
              <a:t>12.07.2011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14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Scope of the presentation</a:t>
            </a:r>
          </a:p>
          <a:p>
            <a:pPr lvl="1"/>
            <a:r>
              <a:rPr lang="en-US" dirty="0" smtClean="0"/>
              <a:t>General characteristics of metal-air batteries</a:t>
            </a:r>
          </a:p>
          <a:p>
            <a:pPr lvl="1"/>
            <a:r>
              <a:rPr lang="en-US" dirty="0" smtClean="0"/>
              <a:t>Factors the affect performance</a:t>
            </a:r>
          </a:p>
          <a:p>
            <a:pPr lvl="1"/>
            <a:r>
              <a:rPr lang="en-US" dirty="0" smtClean="0"/>
              <a:t>Air electrode requirements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Zinc-Air Batteries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Chemistry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Types (Primary and ‘rechargeable’)</a:t>
            </a:r>
          </a:p>
          <a:p>
            <a:r>
              <a:rPr lang="en-US" dirty="0" smtClean="0"/>
              <a:t>Lithium-Air Batteries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Extent of rechargeability </a:t>
            </a:r>
          </a:p>
          <a:p>
            <a:pPr lvl="1"/>
            <a:r>
              <a:rPr lang="en-US" dirty="0" smtClean="0"/>
              <a:t>Current issues and challenges</a:t>
            </a:r>
          </a:p>
          <a:p>
            <a:r>
              <a:rPr lang="en-US" dirty="0" smtClean="0"/>
              <a:t>Conclusions and perspective</a:t>
            </a:r>
          </a:p>
        </p:txBody>
      </p:sp>
    </p:spTree>
    <p:extLst>
      <p:ext uri="{BB962C8B-B14F-4D97-AF65-F5344CB8AC3E}">
        <p14:creationId xmlns:p14="http://schemas.microsoft.com/office/powerpoint/2010/main" val="390209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Metal-Air Batteries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Zinc was the </a:t>
            </a:r>
            <a:r>
              <a:rPr lang="en-US" sz="2000" b="1" dirty="0" smtClean="0"/>
              <a:t>first</a:t>
            </a:r>
            <a:r>
              <a:rPr lang="en-US" sz="2000" dirty="0" smtClean="0"/>
              <a:t> metal implemented in metal-air </a:t>
            </a:r>
            <a:r>
              <a:rPr lang="en-US" sz="2000" dirty="0" smtClean="0"/>
              <a:t>batteries. </a:t>
            </a:r>
            <a:endParaRPr lang="en-US" sz="2000" dirty="0" smtClean="0"/>
          </a:p>
          <a:p>
            <a:r>
              <a:rPr lang="en-US" sz="2000" dirty="0" smtClean="0"/>
              <a:t>Zinc is </a:t>
            </a:r>
            <a:r>
              <a:rPr lang="en-US" sz="2000" b="1" dirty="0" smtClean="0"/>
              <a:t>stable</a:t>
            </a:r>
            <a:r>
              <a:rPr lang="en-US" sz="2000" dirty="0" smtClean="0"/>
              <a:t> in aqueous and alkaline electrolytes without significant corrosion.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371600" y="2665271"/>
            <a:ext cx="6477000" cy="3811729"/>
            <a:chOff x="1371600" y="2665271"/>
            <a:chExt cx="6477000" cy="381172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2665271"/>
              <a:ext cx="6477000" cy="38117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705600" y="6172200"/>
              <a:ext cx="76200" cy="152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6629400" y="6062472"/>
            <a:ext cx="152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63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Zn-Air Chemistry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Schematic representation of Zn-air cell operation: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362200"/>
            <a:ext cx="6407194" cy="3657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33600" y="60960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Zincate anion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1905000" y="5931932"/>
            <a:ext cx="228600" cy="240268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119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Zn-Air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Commercial, </a:t>
            </a:r>
            <a:r>
              <a:rPr lang="en-US" sz="2000" b="1" dirty="0" smtClean="0"/>
              <a:t>primary</a:t>
            </a:r>
            <a:r>
              <a:rPr lang="en-US" sz="2000" dirty="0" smtClean="0"/>
              <a:t> Zn-air batteries have been used for many years:</a:t>
            </a:r>
          </a:p>
          <a:p>
            <a:pPr lvl="1"/>
            <a:r>
              <a:rPr lang="en-US" dirty="0" smtClean="0"/>
              <a:t>Initially used as </a:t>
            </a:r>
            <a:r>
              <a:rPr lang="en-US" b="1" dirty="0" smtClean="0"/>
              <a:t>large batteries </a:t>
            </a:r>
            <a:r>
              <a:rPr lang="en-US" dirty="0" smtClean="0"/>
              <a:t>for applications such as railroad signaling, remote communications, and ocean navigational units requiring </a:t>
            </a:r>
            <a:r>
              <a:rPr lang="en-US" b="1" dirty="0" smtClean="0"/>
              <a:t>long term, low rate discharge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ith the development of thin electrodes, </a:t>
            </a:r>
            <a:r>
              <a:rPr lang="en-US" dirty="0"/>
              <a:t>used in </a:t>
            </a:r>
            <a:r>
              <a:rPr lang="en-US" b="1" dirty="0"/>
              <a:t>small, high capacity primary cells</a:t>
            </a:r>
            <a:r>
              <a:rPr lang="en-US" dirty="0"/>
              <a:t>, such as for hearing aids, small electronics, and </a:t>
            </a:r>
            <a:r>
              <a:rPr lang="en-US" dirty="0" smtClean="0"/>
              <a:t>medical devices.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4039006"/>
            <a:ext cx="2886075" cy="26205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802062"/>
            <a:ext cx="14478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54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Zn-Air Cells </a:t>
            </a:r>
            <a:r>
              <a:rPr lang="en-US" dirty="0"/>
              <a:t>R</a:t>
            </a:r>
            <a:r>
              <a:rPr lang="en-US" dirty="0" smtClean="0"/>
              <a:t>echargeable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Not really</a:t>
            </a:r>
            <a:r>
              <a:rPr lang="en-US" dirty="0" smtClean="0"/>
              <a:t>. Not electrically anyhow… why?</a:t>
            </a:r>
          </a:p>
          <a:p>
            <a:r>
              <a:rPr lang="en-US" dirty="0"/>
              <a:t>P</a:t>
            </a:r>
            <a:r>
              <a:rPr lang="en-US" dirty="0" smtClean="0"/>
              <a:t>roblems </a:t>
            </a:r>
            <a:r>
              <a:rPr lang="en-US" dirty="0"/>
              <a:t>of </a:t>
            </a:r>
            <a:r>
              <a:rPr lang="en-US" b="1" dirty="0"/>
              <a:t>dendrite formation</a:t>
            </a:r>
            <a:r>
              <a:rPr lang="en-US" dirty="0"/>
              <a:t>, </a:t>
            </a:r>
            <a:r>
              <a:rPr lang="en-US" b="1" dirty="0"/>
              <a:t>non-uniform zinc </a:t>
            </a:r>
            <a:r>
              <a:rPr lang="en-US" b="1" dirty="0" smtClean="0"/>
              <a:t>deposition</a:t>
            </a:r>
            <a:r>
              <a:rPr lang="en-US" dirty="0"/>
              <a:t>, </a:t>
            </a:r>
            <a:r>
              <a:rPr lang="en-US" b="1" dirty="0"/>
              <a:t>limited solubility</a:t>
            </a:r>
            <a:r>
              <a:rPr lang="en-US" dirty="0"/>
              <a:t> of the reaction </a:t>
            </a:r>
            <a:r>
              <a:rPr lang="en-US" dirty="0" smtClean="0"/>
              <a:t>products..</a:t>
            </a:r>
          </a:p>
          <a:p>
            <a:r>
              <a:rPr lang="en-US" dirty="0"/>
              <a:t>O</a:t>
            </a:r>
            <a:r>
              <a:rPr lang="en-US" dirty="0" smtClean="0"/>
              <a:t>ne </a:t>
            </a:r>
            <a:r>
              <a:rPr lang="en-US" dirty="0"/>
              <a:t>of the decomposition products of </a:t>
            </a:r>
            <a:r>
              <a:rPr lang="en-US" dirty="0" smtClean="0"/>
              <a:t>zincate </a:t>
            </a:r>
            <a:r>
              <a:rPr lang="en-US" dirty="0"/>
              <a:t>is </a:t>
            </a:r>
            <a:r>
              <a:rPr lang="en-US" b="1" dirty="0"/>
              <a:t>ZnO</a:t>
            </a:r>
            <a:r>
              <a:rPr lang="en-US" dirty="0"/>
              <a:t>, a white </a:t>
            </a:r>
            <a:r>
              <a:rPr lang="en-US" dirty="0" smtClean="0"/>
              <a:t>solid </a:t>
            </a:r>
            <a:r>
              <a:rPr lang="en-US" dirty="0"/>
              <a:t>powder that acts as an </a:t>
            </a:r>
            <a:r>
              <a:rPr lang="en-US" b="1" dirty="0" smtClean="0"/>
              <a:t>insulator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57200" y="4038601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US" dirty="0" smtClean="0"/>
              <a:t>But they are refuelable!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237" y="4564992"/>
            <a:ext cx="2791763" cy="206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2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Refuelable Zn-Air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Santa Barbara Municipal Transit District “Downtown Waterfront Electric Shuttle”</a:t>
            </a:r>
          </a:p>
          <a:p>
            <a:r>
              <a:rPr lang="en-US" dirty="0" smtClean="0"/>
              <a:t>Powered by refuelable Zn-air cells.</a:t>
            </a:r>
          </a:p>
          <a:p>
            <a:r>
              <a:rPr lang="en-US" dirty="0" smtClean="0"/>
              <a:t>Road test underscored potential of such vehicles.</a:t>
            </a:r>
          </a:p>
          <a:p>
            <a:pPr lvl="1"/>
            <a:r>
              <a:rPr lang="en-US" dirty="0" smtClean="0"/>
              <a:t>250 </a:t>
            </a:r>
            <a:r>
              <a:rPr lang="en-US" dirty="0"/>
              <a:t>mile range between </a:t>
            </a:r>
            <a:r>
              <a:rPr lang="en-US" dirty="0" smtClean="0"/>
              <a:t>refueling</a:t>
            </a:r>
          </a:p>
          <a:p>
            <a:pPr lvl="1"/>
            <a:r>
              <a:rPr lang="en-US" dirty="0"/>
              <a:t>R</a:t>
            </a:r>
            <a:r>
              <a:rPr lang="en-US" dirty="0" smtClean="0"/>
              <a:t>apid </a:t>
            </a:r>
            <a:r>
              <a:rPr lang="en-US" dirty="0"/>
              <a:t>refueling (10 minutes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ighway </a:t>
            </a:r>
            <a:r>
              <a:rPr lang="en-US" dirty="0"/>
              <a:t>safe </a:t>
            </a:r>
            <a:r>
              <a:rPr lang="en-US" dirty="0" smtClean="0"/>
              <a:t>acceleration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67" b="7828"/>
          <a:stretch/>
        </p:blipFill>
        <p:spPr>
          <a:xfrm>
            <a:off x="4267200" y="4267200"/>
            <a:ext cx="3638550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0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Refuelable </a:t>
            </a:r>
            <a:r>
              <a:rPr lang="en-US" dirty="0" smtClean="0"/>
              <a:t>Zn-Air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888791"/>
            <a:ext cx="4572000" cy="4359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9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Refuelable </a:t>
            </a:r>
            <a:r>
              <a:rPr lang="en-US" dirty="0" smtClean="0"/>
              <a:t>Zn-Air </a:t>
            </a:r>
            <a:r>
              <a:rPr lang="en-US" dirty="0"/>
              <a:t>cells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704975"/>
            <a:ext cx="626745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7 Years </a:t>
            </a:r>
            <a:r>
              <a:rPr lang="en-US" dirty="0"/>
              <a:t>L</a:t>
            </a:r>
            <a:r>
              <a:rPr lang="en-US" dirty="0" smtClean="0"/>
              <a:t>ater..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espite </a:t>
            </a:r>
            <a:r>
              <a:rPr lang="en-US" dirty="0"/>
              <a:t>this </a:t>
            </a:r>
            <a:r>
              <a:rPr lang="en-US" b="1" dirty="0"/>
              <a:t>novel design </a:t>
            </a:r>
            <a:r>
              <a:rPr lang="en-US" dirty="0"/>
              <a:t>and </a:t>
            </a:r>
            <a:r>
              <a:rPr lang="en-US" b="1" dirty="0"/>
              <a:t>successful roadside demonstration</a:t>
            </a:r>
            <a:r>
              <a:rPr lang="en-US" dirty="0"/>
              <a:t>, why have battery-electric busses </a:t>
            </a:r>
            <a:r>
              <a:rPr lang="en-US" b="1" dirty="0"/>
              <a:t>failed</a:t>
            </a:r>
            <a:r>
              <a:rPr lang="en-US" dirty="0"/>
              <a:t> to achieve meaningful </a:t>
            </a:r>
            <a:r>
              <a:rPr lang="en-US" b="1" dirty="0"/>
              <a:t>market presentation</a:t>
            </a:r>
            <a:r>
              <a:rPr lang="en-US" dirty="0"/>
              <a:t>?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busses suffered </a:t>
            </a:r>
            <a:r>
              <a:rPr lang="en-US" dirty="0" smtClean="0"/>
              <a:t>from:</a:t>
            </a:r>
          </a:p>
          <a:p>
            <a:pPr lvl="1"/>
            <a:r>
              <a:rPr lang="en-US" sz="1800" b="1" dirty="0" smtClean="0"/>
              <a:t>Reliability</a:t>
            </a:r>
            <a:r>
              <a:rPr lang="en-US" sz="1800" dirty="0" smtClean="0"/>
              <a:t> issues: </a:t>
            </a:r>
          </a:p>
          <a:p>
            <a:pPr lvl="2"/>
            <a:r>
              <a:rPr lang="en-US" sz="1800" dirty="0"/>
              <a:t>I</a:t>
            </a:r>
            <a:r>
              <a:rPr lang="en-US" sz="1800" dirty="0" smtClean="0"/>
              <a:t>nconsistent </a:t>
            </a:r>
            <a:r>
              <a:rPr lang="en-US" sz="1800" dirty="0"/>
              <a:t>performance </a:t>
            </a:r>
            <a:endParaRPr lang="en-US" sz="1800" dirty="0" smtClean="0"/>
          </a:p>
          <a:p>
            <a:pPr lvl="2"/>
            <a:r>
              <a:rPr lang="en-US" sz="1800" dirty="0"/>
              <a:t>S</a:t>
            </a:r>
            <a:r>
              <a:rPr lang="en-US" sz="1800" dirty="0" smtClean="0"/>
              <a:t>ensitivity </a:t>
            </a:r>
            <a:r>
              <a:rPr lang="en-US" sz="1800" dirty="0"/>
              <a:t>to </a:t>
            </a:r>
            <a:r>
              <a:rPr lang="en-US" sz="1800" dirty="0" smtClean="0"/>
              <a:t>temperature </a:t>
            </a:r>
          </a:p>
          <a:p>
            <a:pPr lvl="1"/>
            <a:r>
              <a:rPr lang="en-US" sz="1800" b="1" dirty="0"/>
              <a:t>P</a:t>
            </a:r>
            <a:r>
              <a:rPr lang="en-US" sz="1800" b="1" dirty="0" smtClean="0"/>
              <a:t>erformance</a:t>
            </a:r>
            <a:r>
              <a:rPr lang="en-US" sz="1800" dirty="0" smtClean="0"/>
              <a:t> issues:</a:t>
            </a:r>
          </a:p>
          <a:p>
            <a:pPr lvl="2"/>
            <a:r>
              <a:rPr lang="en-US" sz="1800" dirty="0"/>
              <a:t>M</a:t>
            </a:r>
            <a:r>
              <a:rPr lang="en-US" sz="1800" dirty="0" smtClean="0"/>
              <a:t>arginal </a:t>
            </a:r>
            <a:r>
              <a:rPr lang="en-US" sz="1800" dirty="0"/>
              <a:t>hill </a:t>
            </a:r>
            <a:r>
              <a:rPr lang="en-US" sz="1800" dirty="0" smtClean="0"/>
              <a:t>climbing</a:t>
            </a:r>
          </a:p>
          <a:p>
            <a:pPr lvl="1"/>
            <a:r>
              <a:rPr lang="en-US" sz="1800" dirty="0"/>
              <a:t>L</a:t>
            </a:r>
            <a:r>
              <a:rPr lang="en-US" sz="1800" dirty="0" smtClean="0"/>
              <a:t>ife-cycle </a:t>
            </a:r>
            <a:r>
              <a:rPr lang="en-US" sz="1800" b="1" dirty="0"/>
              <a:t>cost</a:t>
            </a:r>
            <a:r>
              <a:rPr lang="en-US" sz="1800" dirty="0"/>
              <a:t> </a:t>
            </a:r>
            <a:r>
              <a:rPr lang="en-US" sz="1800" dirty="0" smtClean="0"/>
              <a:t>issues:</a:t>
            </a:r>
          </a:p>
          <a:p>
            <a:pPr lvl="2"/>
            <a:r>
              <a:rPr lang="en-US" sz="1800" dirty="0" smtClean="0"/>
              <a:t>Battery was maintenance intensive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18630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Zn-Air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1" dirty="0" smtClean="0"/>
              <a:t>Primary</a:t>
            </a:r>
            <a:r>
              <a:rPr lang="en-US" sz="2000" dirty="0" smtClean="0"/>
              <a:t> </a:t>
            </a:r>
            <a:r>
              <a:rPr lang="en-US" sz="2000" dirty="0"/>
              <a:t>Zn-air batteries have </a:t>
            </a:r>
            <a:r>
              <a:rPr lang="en-US" sz="2000" dirty="0" smtClean="0"/>
              <a:t>been </a:t>
            </a:r>
            <a:r>
              <a:rPr lang="en-US" sz="2000" b="1" dirty="0" smtClean="0"/>
              <a:t>very successful </a:t>
            </a:r>
            <a:r>
              <a:rPr lang="en-US" sz="2000" dirty="0" smtClean="0"/>
              <a:t>commercially.</a:t>
            </a:r>
          </a:p>
          <a:p>
            <a:r>
              <a:rPr lang="en-US" sz="2000" dirty="0"/>
              <a:t>T</a:t>
            </a:r>
            <a:r>
              <a:rPr lang="en-US" sz="2000" dirty="0" smtClean="0"/>
              <a:t>o </a:t>
            </a:r>
            <a:r>
              <a:rPr lang="en-US" sz="2000" dirty="0"/>
              <a:t>take the technology to the </a:t>
            </a:r>
            <a:r>
              <a:rPr lang="en-US" sz="2000" b="1" dirty="0"/>
              <a:t>next level, </a:t>
            </a:r>
            <a:r>
              <a:rPr lang="en-US" sz="2000" dirty="0"/>
              <a:t>i.e, developing </a:t>
            </a:r>
            <a:r>
              <a:rPr lang="en-US" sz="2000" dirty="0" smtClean="0"/>
              <a:t>secondary, </a:t>
            </a:r>
            <a:r>
              <a:rPr lang="en-US" sz="2000" dirty="0"/>
              <a:t>electrically rechargeable batteries, or using Zn-air technologies for vehicle propulsion, </a:t>
            </a:r>
            <a:r>
              <a:rPr lang="en-US" sz="2000" b="1" dirty="0"/>
              <a:t>significant challenges must still be </a:t>
            </a:r>
            <a:r>
              <a:rPr lang="en-US" sz="2000" b="1" dirty="0" smtClean="0"/>
              <a:t>overcome</a:t>
            </a:r>
            <a:r>
              <a:rPr lang="en-US" sz="2000" b="1" dirty="0"/>
              <a:t>:</a:t>
            </a:r>
            <a:endParaRPr lang="en-US" sz="2000" b="1" dirty="0" smtClean="0"/>
          </a:p>
          <a:p>
            <a:pPr lvl="1"/>
            <a:r>
              <a:rPr lang="en-US" dirty="0" smtClean="0"/>
              <a:t>Understand the chemistry of the </a:t>
            </a:r>
            <a:r>
              <a:rPr lang="en-US" b="1" dirty="0" smtClean="0"/>
              <a:t>zincate anion </a:t>
            </a:r>
            <a:r>
              <a:rPr lang="en-US" dirty="0" smtClean="0"/>
              <a:t>in an alkaline solution.</a:t>
            </a:r>
          </a:p>
          <a:p>
            <a:pPr lvl="1"/>
            <a:r>
              <a:rPr lang="en-US" dirty="0" smtClean="0"/>
              <a:t>Develop stable </a:t>
            </a:r>
            <a:r>
              <a:rPr lang="en-US" b="1" dirty="0"/>
              <a:t>bifunctional catalysts </a:t>
            </a:r>
            <a:r>
              <a:rPr lang="en-US" dirty="0"/>
              <a:t>for both the oxygen reduction reaction </a:t>
            </a:r>
            <a:r>
              <a:rPr lang="en-US" dirty="0" smtClean="0"/>
              <a:t>and </a:t>
            </a:r>
            <a:r>
              <a:rPr lang="en-US" dirty="0"/>
              <a:t>oxygen evolution </a:t>
            </a:r>
            <a:r>
              <a:rPr lang="en-US" dirty="0" smtClean="0"/>
              <a:t>reaction.</a:t>
            </a:r>
          </a:p>
          <a:p>
            <a:pPr lvl="1"/>
            <a:r>
              <a:rPr lang="en-US" dirty="0" smtClean="0"/>
              <a:t>The air electrode should be optimized to </a:t>
            </a:r>
            <a:r>
              <a:rPr lang="en-US" b="1" dirty="0" smtClean="0"/>
              <a:t>reduce internal resistance</a:t>
            </a:r>
            <a:r>
              <a:rPr lang="en-US" dirty="0" smtClean="0"/>
              <a:t>. 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74" y="4876800"/>
            <a:ext cx="3757826" cy="16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76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Scope of the presentation: Where do metal-air batteries fit in?</a:t>
            </a:r>
          </a:p>
          <a:p>
            <a:pPr lvl="1"/>
            <a:r>
              <a:rPr lang="en-US" dirty="0" smtClean="0"/>
              <a:t>General characteristics of metal-air batteries</a:t>
            </a:r>
          </a:p>
          <a:p>
            <a:pPr lvl="1"/>
            <a:r>
              <a:rPr lang="en-US" dirty="0" smtClean="0"/>
              <a:t>Factors the affect performance</a:t>
            </a:r>
          </a:p>
          <a:p>
            <a:pPr lvl="1"/>
            <a:r>
              <a:rPr lang="en-US" dirty="0" smtClean="0"/>
              <a:t>Air electrode requirements</a:t>
            </a:r>
          </a:p>
          <a:p>
            <a:r>
              <a:rPr lang="en-US" dirty="0" smtClean="0"/>
              <a:t>Zinc-Air Batteries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Types </a:t>
            </a:r>
            <a:r>
              <a:rPr lang="en-US" dirty="0" smtClean="0"/>
              <a:t>(primary </a:t>
            </a:r>
            <a:r>
              <a:rPr lang="en-US" dirty="0" smtClean="0"/>
              <a:t>and </a:t>
            </a:r>
            <a:r>
              <a:rPr lang="en-US" dirty="0" smtClean="0"/>
              <a:t>refuelable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Lithium-Air Batteries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Extent of rechargeability </a:t>
            </a:r>
          </a:p>
          <a:p>
            <a:pPr lvl="1"/>
            <a:r>
              <a:rPr lang="en-US" dirty="0" smtClean="0"/>
              <a:t>Current issues and challenges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29675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Introduction</a:t>
            </a:r>
          </a:p>
          <a:p>
            <a:pPr lvl="1"/>
            <a:r>
              <a:rPr lang="en-US" dirty="0" smtClean="0"/>
              <a:t>Scope of the presentation: Where do metal-air batteries fit in?</a:t>
            </a:r>
          </a:p>
          <a:p>
            <a:pPr lvl="1"/>
            <a:r>
              <a:rPr lang="en-US" dirty="0" smtClean="0"/>
              <a:t>General characteristics of metal-air batteries</a:t>
            </a:r>
          </a:p>
          <a:p>
            <a:pPr lvl="1"/>
            <a:r>
              <a:rPr lang="en-US" dirty="0" smtClean="0"/>
              <a:t>Factors the affect performance</a:t>
            </a:r>
          </a:p>
          <a:p>
            <a:pPr lvl="1"/>
            <a:r>
              <a:rPr lang="en-US" dirty="0" smtClean="0"/>
              <a:t>Air electrode requirements</a:t>
            </a:r>
          </a:p>
          <a:p>
            <a:r>
              <a:rPr lang="en-US" dirty="0" smtClean="0"/>
              <a:t>Zinc-Air Batteries</a:t>
            </a:r>
          </a:p>
          <a:p>
            <a:pPr lvl="1"/>
            <a:r>
              <a:rPr lang="en-US" dirty="0" smtClean="0"/>
              <a:t>Characteristics</a:t>
            </a:r>
          </a:p>
          <a:p>
            <a:pPr lvl="1"/>
            <a:r>
              <a:rPr lang="en-US" dirty="0" smtClean="0"/>
              <a:t>Chemistry</a:t>
            </a:r>
          </a:p>
          <a:p>
            <a:pPr lvl="1"/>
            <a:r>
              <a:rPr lang="en-US" dirty="0" smtClean="0"/>
              <a:t>Types (Primary and ‘rechargeable’)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Lithium-Air Batteries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Characteristics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Extent of rechargeability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Current issues and challenges</a:t>
            </a:r>
          </a:p>
          <a:p>
            <a:r>
              <a:rPr lang="en-US" dirty="0" smtClean="0"/>
              <a:t>Conclusions and </a:t>
            </a:r>
            <a:r>
              <a:rPr lang="en-US" dirty="0"/>
              <a:t>F</a:t>
            </a:r>
            <a:r>
              <a:rPr lang="en-US" dirty="0" smtClean="0"/>
              <a:t>uture </a:t>
            </a:r>
            <a:r>
              <a:rPr lang="en-US" dirty="0"/>
              <a:t>P</a:t>
            </a:r>
            <a:r>
              <a:rPr lang="en-US" dirty="0" smtClean="0"/>
              <a:t>erspective</a:t>
            </a:r>
          </a:p>
        </p:txBody>
      </p:sp>
    </p:spTree>
    <p:extLst>
      <p:ext uri="{BB962C8B-B14F-4D97-AF65-F5344CB8AC3E}">
        <p14:creationId xmlns:p14="http://schemas.microsoft.com/office/powerpoint/2010/main" val="2016916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Li-Air?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b="1" dirty="0"/>
              <a:t>E</a:t>
            </a:r>
            <a:r>
              <a:rPr lang="en-US" sz="2000" b="1" dirty="0" smtClean="0"/>
              <a:t>xtremely </a:t>
            </a:r>
            <a:r>
              <a:rPr lang="en-US" sz="2000" b="1" dirty="0"/>
              <a:t>high specific capacity </a:t>
            </a:r>
            <a:r>
              <a:rPr lang="en-US" sz="2000" dirty="0" smtClean="0"/>
              <a:t>of Li anode </a:t>
            </a:r>
            <a:r>
              <a:rPr lang="en-US" sz="2000" dirty="0"/>
              <a:t>material (</a:t>
            </a:r>
            <a:r>
              <a:rPr lang="en-US" sz="2000" b="1" dirty="0"/>
              <a:t>3842 mAh g</a:t>
            </a:r>
            <a:r>
              <a:rPr lang="en-US" sz="2000" b="1" baseline="30000" dirty="0"/>
              <a:t>‑1</a:t>
            </a:r>
            <a:r>
              <a:rPr lang="en-US" sz="2000" dirty="0"/>
              <a:t> for lithium, vs. 815 mAh g</a:t>
            </a:r>
            <a:r>
              <a:rPr lang="en-US" sz="2000" baseline="30000" dirty="0"/>
              <a:t>-1</a:t>
            </a:r>
            <a:r>
              <a:rPr lang="en-US" sz="2000" dirty="0"/>
              <a:t> for </a:t>
            </a:r>
            <a:r>
              <a:rPr lang="en-US" sz="2000" dirty="0" smtClean="0"/>
              <a:t>Zinc)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couple voltage of Li-O</a:t>
            </a:r>
            <a:r>
              <a:rPr lang="en-US" sz="2000" baseline="-25000" dirty="0"/>
              <a:t>2</a:t>
            </a:r>
            <a:r>
              <a:rPr lang="en-US" sz="2000" dirty="0"/>
              <a:t> in alkaline electrolytes is </a:t>
            </a:r>
            <a:r>
              <a:rPr lang="en-US" sz="2000" b="1" dirty="0" smtClean="0"/>
              <a:t>2.91 </a:t>
            </a:r>
            <a:r>
              <a:rPr lang="en-US" sz="2000" b="1" dirty="0"/>
              <a:t>V</a:t>
            </a:r>
            <a:r>
              <a:rPr lang="en-US" sz="2000" dirty="0"/>
              <a:t> (compared to 1.65 for </a:t>
            </a:r>
            <a:r>
              <a:rPr lang="en-US" sz="2000" dirty="0" smtClean="0"/>
              <a:t>Zn-O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)</a:t>
            </a:r>
          </a:p>
          <a:p>
            <a:r>
              <a:rPr lang="en-US" sz="2000" dirty="0" smtClean="0"/>
              <a:t>The Li-air </a:t>
            </a:r>
            <a:r>
              <a:rPr lang="en-US" sz="2000" dirty="0"/>
              <a:t>battery, when fully developed, </a:t>
            </a:r>
            <a:r>
              <a:rPr lang="en-US" sz="2000" dirty="0" smtClean="0"/>
              <a:t>could </a:t>
            </a:r>
            <a:r>
              <a:rPr lang="en-US" sz="2000" dirty="0"/>
              <a:t>have practical specific energies of </a:t>
            </a:r>
            <a:r>
              <a:rPr lang="en-US" sz="2000" b="1" dirty="0"/>
              <a:t>1000-3000 Wh kg</a:t>
            </a:r>
            <a:r>
              <a:rPr lang="en-US" sz="2000" b="1" baseline="30000" dirty="0"/>
              <a:t>-1</a:t>
            </a:r>
            <a:r>
              <a:rPr lang="en-US" sz="2000" b="1" dirty="0"/>
              <a:t> </a:t>
            </a:r>
            <a:endParaRPr lang="en-US" sz="2000" b="1" dirty="0" smtClean="0"/>
          </a:p>
          <a:p>
            <a:r>
              <a:rPr lang="en-US" sz="2000" dirty="0" smtClean="0"/>
              <a:t>Li-air </a:t>
            </a:r>
            <a:r>
              <a:rPr lang="en-US" sz="2000" dirty="0"/>
              <a:t>cell </a:t>
            </a:r>
            <a:r>
              <a:rPr lang="en-US" sz="2000" b="1" dirty="0"/>
              <a:t>IS</a:t>
            </a:r>
            <a:r>
              <a:rPr lang="en-US" sz="2000" dirty="0"/>
              <a:t> electrically rechargeable, </a:t>
            </a:r>
            <a:r>
              <a:rPr lang="en-US" sz="2000" dirty="0" smtClean="0"/>
              <a:t>(far </a:t>
            </a:r>
            <a:r>
              <a:rPr lang="en-US" sz="2000" dirty="0"/>
              <a:t>more so than the Zn-air </a:t>
            </a:r>
            <a:r>
              <a:rPr lang="en-US" sz="2000" dirty="0" smtClean="0"/>
              <a:t>battery.)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4" y="4572000"/>
            <a:ext cx="3546475" cy="183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33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/>
              <a:t>Currently, Li-air batteries are still in the </a:t>
            </a:r>
            <a:r>
              <a:rPr lang="en-US" sz="2000" b="1" dirty="0"/>
              <a:t>opening development stage</a:t>
            </a:r>
            <a:r>
              <a:rPr lang="en-US" sz="2000" dirty="0"/>
              <a:t>, and their actual parameters </a:t>
            </a:r>
            <a:r>
              <a:rPr lang="en-US" sz="2000" b="1" dirty="0"/>
              <a:t>fall far short </a:t>
            </a:r>
            <a:r>
              <a:rPr lang="en-US" sz="2000" dirty="0"/>
              <a:t>of the theoretical values. 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Li-air </a:t>
            </a:r>
            <a:r>
              <a:rPr lang="en-US" sz="2000" dirty="0"/>
              <a:t>cell </a:t>
            </a:r>
            <a:r>
              <a:rPr lang="en-US" sz="2000" b="1" dirty="0"/>
              <a:t>capacity fades </a:t>
            </a:r>
            <a:r>
              <a:rPr lang="en-US" sz="2000" dirty="0"/>
              <a:t>twice as fast after 50 cycles (compared to 25% capacity fade after 300 cycles for an ordinary Li-ion cell).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</a:t>
            </a:r>
            <a:r>
              <a:rPr lang="en-US" dirty="0"/>
              <a:t>S</a:t>
            </a:r>
            <a:r>
              <a:rPr lang="en-US" dirty="0" smtClean="0"/>
              <a:t>o Fast Though…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55128"/>
              </p:ext>
            </p:extLst>
          </p:nvPr>
        </p:nvGraphicFramePr>
        <p:xfrm>
          <a:off x="533400" y="2819400"/>
          <a:ext cx="8077200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92400"/>
                <a:gridCol w="2870200"/>
                <a:gridCol w="2514600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Li-air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/>
                        <a:t>Li-ion</a:t>
                      </a:r>
                      <a:endParaRPr lang="en-US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Specific Energy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362 Wh kg</a:t>
                      </a:r>
                      <a:r>
                        <a:rPr lang="en-US" sz="1800" b="0" baseline="30000" dirty="0" smtClean="0"/>
                        <a:t>-1</a:t>
                      </a:r>
                      <a:r>
                        <a:rPr lang="en-US" sz="1800" b="0" dirty="0" smtClean="0"/>
                        <a:t> (lab</a:t>
                      </a:r>
                      <a:r>
                        <a:rPr lang="en-US" sz="1800" b="0" baseline="0" dirty="0" smtClean="0"/>
                        <a:t> model!)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200 Wh kg</a:t>
                      </a:r>
                      <a:r>
                        <a:rPr lang="en-US" sz="1800" b="0" baseline="30000" dirty="0" smtClean="0"/>
                        <a:t>-1</a:t>
                      </a:r>
                      <a:r>
                        <a:rPr lang="en-US" sz="1800" b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Specific Power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~ 0.46 mW g</a:t>
                      </a:r>
                      <a:r>
                        <a:rPr lang="en-US" sz="1800" b="0" baseline="30000" dirty="0" smtClean="0"/>
                        <a:t>-1</a:t>
                      </a:r>
                      <a:r>
                        <a:rPr lang="en-US" sz="1800" b="0" dirty="0" smtClean="0"/>
                        <a:t> 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 smtClean="0"/>
                        <a:t>42 mW g</a:t>
                      </a:r>
                      <a:r>
                        <a:rPr lang="en-US" sz="1800" b="0" baseline="30000" dirty="0" smtClean="0"/>
                        <a:t>-1</a:t>
                      </a:r>
                      <a:r>
                        <a:rPr lang="en-US" sz="1800" b="0" dirty="0" smtClean="0"/>
                        <a:t> (when discharged at 0.2C)</a:t>
                      </a:r>
                      <a:endParaRPr lang="en-US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9335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Li-Air </a:t>
            </a:r>
            <a:r>
              <a:rPr lang="en-US" dirty="0"/>
              <a:t>C</a:t>
            </a:r>
            <a:r>
              <a:rPr lang="en-US" dirty="0" smtClean="0"/>
              <a:t>ell Architectures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76400"/>
            <a:ext cx="6096000" cy="462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5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How are Li-air cells rechargeable?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sz="2000" dirty="0" smtClean="0"/>
              <a:t>In 2006, Bruce </a:t>
            </a:r>
            <a:r>
              <a:rPr lang="en-US" sz="2000" i="1" dirty="0" smtClean="0"/>
              <a:t>et al. </a:t>
            </a:r>
            <a:r>
              <a:rPr lang="en-US" sz="2000" dirty="0" smtClean="0"/>
              <a:t>demonstrated </a:t>
            </a:r>
            <a:r>
              <a:rPr lang="en-US" sz="2000" dirty="0"/>
              <a:t>that </a:t>
            </a:r>
            <a:r>
              <a:rPr lang="en-US" sz="2000" dirty="0" smtClean="0"/>
              <a:t>Li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 </a:t>
            </a:r>
            <a:r>
              <a:rPr lang="en-US" sz="2000" dirty="0"/>
              <a:t>is formed on charging and decomposes according to the reaction below: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Li-Air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2195" r="52500" b="52259"/>
          <a:stretch/>
        </p:blipFill>
        <p:spPr>
          <a:xfrm>
            <a:off x="5791200" y="1752600"/>
            <a:ext cx="2514600" cy="189738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2362200"/>
            <a:ext cx="61722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Li</a:t>
            </a:r>
            <a:r>
              <a:rPr lang="en-US" baseline="30000" dirty="0"/>
              <a:t>(s)</a:t>
            </a:r>
            <a:r>
              <a:rPr lang="en-US" dirty="0"/>
              <a:t> → Li</a:t>
            </a:r>
            <a:r>
              <a:rPr lang="en-US" baseline="30000" dirty="0"/>
              <a:t>+</a:t>
            </a:r>
            <a:r>
              <a:rPr lang="en-US" dirty="0"/>
              <a:t> + e</a:t>
            </a:r>
            <a:r>
              <a:rPr lang="en-US" baseline="30000" dirty="0"/>
              <a:t>-</a:t>
            </a:r>
            <a:r>
              <a:rPr lang="en-US" dirty="0"/>
              <a:t> 	</a:t>
            </a:r>
            <a:r>
              <a:rPr lang="en-US" dirty="0" smtClean="0"/>
              <a:t>(</a:t>
            </a:r>
            <a:r>
              <a:rPr lang="en-US" dirty="0"/>
              <a:t>anode reaction)</a:t>
            </a:r>
          </a:p>
          <a:p>
            <a:r>
              <a:rPr lang="en-US" dirty="0"/>
              <a:t>Li</a:t>
            </a:r>
            <a:r>
              <a:rPr lang="en-US" baseline="30000" dirty="0"/>
              <a:t>+</a:t>
            </a:r>
            <a:r>
              <a:rPr lang="en-US" dirty="0"/>
              <a:t> + ½O</a:t>
            </a:r>
            <a:r>
              <a:rPr lang="en-US" baseline="-25000" dirty="0"/>
              <a:t>2</a:t>
            </a:r>
            <a:r>
              <a:rPr lang="en-US" dirty="0"/>
              <a:t> + e</a:t>
            </a:r>
            <a:r>
              <a:rPr lang="en-US" baseline="30000" dirty="0"/>
              <a:t>-</a:t>
            </a:r>
            <a:r>
              <a:rPr lang="en-US" dirty="0"/>
              <a:t> → ½Li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  <a:r>
              <a:rPr lang="en-US" dirty="0"/>
              <a:t> 	</a:t>
            </a:r>
            <a:r>
              <a:rPr lang="en-US" dirty="0" smtClean="0"/>
              <a:t>(</a:t>
            </a:r>
            <a:r>
              <a:rPr lang="en-US" dirty="0"/>
              <a:t>cathode reaction)</a:t>
            </a:r>
          </a:p>
          <a:p>
            <a:r>
              <a:rPr lang="en-US" dirty="0"/>
              <a:t>Li</a:t>
            </a:r>
            <a:r>
              <a:rPr lang="en-US" baseline="30000" dirty="0"/>
              <a:t>+</a:t>
            </a:r>
            <a:r>
              <a:rPr lang="en-US" dirty="0"/>
              <a:t> + e</a:t>
            </a:r>
            <a:r>
              <a:rPr lang="en-US" baseline="30000" dirty="0"/>
              <a:t>-</a:t>
            </a:r>
            <a:r>
              <a:rPr lang="en-US" dirty="0"/>
              <a:t> + ¼O</a:t>
            </a:r>
            <a:r>
              <a:rPr lang="en-US" baseline="-25000" dirty="0"/>
              <a:t>2</a:t>
            </a:r>
            <a:r>
              <a:rPr lang="en-US" dirty="0"/>
              <a:t> → ½Li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 </a:t>
            </a:r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en-US" dirty="0"/>
              <a:t>cathode reaction)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4812268"/>
            <a:ext cx="24529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Li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 </a:t>
            </a:r>
            <a:r>
              <a:rPr lang="en-US" dirty="0"/>
              <a:t>→ O</a:t>
            </a:r>
            <a:r>
              <a:rPr lang="en-US" baseline="-25000" dirty="0"/>
              <a:t>2</a:t>
            </a:r>
            <a:r>
              <a:rPr lang="en-US" dirty="0"/>
              <a:t> + 2Li</a:t>
            </a:r>
            <a:r>
              <a:rPr lang="en-US" baseline="30000" dirty="0"/>
              <a:t>+</a:t>
            </a:r>
            <a:r>
              <a:rPr lang="en-US" dirty="0"/>
              <a:t> + 2e</a:t>
            </a:r>
            <a:r>
              <a:rPr lang="en-US" baseline="30000" dirty="0"/>
              <a:t>-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414" y="4495800"/>
            <a:ext cx="3698386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211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Electrocatalysts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</a:t>
            </a:r>
            <a:r>
              <a:rPr lang="en-US" dirty="0" smtClean="0"/>
              <a:t>ritical </a:t>
            </a:r>
            <a:r>
              <a:rPr lang="en-US" dirty="0"/>
              <a:t>challenges that </a:t>
            </a:r>
            <a:r>
              <a:rPr lang="en-US" b="1" dirty="0"/>
              <a:t>limit the practical </a:t>
            </a:r>
            <a:r>
              <a:rPr lang="en-US" dirty="0"/>
              <a:t>use of this technology currently </a:t>
            </a:r>
            <a:r>
              <a:rPr lang="en-US" dirty="0" smtClean="0"/>
              <a:t>include:</a:t>
            </a:r>
          </a:p>
          <a:p>
            <a:pPr lvl="1"/>
            <a:r>
              <a:rPr lang="en-US" dirty="0" smtClean="0"/>
              <a:t>Sluggish oxygen </a:t>
            </a:r>
            <a:r>
              <a:rPr lang="en-US" dirty="0"/>
              <a:t>reduction reaction (ORR) </a:t>
            </a:r>
            <a:r>
              <a:rPr lang="en-US" dirty="0" smtClean="0"/>
              <a:t>kinetics (during </a:t>
            </a:r>
            <a:r>
              <a:rPr lang="en-US" dirty="0"/>
              <a:t>discharging</a:t>
            </a:r>
            <a:r>
              <a:rPr lang="en-US" dirty="0" smtClean="0"/>
              <a:t>).</a:t>
            </a:r>
          </a:p>
          <a:p>
            <a:pPr lvl="1"/>
            <a:r>
              <a:rPr lang="en-US" dirty="0" smtClean="0"/>
              <a:t>Sluggish oxygen </a:t>
            </a:r>
            <a:r>
              <a:rPr lang="en-US" dirty="0"/>
              <a:t>evolution reaction (OER) </a:t>
            </a:r>
            <a:r>
              <a:rPr lang="en-US" dirty="0" smtClean="0"/>
              <a:t>kinetics (during charging).</a:t>
            </a:r>
          </a:p>
          <a:p>
            <a:r>
              <a:rPr lang="en-US" dirty="0" smtClean="0"/>
              <a:t>Currently, these reactions are </a:t>
            </a:r>
            <a:r>
              <a:rPr lang="en-US" b="1" dirty="0" smtClean="0"/>
              <a:t>too slow </a:t>
            </a:r>
            <a:r>
              <a:rPr lang="en-US" dirty="0" smtClean="0"/>
              <a:t>for practical applications in electric vehicles.</a:t>
            </a:r>
          </a:p>
          <a:p>
            <a:r>
              <a:rPr lang="en-US" dirty="0" smtClean="0"/>
              <a:t>As a result, </a:t>
            </a:r>
            <a:r>
              <a:rPr lang="en-US" dirty="0"/>
              <a:t>a lot of effort has been put into developing </a:t>
            </a:r>
            <a:r>
              <a:rPr lang="en-US" b="1" dirty="0"/>
              <a:t>effective, bifunctional, </a:t>
            </a:r>
            <a:r>
              <a:rPr lang="en-US" b="1" dirty="0" smtClean="0"/>
              <a:t>electrocatalysts </a:t>
            </a:r>
            <a:r>
              <a:rPr lang="en-US" dirty="0"/>
              <a:t>for the ORR and OER.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5031434"/>
            <a:ext cx="4343400" cy="167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19800" y="5670645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OER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514600" y="5638800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80350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 in Electrocatalysts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In a recently published </a:t>
            </a:r>
            <a:r>
              <a:rPr lang="en-US" sz="2000" dirty="0" smtClean="0"/>
              <a:t>paper (2010), </a:t>
            </a:r>
            <a:r>
              <a:rPr lang="en-US" sz="2000" dirty="0"/>
              <a:t>Lu </a:t>
            </a:r>
            <a:r>
              <a:rPr lang="en-US" sz="2000" i="1" dirty="0"/>
              <a:t>et al.</a:t>
            </a:r>
            <a:r>
              <a:rPr lang="en-US" sz="2000" dirty="0"/>
              <a:t> have </a:t>
            </a:r>
            <a:r>
              <a:rPr lang="en-US" sz="2000" dirty="0" smtClean="0"/>
              <a:t>shown, </a:t>
            </a:r>
            <a:r>
              <a:rPr lang="en-US" sz="2000" dirty="0"/>
              <a:t>Pt/Au nanoparticles applied to a carbon cathode were shown to </a:t>
            </a:r>
            <a:r>
              <a:rPr lang="en-US" sz="2000" b="1" dirty="0"/>
              <a:t>strongly enhance the kinetics </a:t>
            </a:r>
            <a:r>
              <a:rPr lang="en-US" sz="2000" dirty="0"/>
              <a:t>of the ORR and OER, with Au enhancing the ORR, and Pt enhancing the OER. </a:t>
            </a:r>
            <a:endParaRPr lang="en-US" sz="2000" dirty="0" smtClean="0"/>
          </a:p>
          <a:p>
            <a:r>
              <a:rPr lang="en-US" sz="2000" dirty="0" smtClean="0"/>
              <a:t>Li-air </a:t>
            </a:r>
            <a:r>
              <a:rPr lang="en-US" sz="2000" dirty="0"/>
              <a:t>batteries built with this catalyst boasted the </a:t>
            </a:r>
            <a:r>
              <a:rPr lang="en-US" sz="2000" b="1" dirty="0"/>
              <a:t>highest cell efficiency</a:t>
            </a:r>
            <a:r>
              <a:rPr lang="en-US" sz="2000" dirty="0"/>
              <a:t> reported for a Li-air cell with an efficiency of 77%.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00200"/>
            <a:ext cx="4224215" cy="48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7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Advances in Electrocatalysts 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Bruce </a:t>
            </a:r>
            <a:r>
              <a:rPr lang="en-US" i="1" dirty="0" smtClean="0"/>
              <a:t>et al. </a:t>
            </a:r>
            <a:r>
              <a:rPr lang="en-US" dirty="0" smtClean="0"/>
              <a:t>has </a:t>
            </a:r>
            <a:r>
              <a:rPr lang="en-US" dirty="0"/>
              <a:t>also been developing catalysts to improve ORR and OER </a:t>
            </a:r>
            <a:r>
              <a:rPr lang="en-US" dirty="0" smtClean="0"/>
              <a:t>kinetics. </a:t>
            </a:r>
          </a:p>
          <a:p>
            <a:r>
              <a:rPr lang="en-US" dirty="0" smtClean="0"/>
              <a:t>They </a:t>
            </a:r>
            <a:r>
              <a:rPr lang="en-US" dirty="0"/>
              <a:t>have been particularly successful with various nano-structured </a:t>
            </a:r>
            <a:r>
              <a:rPr lang="en-US" b="1" dirty="0"/>
              <a:t>manganese oxide catalysts</a:t>
            </a:r>
            <a:r>
              <a:rPr lang="en-US" dirty="0"/>
              <a:t>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8999"/>
            <a:ext cx="3797429" cy="31242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440107"/>
            <a:ext cx="3720971" cy="3036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82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Cathode </a:t>
            </a:r>
            <a:r>
              <a:rPr lang="en-US" dirty="0"/>
              <a:t>C</a:t>
            </a:r>
            <a:r>
              <a:rPr lang="en-US" dirty="0" smtClean="0"/>
              <a:t>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5943600" cy="4876800"/>
          </a:xfrm>
        </p:spPr>
        <p:txBody>
          <a:bodyPr>
            <a:normAutofit/>
          </a:bodyPr>
          <a:lstStyle/>
          <a:p>
            <a:r>
              <a:rPr lang="en-US" sz="2000" dirty="0"/>
              <a:t>C</a:t>
            </a:r>
            <a:r>
              <a:rPr lang="en-US" sz="2000" dirty="0" smtClean="0"/>
              <a:t>athode </a:t>
            </a:r>
            <a:r>
              <a:rPr lang="en-US" sz="2000" dirty="0"/>
              <a:t>reaction </a:t>
            </a:r>
            <a:r>
              <a:rPr lang="en-US" sz="2000" b="1" dirty="0"/>
              <a:t>delivers most of the energy</a:t>
            </a:r>
            <a:r>
              <a:rPr lang="en-US" sz="2000" dirty="0"/>
              <a:t>, and because most of the cell voltage drop occurs at the air </a:t>
            </a:r>
            <a:r>
              <a:rPr lang="en-US" sz="2000" dirty="0" smtClean="0"/>
              <a:t>cathode.</a:t>
            </a:r>
          </a:p>
          <a:p>
            <a:r>
              <a:rPr lang="en-US" sz="2000" dirty="0" smtClean="0"/>
              <a:t>It is thought that </a:t>
            </a:r>
            <a:r>
              <a:rPr lang="en-US" sz="2000" dirty="0"/>
              <a:t>non-aqueous Li-air energy falls far short of the theoretical </a:t>
            </a:r>
            <a:r>
              <a:rPr lang="en-US" sz="2000" dirty="0" smtClean="0"/>
              <a:t>values </a:t>
            </a:r>
            <a:r>
              <a:rPr lang="en-US" sz="2000" dirty="0"/>
              <a:t>because the </a:t>
            </a:r>
            <a:r>
              <a:rPr lang="en-US" sz="2000" b="1" dirty="0"/>
              <a:t>discharge terminated well before all of the pores in the air electrode are filled with Lithium </a:t>
            </a:r>
            <a:r>
              <a:rPr lang="en-US" sz="2000" b="1" dirty="0" smtClean="0"/>
              <a:t>oxides</a:t>
            </a:r>
            <a:r>
              <a:rPr lang="en-US" sz="2000" b="1" dirty="0"/>
              <a:t>. </a:t>
            </a:r>
            <a:endParaRPr lang="en-US" sz="2000" b="1" dirty="0" smtClean="0"/>
          </a:p>
          <a:p>
            <a:r>
              <a:rPr lang="en-US" sz="2000" dirty="0" smtClean="0"/>
              <a:t>How can this be combatted?</a:t>
            </a:r>
          </a:p>
          <a:p>
            <a:pPr lvl="1"/>
            <a:r>
              <a:rPr lang="en-US" dirty="0" smtClean="0"/>
              <a:t>Develop new cathode materials that can accommodate large amounts of oxides.</a:t>
            </a:r>
          </a:p>
          <a:p>
            <a:pPr lvl="1"/>
            <a:r>
              <a:rPr lang="en-US" dirty="0" smtClean="0"/>
              <a:t>Including additives that improve the solubility of the precipitates.</a:t>
            </a:r>
          </a:p>
          <a:p>
            <a:pPr lvl="1"/>
            <a:r>
              <a:rPr lang="en-US" dirty="0" smtClean="0"/>
              <a:t>Develop catalysts that alter the morphology of lithium-oxide deposits.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891" y="1676400"/>
            <a:ext cx="2820709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924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10600" cy="1600200"/>
          </a:xfrm>
        </p:spPr>
        <p:txBody>
          <a:bodyPr/>
          <a:lstStyle/>
          <a:p>
            <a:r>
              <a:rPr lang="en-US" dirty="0" smtClean="0"/>
              <a:t>Li-Metal Anode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086600" cy="4876800"/>
          </a:xfrm>
        </p:spPr>
        <p:txBody>
          <a:bodyPr/>
          <a:lstStyle/>
          <a:p>
            <a:r>
              <a:rPr lang="en-US" sz="2000" dirty="0" smtClean="0"/>
              <a:t>Lithium </a:t>
            </a:r>
            <a:r>
              <a:rPr lang="en-US" sz="2000" dirty="0"/>
              <a:t>metal anodes are the anodes of choice for Li-air cells because of their </a:t>
            </a:r>
            <a:r>
              <a:rPr lang="en-US" sz="2000" b="1" dirty="0"/>
              <a:t>high energy density </a:t>
            </a:r>
            <a:r>
              <a:rPr lang="en-US" sz="2000" dirty="0"/>
              <a:t>compared to Lithium intercalation </a:t>
            </a:r>
            <a:r>
              <a:rPr lang="en-US" sz="2000" dirty="0" smtClean="0"/>
              <a:t>anodes.</a:t>
            </a:r>
          </a:p>
          <a:p>
            <a:r>
              <a:rPr lang="en-US" sz="2000" dirty="0" smtClean="0"/>
              <a:t>Implementation </a:t>
            </a:r>
            <a:r>
              <a:rPr lang="en-US" sz="2000" dirty="0"/>
              <a:t>of Li-metal anodes is </a:t>
            </a:r>
            <a:r>
              <a:rPr lang="en-US" sz="2000" dirty="0" smtClean="0"/>
              <a:t>associated with:</a:t>
            </a:r>
          </a:p>
          <a:p>
            <a:pPr lvl="1"/>
            <a:r>
              <a:rPr lang="en-US" b="1" dirty="0"/>
              <a:t>Dendrite formation </a:t>
            </a:r>
            <a:r>
              <a:rPr lang="en-US" dirty="0"/>
              <a:t>(which can lead to dangerous battery shorts)</a:t>
            </a:r>
          </a:p>
          <a:p>
            <a:pPr lvl="1"/>
            <a:r>
              <a:rPr lang="en-US" b="1" dirty="0"/>
              <a:t>Electrolyte incompatibility </a:t>
            </a:r>
            <a:r>
              <a:rPr lang="en-US" dirty="0"/>
              <a:t>(which results in resistive films forming on the anode </a:t>
            </a:r>
            <a:r>
              <a:rPr lang="en-US" dirty="0" smtClean="0"/>
              <a:t>surface)</a:t>
            </a:r>
          </a:p>
          <a:p>
            <a:r>
              <a:rPr lang="en-US" sz="2000" dirty="0" smtClean="0"/>
              <a:t>How to combat this?</a:t>
            </a:r>
          </a:p>
          <a:p>
            <a:r>
              <a:rPr lang="en-US" sz="2000" dirty="0" smtClean="0"/>
              <a:t>Incorporating </a:t>
            </a:r>
            <a:r>
              <a:rPr lang="en-US" sz="2000" dirty="0"/>
              <a:t>a </a:t>
            </a:r>
            <a:r>
              <a:rPr lang="en-US" sz="2000" b="1" dirty="0"/>
              <a:t>solid polymer electrolyte</a:t>
            </a:r>
            <a:r>
              <a:rPr lang="en-US" sz="2000" dirty="0" smtClean="0"/>
              <a:t>,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nert </a:t>
            </a:r>
            <a:r>
              <a:rPr lang="en-US" dirty="0"/>
              <a:t>to Lithium </a:t>
            </a:r>
            <a:r>
              <a:rPr lang="en-US" dirty="0" smtClean="0"/>
              <a:t>metal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onducts Li-ions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revents </a:t>
            </a:r>
            <a:r>
              <a:rPr lang="en-US" dirty="0"/>
              <a:t>dendrite </a:t>
            </a:r>
            <a:r>
              <a:rPr lang="en-US" dirty="0" smtClean="0"/>
              <a:t>formation</a:t>
            </a:r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9" t="19583" r="22851"/>
          <a:stretch/>
        </p:blipFill>
        <p:spPr>
          <a:xfrm>
            <a:off x="6172200" y="4267200"/>
            <a:ext cx="2743200" cy="2370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Energy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Advanced electronic equipment has been developing at a rapid pace, resulting in an </a:t>
            </a:r>
            <a:r>
              <a:rPr lang="en-US" sz="2000" b="1" dirty="0" smtClean="0"/>
              <a:t>ever-increasing demand </a:t>
            </a:r>
            <a:r>
              <a:rPr lang="en-US" sz="2000" dirty="0" smtClean="0"/>
              <a:t>for </a:t>
            </a:r>
            <a:r>
              <a:rPr lang="en-US" sz="2000" b="1" dirty="0" smtClean="0"/>
              <a:t>high energy density</a:t>
            </a:r>
            <a:r>
              <a:rPr lang="en-US" sz="2000" dirty="0" smtClean="0"/>
              <a:t> and </a:t>
            </a:r>
            <a:r>
              <a:rPr lang="en-US" sz="2000" b="1" dirty="0" smtClean="0"/>
              <a:t>high power density</a:t>
            </a:r>
            <a:r>
              <a:rPr lang="en-US" sz="2000" dirty="0" smtClean="0"/>
              <a:t> power sources.</a:t>
            </a:r>
          </a:p>
          <a:p>
            <a:r>
              <a:rPr lang="en-US" sz="2000" b="1" dirty="0" smtClean="0"/>
              <a:t>Li-ion</a:t>
            </a:r>
            <a:r>
              <a:rPr lang="en-US" sz="2000" dirty="0" smtClean="0"/>
              <a:t> technologies are currently the hope for meeting many of these demands, i.e, electric vehicles.</a:t>
            </a:r>
          </a:p>
          <a:p>
            <a:r>
              <a:rPr lang="en-US" sz="2000" dirty="0" smtClean="0"/>
              <a:t>The energy density of Li-ion batteries is </a:t>
            </a:r>
            <a:r>
              <a:rPr lang="en-US" sz="2000" b="1" dirty="0" smtClean="0"/>
              <a:t>limited</a:t>
            </a:r>
            <a:r>
              <a:rPr lang="en-US" sz="2000" dirty="0" smtClean="0"/>
              <a:t> by the intercalation chemistry of the electrodes.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21" t="10652" r="7862"/>
          <a:stretch/>
        </p:blipFill>
        <p:spPr>
          <a:xfrm>
            <a:off x="5194300" y="4127500"/>
            <a:ext cx="3263900" cy="22733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121855"/>
            <a:ext cx="4495800" cy="216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65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Electrolyte Challenges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1828800"/>
            <a:ext cx="3581400" cy="3206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24400" y="1828800"/>
            <a:ext cx="3581400" cy="320632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000" y="1828800"/>
            <a:ext cx="2362200" cy="83820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Aqueous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447800" y="1828800"/>
            <a:ext cx="2362200" cy="83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Non-Aqueous</a:t>
            </a:r>
            <a:endParaRPr lang="en-US" b="1" dirty="0"/>
          </a:p>
        </p:txBody>
      </p:sp>
      <p:sp>
        <p:nvSpPr>
          <p:cNvPr id="8" name="Rectangle 7"/>
          <p:cNvSpPr/>
          <p:nvPr/>
        </p:nvSpPr>
        <p:spPr>
          <a:xfrm>
            <a:off x="990600" y="2247900"/>
            <a:ext cx="3429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Li-battery </a:t>
            </a:r>
            <a:r>
              <a:rPr lang="en-US" sz="1600" dirty="0"/>
              <a:t>grade electrolytes are quite volatile</a:t>
            </a:r>
            <a:r>
              <a:rPr lang="en-US" sz="1600" dirty="0" smtClean="0"/>
              <a:t>!</a:t>
            </a:r>
            <a:endParaRPr lang="en-US" sz="1600" dirty="0"/>
          </a:p>
          <a:p>
            <a:r>
              <a:rPr lang="en-US" sz="1600" dirty="0" smtClean="0"/>
              <a:t>Solutions?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Developing </a:t>
            </a:r>
            <a:r>
              <a:rPr lang="en-US" sz="1600" dirty="0"/>
              <a:t>hydrophobic electrolytes with low </a:t>
            </a:r>
            <a:r>
              <a:rPr lang="en-US" sz="1600" dirty="0" smtClean="0"/>
              <a:t>volatility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Developing </a:t>
            </a:r>
            <a:r>
              <a:rPr lang="en-US" sz="1600" dirty="0"/>
              <a:t>compound electrolytes </a:t>
            </a:r>
          </a:p>
          <a:p>
            <a:pPr lvl="1"/>
            <a:r>
              <a:rPr lang="en-US" sz="1600" dirty="0" smtClean="0"/>
              <a:t>(</a:t>
            </a:r>
            <a:r>
              <a:rPr lang="en-US" sz="1600" dirty="0"/>
              <a:t>i.e, electrolytes with multiple layers with </a:t>
            </a:r>
            <a:r>
              <a:rPr lang="en-US" sz="1600" dirty="0" smtClean="0"/>
              <a:t>different </a:t>
            </a:r>
            <a:r>
              <a:rPr lang="en-US" sz="1600" dirty="0"/>
              <a:t>properties)</a:t>
            </a:r>
          </a:p>
        </p:txBody>
      </p:sp>
      <p:sp>
        <p:nvSpPr>
          <p:cNvPr id="9" name="Rectangle 8"/>
          <p:cNvSpPr/>
          <p:nvPr/>
        </p:nvSpPr>
        <p:spPr>
          <a:xfrm>
            <a:off x="4876800" y="2209800"/>
            <a:ext cx="32766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</a:t>
            </a:r>
            <a:r>
              <a:rPr lang="en-US" sz="1600" dirty="0" smtClean="0"/>
              <a:t>ajor </a:t>
            </a:r>
            <a:r>
              <a:rPr lang="en-US" sz="1600" dirty="0"/>
              <a:t>challenge is related  to the </a:t>
            </a:r>
            <a:r>
              <a:rPr lang="en-US" sz="1600" b="1" dirty="0"/>
              <a:t>prevention of water and oxygen access</a:t>
            </a:r>
            <a:r>
              <a:rPr lang="en-US" sz="1600" dirty="0"/>
              <a:t> to the Li-metal. </a:t>
            </a:r>
          </a:p>
          <a:p>
            <a:r>
              <a:rPr lang="en-US" sz="1600" dirty="0" smtClean="0"/>
              <a:t>Solutions?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One </a:t>
            </a:r>
            <a:r>
              <a:rPr lang="en-US" sz="1600" dirty="0"/>
              <a:t>such potential solution </a:t>
            </a:r>
            <a:r>
              <a:rPr lang="en-US" sz="1600" dirty="0" smtClean="0"/>
              <a:t>was </a:t>
            </a:r>
            <a:r>
              <a:rPr lang="en-US" sz="1600" dirty="0"/>
              <a:t>the </a:t>
            </a:r>
            <a:r>
              <a:rPr lang="en-US" sz="1600" b="1" dirty="0"/>
              <a:t>LiSICON</a:t>
            </a:r>
            <a:r>
              <a:rPr lang="en-US" sz="1600" dirty="0"/>
              <a:t> porous glass concept, which makes Li-metal stable in water</a:t>
            </a:r>
          </a:p>
          <a:p>
            <a:r>
              <a:rPr lang="en-US" sz="1600" b="1" dirty="0"/>
              <a:t>Durability</a:t>
            </a:r>
            <a:r>
              <a:rPr lang="en-US" sz="1600" dirty="0"/>
              <a:t> and </a:t>
            </a:r>
            <a:r>
              <a:rPr lang="en-US" sz="1600" b="1" dirty="0"/>
              <a:t>manufacturing</a:t>
            </a:r>
            <a:r>
              <a:rPr lang="en-US" sz="1600" dirty="0"/>
              <a:t> the film in large quantities may become an additional challenge.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5105400"/>
            <a:ext cx="1981200" cy="158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1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Metal-air batteries offer great benefits if they can be </a:t>
            </a:r>
            <a:r>
              <a:rPr lang="en-US" b="1" dirty="0" smtClean="0"/>
              <a:t>harnessed</a:t>
            </a:r>
            <a:r>
              <a:rPr lang="en-US" dirty="0" smtClean="0"/>
              <a:t> to their fullest potential. </a:t>
            </a:r>
          </a:p>
          <a:p>
            <a:r>
              <a:rPr lang="en-US" dirty="0" smtClean="0"/>
              <a:t>Recap of Zn-air vs. Li-air: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Important to continue development of both systems!</a:t>
            </a:r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1935829"/>
              </p:ext>
            </p:extLst>
          </p:nvPr>
        </p:nvGraphicFramePr>
        <p:xfrm>
          <a:off x="990600" y="2987040"/>
          <a:ext cx="7315200" cy="2849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/>
                <a:gridCol w="3810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Zn-</a:t>
                      </a:r>
                      <a:r>
                        <a:rPr lang="en-US" sz="1600" baseline="0" dirty="0" smtClean="0"/>
                        <a:t>air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Li-air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Stable towards</a:t>
                      </a:r>
                      <a:r>
                        <a:rPr lang="en-US" sz="1600" baseline="0" dirty="0" smtClean="0"/>
                        <a:t> moisture, can be assembled outside of glovebox.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Not moisture-stable, increasing cost and manufacturing complexity.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Zinc</a:t>
                      </a:r>
                      <a:r>
                        <a:rPr lang="en-US" sz="1600" baseline="0" dirty="0" smtClean="0"/>
                        <a:t> metal and aqueous electrolytes are inexpensive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Lithium</a:t>
                      </a:r>
                      <a:r>
                        <a:rPr lang="en-US" sz="1600" baseline="0" dirty="0" smtClean="0"/>
                        <a:t> and non-aqueous electrolytes are costly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Technology is closer to</a:t>
                      </a:r>
                      <a:r>
                        <a:rPr lang="en-US" sz="1600" baseline="0" dirty="0" smtClean="0"/>
                        <a:t> or already in practical applications.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Still in</a:t>
                      </a:r>
                      <a:r>
                        <a:rPr lang="en-US" sz="1600" baseline="0" dirty="0" smtClean="0"/>
                        <a:t> research phase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Poor reversibility of reactions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Reversible</a:t>
                      </a:r>
                      <a:r>
                        <a:rPr lang="en-US" sz="1600" baseline="0" dirty="0" smtClean="0"/>
                        <a:t> reactions (and improving!)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Low operating potential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Highest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operating potential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109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[1]	 J. Lee, S. Tai Kim, R. Cao, N. Choi, M. Liu, K.T. Lee, J. Cho, </a:t>
            </a:r>
            <a:r>
              <a:rPr lang="en-US" i="1" dirty="0"/>
              <a:t>Advanced Energy Materials</a:t>
            </a:r>
            <a:r>
              <a:rPr lang="en-US" dirty="0"/>
              <a:t> </a:t>
            </a:r>
            <a:r>
              <a:rPr lang="en-US" b="1" dirty="0"/>
              <a:t>2011</a:t>
            </a:r>
            <a:r>
              <a:rPr lang="en-US" dirty="0"/>
              <a:t>, </a:t>
            </a:r>
            <a:r>
              <a:rPr lang="en-US" i="1" dirty="0"/>
              <a:t>1</a:t>
            </a:r>
            <a:r>
              <a:rPr lang="en-US" dirty="0"/>
              <a:t>, 34-50.</a:t>
            </a:r>
          </a:p>
          <a:p>
            <a:r>
              <a:rPr lang="en-US" dirty="0"/>
              <a:t>[2]	 R.P. Hamlen, T.B. Atwater, in </a:t>
            </a:r>
            <a:r>
              <a:rPr lang="en-US" i="1" dirty="0"/>
              <a:t>Handbook of Batteries</a:t>
            </a:r>
            <a:r>
              <a:rPr lang="en-US" dirty="0"/>
              <a:t>, Mcgraw-hill</a:t>
            </a:r>
            <a:r>
              <a:rPr lang="en-US" b="1" dirty="0"/>
              <a:t>2004</a:t>
            </a:r>
            <a:r>
              <a:rPr lang="en-US" dirty="0"/>
              <a:t>, 38.1-38.53.</a:t>
            </a:r>
          </a:p>
          <a:p>
            <a:r>
              <a:rPr lang="en-US" dirty="0"/>
              <a:t>[3]	 K.M. Abraham, Ecs</a:t>
            </a:r>
            <a:r>
              <a:rPr lang="en-US" b="1" dirty="0"/>
              <a:t>2008</a:t>
            </a:r>
            <a:r>
              <a:rPr lang="en-US" dirty="0"/>
              <a:t>, 67-71.</a:t>
            </a:r>
          </a:p>
          <a:p>
            <a:r>
              <a:rPr lang="en-US" dirty="0"/>
              <a:t>[4]	 W. Qu, 'The Development of Materials and Components for Metal-air Battery Applications at NRC', </a:t>
            </a:r>
            <a:r>
              <a:rPr lang="en-US" b="1" dirty="0"/>
              <a:t>2011</a:t>
            </a:r>
            <a:r>
              <a:rPr lang="en-US" dirty="0"/>
              <a:t>.</a:t>
            </a:r>
          </a:p>
          <a:p>
            <a:r>
              <a:rPr lang="en-US" dirty="0"/>
              <a:t>[5]	'Powering Future Vehicles with the Refuelable Zinc/Air Battery', Lawrence Livermore National Laboratory, &lt; www.llnl.gov/str/pdfs/10_95.1.pdf&gt;, </a:t>
            </a:r>
            <a:r>
              <a:rPr lang="en-US" b="1" dirty="0"/>
              <a:t>1995</a:t>
            </a:r>
            <a:r>
              <a:rPr lang="en-US" dirty="0"/>
              <a:t>.</a:t>
            </a:r>
          </a:p>
          <a:p>
            <a:r>
              <a:rPr lang="en-US" dirty="0"/>
              <a:t>[6]	P. Griffith, 'Don't Give up on the Battery-Electric Bus Just Yet...' Electric Bus Workshop, </a:t>
            </a:r>
            <a:r>
              <a:rPr lang="en-US" b="1" dirty="0"/>
              <a:t>2002</a:t>
            </a:r>
            <a:r>
              <a:rPr lang="en-US" dirty="0"/>
              <a:t>.</a:t>
            </a:r>
          </a:p>
          <a:p>
            <a:r>
              <a:rPr lang="en-US" dirty="0"/>
              <a:t>[7]	 A. Kraytsberg, Y. Ein-Eli, </a:t>
            </a:r>
            <a:r>
              <a:rPr lang="en-US" i="1" dirty="0"/>
              <a:t>Journal of Power Sources</a:t>
            </a:r>
            <a:r>
              <a:rPr lang="en-US" dirty="0"/>
              <a:t> </a:t>
            </a:r>
            <a:r>
              <a:rPr lang="en-US" b="1" dirty="0"/>
              <a:t>2011</a:t>
            </a:r>
            <a:r>
              <a:rPr lang="en-US" dirty="0"/>
              <a:t>, </a:t>
            </a:r>
            <a:r>
              <a:rPr lang="en-US" i="1" dirty="0"/>
              <a:t>196</a:t>
            </a:r>
            <a:r>
              <a:rPr lang="en-US" dirty="0"/>
              <a:t>, 886-893.</a:t>
            </a:r>
          </a:p>
          <a:p>
            <a:r>
              <a:rPr lang="en-US" dirty="0"/>
              <a:t>[8]	 T. Ogasawara, A. Débart, M. Holzapfel, P. Novák, P.G. Bruce, </a:t>
            </a:r>
            <a:r>
              <a:rPr lang="en-US" i="1" dirty="0"/>
              <a:t>J. Am. Chem. Soc.</a:t>
            </a:r>
            <a:r>
              <a:rPr lang="en-US" dirty="0"/>
              <a:t> </a:t>
            </a:r>
            <a:r>
              <a:rPr lang="en-US" b="1" dirty="0"/>
              <a:t>2006</a:t>
            </a:r>
            <a:r>
              <a:rPr lang="en-US" dirty="0"/>
              <a:t>, </a:t>
            </a:r>
            <a:r>
              <a:rPr lang="en-US" i="1" dirty="0"/>
              <a:t>128</a:t>
            </a:r>
            <a:r>
              <a:rPr lang="en-US" dirty="0"/>
              <a:t>, 1390-1393.</a:t>
            </a:r>
          </a:p>
          <a:p>
            <a:r>
              <a:rPr lang="en-US" dirty="0"/>
              <a:t>[9]	 S.J. Visco, B.D. Katz, Y.S. Nimon, L.C. De Jonghe, </a:t>
            </a:r>
            <a:r>
              <a:rPr lang="en-US" i="1" dirty="0"/>
              <a:t>Protected Active Metal Electrode and Battery Cell Structures with Non-aqueous Interlayer Architecture</a:t>
            </a:r>
            <a:r>
              <a:rPr lang="en-US" dirty="0"/>
              <a:t>, </a:t>
            </a:r>
            <a:r>
              <a:rPr lang="en-US" b="1" dirty="0"/>
              <a:t>n.d.</a:t>
            </a:r>
            <a:r>
              <a:rPr lang="en-US" dirty="0"/>
              <a:t>, U.S. Patent 7282295.</a:t>
            </a:r>
          </a:p>
          <a:p>
            <a:r>
              <a:rPr lang="en-US" dirty="0"/>
              <a:t>[10]	 M. Jacoby, </a:t>
            </a:r>
            <a:r>
              <a:rPr lang="en-US" i="1" dirty="0"/>
              <a:t>Chemical &amp; Engineering News</a:t>
            </a:r>
            <a:r>
              <a:rPr lang="en-US" dirty="0"/>
              <a:t> </a:t>
            </a:r>
            <a:r>
              <a:rPr lang="en-US" b="1" dirty="0"/>
              <a:t>2010</a:t>
            </a:r>
            <a:r>
              <a:rPr lang="en-US" dirty="0"/>
              <a:t>, 29-31.</a:t>
            </a:r>
          </a:p>
          <a:p>
            <a:r>
              <a:rPr lang="en-US" dirty="0"/>
              <a:t>[11]	 A. Débart, J. Bao, G. Armstrong, P.G. Bruce, </a:t>
            </a:r>
            <a:r>
              <a:rPr lang="en-US" i="1" dirty="0"/>
              <a:t>Journal of Power Sources</a:t>
            </a:r>
            <a:r>
              <a:rPr lang="en-US" dirty="0"/>
              <a:t> </a:t>
            </a:r>
            <a:r>
              <a:rPr lang="en-US" b="1" dirty="0"/>
              <a:t>2007</a:t>
            </a:r>
            <a:r>
              <a:rPr lang="en-US" dirty="0"/>
              <a:t>, </a:t>
            </a:r>
            <a:r>
              <a:rPr lang="en-US" i="1" dirty="0"/>
              <a:t>174</a:t>
            </a:r>
            <a:r>
              <a:rPr lang="en-US" dirty="0"/>
              <a:t>, 1177-1182.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046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Battery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M</a:t>
            </a:r>
            <a:r>
              <a:rPr lang="en-US" sz="2000" dirty="0" smtClean="0"/>
              <a:t>etal-air </a:t>
            </a:r>
            <a:r>
              <a:rPr lang="en-US" sz="2000" dirty="0"/>
              <a:t>batteries have garnered </a:t>
            </a:r>
            <a:r>
              <a:rPr lang="en-US" sz="2000" b="1" dirty="0"/>
              <a:t>much attention </a:t>
            </a:r>
            <a:r>
              <a:rPr lang="en-US" sz="2000" dirty="0"/>
              <a:t>recently as a possible alternative, due to their </a:t>
            </a:r>
            <a:r>
              <a:rPr lang="en-US" sz="2000" b="1" dirty="0"/>
              <a:t>extremely high energy density</a:t>
            </a:r>
            <a:r>
              <a:rPr lang="en-US" sz="2000" dirty="0"/>
              <a:t> compared to that of other rechargeable </a:t>
            </a:r>
            <a:r>
              <a:rPr lang="en-US" sz="2000" dirty="0" smtClean="0"/>
              <a:t>batteries: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667000"/>
            <a:ext cx="5508043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14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Metal-Air Battery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295399"/>
          </a:xfrm>
        </p:spPr>
        <p:txBody>
          <a:bodyPr>
            <a:noAutofit/>
          </a:bodyPr>
          <a:lstStyle/>
          <a:p>
            <a:r>
              <a:rPr lang="en-US" sz="2000" dirty="0"/>
              <a:t>This </a:t>
            </a:r>
            <a:r>
              <a:rPr lang="en-US" sz="2000" b="1" dirty="0"/>
              <a:t>high specific energy density </a:t>
            </a:r>
            <a:r>
              <a:rPr lang="en-US" sz="2000" dirty="0"/>
              <a:t>is a result of the </a:t>
            </a:r>
            <a:r>
              <a:rPr lang="en-US" sz="2000" dirty="0" smtClean="0"/>
              <a:t>coupling </a:t>
            </a:r>
            <a:r>
              <a:rPr lang="en-US" sz="2000" dirty="0"/>
              <a:t>of a reactive metal anode to an air electrode, thus providing a battery with an inexhaustible cathode reactant. </a:t>
            </a:r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739829"/>
            <a:ext cx="5063489" cy="3584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47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Metal-Air Batteries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630716"/>
              </p:ext>
            </p:extLst>
          </p:nvPr>
        </p:nvGraphicFramePr>
        <p:xfrm>
          <a:off x="76200" y="2743200"/>
          <a:ext cx="8991600" cy="231343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326784"/>
                <a:gridCol w="4664816"/>
              </a:tblGrid>
              <a:tr h="224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Advantages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Disadvantages</a:t>
                      </a:r>
                      <a:endParaRPr lang="en-US" sz="24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</a:tr>
              <a:tr h="224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High energy density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Dependent on environmental conditions: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>
                          <a:effectLst/>
                        </a:rPr>
                        <a:t>Drying out limits shelf life once opened to air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Calibri"/>
                        <a:buChar char="-"/>
                      </a:pPr>
                      <a:r>
                        <a:rPr lang="en-US" sz="1800" dirty="0" smtClean="0">
                          <a:effectLst/>
                        </a:rPr>
                        <a:t>Electrolyte flooding </a:t>
                      </a:r>
                      <a:r>
                        <a:rPr lang="en-US" sz="1800" dirty="0">
                          <a:effectLst/>
                        </a:rPr>
                        <a:t>limits power output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</a:tr>
              <a:tr h="2712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Flat discharge voltage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Long shelf life (dry storage)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Non</a:t>
                      </a:r>
                      <a:r>
                        <a:rPr lang="en-US" sz="1800" baseline="0" dirty="0" smtClean="0">
                          <a:effectLst/>
                        </a:rPr>
                        <a:t> </a:t>
                      </a:r>
                      <a:r>
                        <a:rPr lang="en-US" sz="1800" dirty="0" smtClean="0">
                          <a:effectLst/>
                        </a:rPr>
                        <a:t> toxic (on metal use basis)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Limited</a:t>
                      </a:r>
                      <a:r>
                        <a:rPr lang="en-US" sz="1800" baseline="0" dirty="0" smtClean="0">
                          <a:effectLst/>
                        </a:rPr>
                        <a:t> power density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</a:tr>
              <a:tr h="224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Low cost (on metal use basis)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Limited operating temperature range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4911" marR="84911" marT="0" marB="0"/>
                </a:tc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The major advantages and disadvantages are summarized below..</a:t>
            </a:r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711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Metal-Air Battery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en-US" sz="2000" dirty="0" smtClean="0"/>
              <a:t>Typically </a:t>
            </a:r>
            <a:r>
              <a:rPr lang="en-US" sz="2000" dirty="0" smtClean="0"/>
              <a:t>divided into two categories based on electrolyte type: (i) aqueous or (ii) non-aqueous.</a:t>
            </a:r>
          </a:p>
          <a:p>
            <a:r>
              <a:rPr lang="en-US" sz="2000" dirty="0" smtClean="0"/>
              <a:t>Can be primary, secondary, or ‘refuelable’.</a:t>
            </a:r>
          </a:p>
          <a:p>
            <a:r>
              <a:rPr lang="en-US" sz="2000" dirty="0" smtClean="0"/>
              <a:t>A variety of metals have been considered for use:</a:t>
            </a:r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4748669"/>
              </p:ext>
            </p:extLst>
          </p:nvPr>
        </p:nvGraphicFramePr>
        <p:xfrm>
          <a:off x="1532792" y="3276600"/>
          <a:ext cx="6087208" cy="23916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99271"/>
                <a:gridCol w="1214846"/>
                <a:gridCol w="1492599"/>
                <a:gridCol w="2180492"/>
              </a:tblGrid>
              <a:tr h="603992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Metal/air battery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Calculated OCV, V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 grid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Theoretical specific energy, Wh/kg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0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Incl. </a:t>
                      </a:r>
                      <a:r>
                        <a:rPr lang="en-US" sz="1700" dirty="0">
                          <a:effectLst/>
                        </a:rPr>
                        <a:t>oxygen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 smtClean="0">
                          <a:effectLst/>
                        </a:rPr>
                        <a:t>Excluding </a:t>
                      </a:r>
                      <a:r>
                        <a:rPr lang="en-US" sz="1700" dirty="0">
                          <a:effectLst/>
                        </a:rPr>
                        <a:t>oxygen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  <a:tr h="293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Li/O</a:t>
                      </a:r>
                      <a:r>
                        <a:rPr lang="en-US" sz="1700" baseline="-250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2.91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5200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11140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  <a:tr h="293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Na/O</a:t>
                      </a:r>
                      <a:r>
                        <a:rPr lang="en-US" sz="1700" baseline="-250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1.94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1677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2260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  <a:tr h="293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Ca/O</a:t>
                      </a:r>
                      <a:r>
                        <a:rPr lang="en-US" sz="1700" baseline="-250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3.12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2990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4180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  <a:tr h="293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Mg/O</a:t>
                      </a:r>
                      <a:r>
                        <a:rPr lang="en-US" sz="1700" baseline="-250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2.93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2789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6462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  <a:tr h="29303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Zn/O</a:t>
                      </a:r>
                      <a:r>
                        <a:rPr lang="en-US" sz="1700" baseline="-25000" dirty="0">
                          <a:effectLst/>
                        </a:rPr>
                        <a:t>2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1.65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1090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700" dirty="0">
                          <a:effectLst/>
                        </a:rPr>
                        <a:t>1350</a:t>
                      </a:r>
                      <a:endParaRPr lang="en-US" sz="17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81768" marR="81768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620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Most </a:t>
            </a:r>
            <a:r>
              <a:rPr lang="en-US" sz="2000" b="1" dirty="0" smtClean="0"/>
              <a:t>metals are unstable in water </a:t>
            </a:r>
            <a:r>
              <a:rPr lang="en-US" sz="2000" dirty="0" smtClean="0"/>
              <a:t>and </a:t>
            </a:r>
            <a:r>
              <a:rPr lang="en-US" sz="2000" b="1" dirty="0" smtClean="0"/>
              <a:t>react</a:t>
            </a:r>
            <a:r>
              <a:rPr lang="en-US" sz="2000" dirty="0" smtClean="0"/>
              <a:t> with the electrolyte to corrode the metal, resulting in self-discharge.</a:t>
            </a:r>
          </a:p>
          <a:p>
            <a:r>
              <a:rPr lang="en-US" sz="2000" u="sng" dirty="0" smtClean="0"/>
              <a:t>Electrode polarization: </a:t>
            </a:r>
            <a:r>
              <a:rPr lang="en-US" sz="2000" dirty="0"/>
              <a:t>sharp voltage drop-off with increasing current because of oxygen diffusion limitations, making metal-air batteries </a:t>
            </a:r>
            <a:r>
              <a:rPr lang="en-US" sz="2000" b="1" dirty="0"/>
              <a:t>more suited to low-power applications</a:t>
            </a:r>
            <a:r>
              <a:rPr lang="en-US" sz="2000" dirty="0"/>
              <a:t> rather than high-power</a:t>
            </a:r>
            <a:r>
              <a:rPr lang="en-US" sz="2000" dirty="0" smtClean="0"/>
              <a:t>.</a:t>
            </a:r>
          </a:p>
          <a:p>
            <a:r>
              <a:rPr lang="en-US" sz="2000" u="sng" dirty="0" smtClean="0"/>
              <a:t>Electrode carbonation: </a:t>
            </a:r>
            <a:r>
              <a:rPr lang="en-US" sz="2000" dirty="0"/>
              <a:t>A</a:t>
            </a:r>
            <a:r>
              <a:rPr lang="en-US" sz="2000" dirty="0" smtClean="0"/>
              <a:t>bsorption </a:t>
            </a:r>
            <a:r>
              <a:rPr lang="en-US" sz="2000" dirty="0"/>
              <a:t>of </a:t>
            </a:r>
            <a:r>
              <a:rPr lang="en-US" sz="2000" dirty="0" smtClean="0"/>
              <a:t>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(since </a:t>
            </a:r>
            <a:r>
              <a:rPr lang="en-US" sz="2000" dirty="0"/>
              <a:t>the cell is an open </a:t>
            </a:r>
            <a:r>
              <a:rPr lang="en-US" sz="2000" dirty="0" smtClean="0"/>
              <a:t>system), results in </a:t>
            </a:r>
            <a:r>
              <a:rPr lang="en-US" sz="2000" b="1" dirty="0"/>
              <a:t>crystallization</a:t>
            </a:r>
            <a:r>
              <a:rPr lang="en-US" sz="2000" dirty="0"/>
              <a:t> of carbonate in the air electrode, </a:t>
            </a:r>
            <a:r>
              <a:rPr lang="en-US" sz="2000" b="1" dirty="0" smtClean="0"/>
              <a:t>clogging </a:t>
            </a:r>
            <a:r>
              <a:rPr lang="en-US" sz="2000" b="1" dirty="0"/>
              <a:t>pores</a:t>
            </a:r>
            <a:r>
              <a:rPr lang="en-US" sz="2000" dirty="0"/>
              <a:t> and decreasing performance</a:t>
            </a:r>
            <a:r>
              <a:rPr lang="en-US" sz="2000" dirty="0" smtClean="0"/>
              <a:t>.</a:t>
            </a:r>
          </a:p>
          <a:p>
            <a:r>
              <a:rPr lang="en-US" sz="2000" u="sng" dirty="0" smtClean="0"/>
              <a:t>Water transpiration: </a:t>
            </a:r>
            <a:r>
              <a:rPr lang="en-US" sz="2000" dirty="0"/>
              <a:t>M</a:t>
            </a:r>
            <a:r>
              <a:rPr lang="en-US" sz="2000" dirty="0" smtClean="0"/>
              <a:t>ovement </a:t>
            </a:r>
            <a:r>
              <a:rPr lang="en-US" sz="2000" dirty="0"/>
              <a:t>of water vapor either into or out of the </a:t>
            </a:r>
            <a:r>
              <a:rPr lang="en-US" sz="2000" dirty="0" smtClean="0"/>
              <a:t>cell. </a:t>
            </a:r>
          </a:p>
          <a:p>
            <a:pPr lvl="1"/>
            <a:r>
              <a:rPr lang="en-US" sz="1800" dirty="0" smtClean="0"/>
              <a:t>Excessive </a:t>
            </a:r>
            <a:r>
              <a:rPr lang="en-US" sz="1800" dirty="0"/>
              <a:t>water loss can lead </a:t>
            </a:r>
            <a:r>
              <a:rPr lang="en-US" sz="1800" dirty="0" smtClean="0"/>
              <a:t>to </a:t>
            </a:r>
            <a:r>
              <a:rPr lang="en-US" sz="1800" b="1" dirty="0"/>
              <a:t>drying of the cell </a:t>
            </a:r>
            <a:r>
              <a:rPr lang="en-US" sz="1800" dirty="0"/>
              <a:t>and </a:t>
            </a:r>
            <a:r>
              <a:rPr lang="en-US" sz="1800" b="1" dirty="0"/>
              <a:t>premature failure</a:t>
            </a:r>
            <a:r>
              <a:rPr lang="en-US" sz="1800" dirty="0"/>
              <a:t>. </a:t>
            </a:r>
            <a:endParaRPr lang="en-US" sz="1800" dirty="0" smtClean="0"/>
          </a:p>
          <a:p>
            <a:pPr lvl="1"/>
            <a:r>
              <a:rPr lang="en-US" sz="1800" dirty="0" smtClean="0"/>
              <a:t>Excessive </a:t>
            </a:r>
            <a:r>
              <a:rPr lang="en-US" sz="1800" dirty="0"/>
              <a:t>gain of water can </a:t>
            </a:r>
            <a:r>
              <a:rPr lang="en-US" sz="1800" b="1" dirty="0"/>
              <a:t>dilute the electrolyte</a:t>
            </a:r>
            <a:r>
              <a:rPr lang="en-US" sz="1800" dirty="0"/>
              <a:t>.</a:t>
            </a:r>
            <a:endParaRPr lang="en-US" sz="18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777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86800" cy="1600200"/>
          </a:xfrm>
        </p:spPr>
        <p:txBody>
          <a:bodyPr/>
          <a:lstStyle/>
          <a:p>
            <a:r>
              <a:rPr lang="en-US" dirty="0" smtClean="0"/>
              <a:t>Air Electrode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Cathode must be able to sustain an oxygen reduction reaction (and oxidation if battery is rechargeable).</a:t>
            </a:r>
          </a:p>
          <a:p>
            <a:r>
              <a:rPr lang="en-US" sz="2000" dirty="0" smtClean="0"/>
              <a:t>Cathode must be highly porous.</a:t>
            </a:r>
          </a:p>
          <a:p>
            <a:r>
              <a:rPr lang="en-US" sz="2000" dirty="0" smtClean="0"/>
              <a:t>Catalysts are typically incorporated into the carbon layer.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" y="3276600"/>
            <a:ext cx="8296275" cy="2352675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 flipH="1">
            <a:off x="4343400" y="3505200"/>
            <a:ext cx="1371600" cy="152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51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347</TotalTime>
  <Words>1629</Words>
  <Application>Microsoft Office PowerPoint</Application>
  <PresentationFormat>On-screen Show (4:3)</PresentationFormat>
  <Paragraphs>263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Executive</vt:lpstr>
      <vt:lpstr>Metal-Air Batteries: Types, Applications, and Challenges</vt:lpstr>
      <vt:lpstr>Outline</vt:lpstr>
      <vt:lpstr>Current Energy Outlook</vt:lpstr>
      <vt:lpstr>Current Battery Outlook</vt:lpstr>
      <vt:lpstr>Metal-Air Battery Concept</vt:lpstr>
      <vt:lpstr>Metal-Air Batteries</vt:lpstr>
      <vt:lpstr>Metal-Air Battery Properties</vt:lpstr>
      <vt:lpstr>Factors That Affect Performance</vt:lpstr>
      <vt:lpstr>Air Electrode Requirements</vt:lpstr>
      <vt:lpstr>Outline</vt:lpstr>
      <vt:lpstr>History of Metal-Air Batteries</vt:lpstr>
      <vt:lpstr>Zn-Air Chemistry</vt:lpstr>
      <vt:lpstr>Zn-Air Applications</vt:lpstr>
      <vt:lpstr>Are Zn-Air Cells Rechargeable?</vt:lpstr>
      <vt:lpstr>Refuelable Zn-Air Cells</vt:lpstr>
      <vt:lpstr>Refuelable Zn-Air Cells</vt:lpstr>
      <vt:lpstr>Refuelable Zn-Air cells</vt:lpstr>
      <vt:lpstr>Update 7 Years Later..</vt:lpstr>
      <vt:lpstr>Zn-Air Summary</vt:lpstr>
      <vt:lpstr>Outline</vt:lpstr>
      <vt:lpstr>Why Li-Air?</vt:lpstr>
      <vt:lpstr>Not So Fast Though…</vt:lpstr>
      <vt:lpstr>Li-Air Cell Architectures</vt:lpstr>
      <vt:lpstr>Secondary Li-Air Cells</vt:lpstr>
      <vt:lpstr>Electrocatalysts</vt:lpstr>
      <vt:lpstr>Recent Advances in Electrocatalysts (1)</vt:lpstr>
      <vt:lpstr>Recent Advances in Electrocatalysts (2)</vt:lpstr>
      <vt:lpstr>Air Cathode Challenges</vt:lpstr>
      <vt:lpstr>Li-Metal Anode Challenges</vt:lpstr>
      <vt:lpstr>Electrolyte Challenges</vt:lpstr>
      <vt:lpstr>Summary &amp; Conclusions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Metal-Air Batteries</dc:title>
  <dc:creator>Marta</dc:creator>
  <cp:lastModifiedBy>Marta</cp:lastModifiedBy>
  <cp:revision>50</cp:revision>
  <dcterms:created xsi:type="dcterms:W3CDTF">2011-11-25T02:55:37Z</dcterms:created>
  <dcterms:modified xsi:type="dcterms:W3CDTF">2011-12-07T17:59:11Z</dcterms:modified>
</cp:coreProperties>
</file>