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57" r:id="rId3"/>
    <p:sldId id="280" r:id="rId4"/>
    <p:sldId id="281" r:id="rId5"/>
    <p:sldId id="291" r:id="rId6"/>
    <p:sldId id="295" r:id="rId7"/>
    <p:sldId id="293" r:id="rId8"/>
    <p:sldId id="294" r:id="rId9"/>
    <p:sldId id="292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96C1-CAC9-49E1-BED4-263DB5BB351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6CDB8-A667-449C-BEFF-6A85AE5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6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50F-32DD-457F-AC8E-B7A01F41EF96}" type="datetime1">
              <a:rPr lang="en-US" smtClean="0"/>
              <a:t>12/5/2014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70D8-B312-4451-A732-0BF2E4549921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F998-3AB9-4B6F-98D5-9670FD2ED3E0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4BF-4091-4018-AA8F-EDB6E499C945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FB6-60A3-465F-A0CE-74B1814CD92D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945A-5E7E-4D3F-B3FB-7239D3551697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528E-EB84-4B79-A866-E67A51960501}" type="datetime1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A963-225F-40CA-8679-979D5E61127C}" type="datetime1">
              <a:rPr lang="en-US" smtClean="0"/>
              <a:t>12/5/2014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6570-C9C5-4E84-9936-B0E652262F30}" type="datetime1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13B8-679D-4739-8B26-E8A6A0BE5CF3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2527C2-1C7E-402A-B383-CDBFA3EC61C6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688E6B-8333-4A15-8F03-DB65D6527D4E}" type="datetime1">
              <a:rPr lang="en-US" smtClean="0"/>
              <a:t>12/5/2014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sites/prod/files/2013/12/f5/Grid%20Energy%20Storage%20December%202013.pdf" TargetMode="External"/><Relationship Id="rId2" Type="http://schemas.openxmlformats.org/officeDocument/2006/relationships/hyperlink" Target="http://energystorage.org/system/files/resources/eac_nationalgridenergystoragestrategy_jan201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engr.illinois.edu/ece588/handouts/files/Lecture%2012-%20Analysis%20of%20Storage.pdf" TargetMode="External"/><Relationship Id="rId4" Type="http://schemas.openxmlformats.org/officeDocument/2006/relationships/hyperlink" Target="http://www.sandia.gov/ess/publications/SAND2012-9422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Energy Storage Units in </a:t>
            </a:r>
            <a:r>
              <a:rPr lang="en-US" b="1" dirty="0" smtClean="0"/>
              <a:t>Electricity </a:t>
            </a:r>
            <a:r>
              <a:rPr lang="en-US" b="1" dirty="0" smtClean="0"/>
              <a:t>Resource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952" y="2286000"/>
            <a:ext cx="6480048" cy="1752600"/>
          </a:xfrm>
        </p:spPr>
        <p:txBody>
          <a:bodyPr/>
          <a:lstStyle/>
          <a:p>
            <a:r>
              <a:rPr lang="en-US" b="1" dirty="0" smtClean="0"/>
              <a:t>Miao Lu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Demand-Side Management </a:t>
            </a:r>
            <a:r>
              <a:rPr lang="en-US" dirty="0"/>
              <a:t>(DSM)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7924800" cy="2743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Implementation </a:t>
            </a:r>
            <a:r>
              <a:rPr lang="en-US" sz="2800" dirty="0"/>
              <a:t>of programs that modify the demand of the </a:t>
            </a:r>
            <a:r>
              <a:rPr lang="en-US" sz="2800" dirty="0" smtClean="0"/>
              <a:t>system</a:t>
            </a:r>
          </a:p>
          <a:p>
            <a:endParaRPr lang="en-US" sz="800" dirty="0" smtClean="0"/>
          </a:p>
          <a:p>
            <a:r>
              <a:rPr lang="en-US" sz="2800" dirty="0"/>
              <a:t>Focus to strategically reduce </a:t>
            </a:r>
            <a:r>
              <a:rPr lang="en-US" sz="2800" dirty="0" smtClean="0"/>
              <a:t>electricity demand at </a:t>
            </a:r>
            <a:r>
              <a:rPr lang="en-US" sz="2800" dirty="0"/>
              <a:t>the time of peak </a:t>
            </a:r>
            <a:r>
              <a:rPr lang="en-US" sz="2800" dirty="0" smtClean="0"/>
              <a:t>loads to minimize production costs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45043" r="41838" b="12716"/>
          <a:stretch/>
        </p:blipFill>
        <p:spPr bwMode="auto">
          <a:xfrm>
            <a:off x="1524000" y="1219200"/>
            <a:ext cx="5715000" cy="26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800600"/>
          </a:xfrm>
        </p:spPr>
        <p:txBody>
          <a:bodyPr/>
          <a:lstStyle/>
          <a:p>
            <a:r>
              <a:rPr lang="en-US" dirty="0" smtClean="0"/>
              <a:t>Used to minimize total production costs</a:t>
            </a:r>
          </a:p>
          <a:p>
            <a:endParaRPr lang="en-US" sz="800" dirty="0" smtClean="0"/>
          </a:p>
          <a:p>
            <a:r>
              <a:rPr lang="en-US" dirty="0" smtClean="0"/>
              <a:t>Two </a:t>
            </a:r>
            <a:r>
              <a:rPr lang="en-US" dirty="0"/>
              <a:t>options are possible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800" dirty="0" smtClean="0"/>
              <a:t>Replace expensive thermal units serving the peak load 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Reliability in case of sudden forced outage in other units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Storage Unit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467600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peration </a:t>
            </a:r>
            <a:r>
              <a:rPr lang="en-US" dirty="0"/>
              <a:t>of an energy storage unit is a cycle consisting of two </a:t>
            </a:r>
            <a:r>
              <a:rPr lang="en-US" dirty="0" smtClean="0"/>
              <a:t>phases</a:t>
            </a:r>
          </a:p>
          <a:p>
            <a:endParaRPr lang="en-US" sz="900" dirty="0" smtClean="0"/>
          </a:p>
          <a:p>
            <a:pPr lvl="1"/>
            <a:r>
              <a:rPr lang="en-US" sz="2800" dirty="0" smtClean="0"/>
              <a:t>Charging phase</a:t>
            </a:r>
          </a:p>
          <a:p>
            <a:pPr lvl="1"/>
            <a:r>
              <a:rPr lang="en-US" sz="2800" dirty="0" smtClean="0"/>
              <a:t>Generating phase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45474" r="57954" b="18966"/>
          <a:stretch/>
        </p:blipFill>
        <p:spPr bwMode="auto">
          <a:xfrm>
            <a:off x="2446282" y="1371600"/>
            <a:ext cx="411941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Storage Unit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724400"/>
          </a:xfrm>
        </p:spPr>
        <p:txBody>
          <a:bodyPr/>
          <a:lstStyle/>
          <a:p>
            <a:r>
              <a:rPr lang="en-US" dirty="0" smtClean="0"/>
              <a:t>Power generated </a:t>
            </a:r>
            <a:r>
              <a:rPr lang="en-US" dirty="0"/>
              <a:t>from the storage </a:t>
            </a:r>
            <a:r>
              <a:rPr lang="en-US" dirty="0" smtClean="0"/>
              <a:t>units </a:t>
            </a:r>
            <a:r>
              <a:rPr lang="en-US" dirty="0"/>
              <a:t>is used to displace </a:t>
            </a:r>
            <a:r>
              <a:rPr lang="en-US" dirty="0" smtClean="0"/>
              <a:t>more </a:t>
            </a:r>
            <a:r>
              <a:rPr lang="en-US" dirty="0"/>
              <a:t>expensive thermal </a:t>
            </a:r>
            <a:r>
              <a:rPr lang="en-US" dirty="0" smtClean="0"/>
              <a:t>units used </a:t>
            </a:r>
            <a:r>
              <a:rPr lang="en-US" dirty="0"/>
              <a:t>during </a:t>
            </a:r>
            <a:r>
              <a:rPr lang="en-US" dirty="0" smtClean="0"/>
              <a:t>peak load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/>
              <a:t>The excess energy available from the less costly </a:t>
            </a:r>
            <a:r>
              <a:rPr lang="en-US" dirty="0" smtClean="0"/>
              <a:t>generation </a:t>
            </a:r>
            <a:r>
              <a:rPr lang="en-US" dirty="0"/>
              <a:t>units is used for charging </a:t>
            </a:r>
            <a:r>
              <a:rPr lang="en-US" dirty="0" smtClean="0"/>
              <a:t>the </a:t>
            </a:r>
            <a:r>
              <a:rPr lang="en-US" dirty="0"/>
              <a:t>storage </a:t>
            </a:r>
            <a:r>
              <a:rPr lang="en-US" dirty="0" smtClean="0"/>
              <a:t>units</a:t>
            </a:r>
            <a:r>
              <a:rPr lang="en-US" dirty="0" smtClean="0"/>
              <a:t>, for </a:t>
            </a:r>
            <a:r>
              <a:rPr lang="en-US" dirty="0"/>
              <a:t>later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Charge-Discharge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7467600" cy="117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amount of energy that can be used for charging is limited by charging capacity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35705" r="54110" b="21251"/>
          <a:stretch/>
        </p:blipFill>
        <p:spPr bwMode="auto">
          <a:xfrm>
            <a:off x="1718441" y="1143000"/>
            <a:ext cx="56160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7772400" cy="4525963"/>
          </a:xfrm>
        </p:spPr>
        <p:txBody>
          <a:bodyPr/>
          <a:lstStyle/>
          <a:p>
            <a:r>
              <a:rPr lang="en-US" dirty="0" smtClean="0"/>
              <a:t>Energy stored is a function of efficiencies</a:t>
            </a:r>
          </a:p>
          <a:p>
            <a:endParaRPr lang="en-US" sz="800" dirty="0" smtClean="0"/>
          </a:p>
          <a:p>
            <a:pPr marL="36576" indent="0" algn="ctr">
              <a:buNone/>
            </a:pPr>
            <a:r>
              <a:rPr lang="en-US" sz="3200" dirty="0" smtClean="0"/>
              <a:t>E</a:t>
            </a:r>
            <a:r>
              <a:rPr lang="en-US" sz="2800" dirty="0" smtClean="0"/>
              <a:t>s</a:t>
            </a:r>
            <a:r>
              <a:rPr lang="en-US" sz="3200" dirty="0" smtClean="0"/>
              <a:t>=</a:t>
            </a:r>
            <a:r>
              <a:rPr lang="en-US" sz="3200" dirty="0" smtClean="0"/>
              <a:t>n</a:t>
            </a:r>
            <a:r>
              <a:rPr lang="en-US" sz="2800" dirty="0" smtClean="0"/>
              <a:t>c</a:t>
            </a:r>
            <a:r>
              <a:rPr lang="en-US" sz="3200" dirty="0" smtClean="0"/>
              <a:t>*</a:t>
            </a:r>
            <a:r>
              <a:rPr lang="en-US" sz="3200" dirty="0" smtClean="0"/>
              <a:t>n</a:t>
            </a:r>
            <a:r>
              <a:rPr lang="en-US" sz="2800" dirty="0" smtClean="0"/>
              <a:t>t</a:t>
            </a:r>
            <a:r>
              <a:rPr lang="en-US" sz="3200" dirty="0" smtClean="0"/>
              <a:t>*</a:t>
            </a:r>
            <a:r>
              <a:rPr lang="en-US" sz="3200" dirty="0" smtClean="0"/>
              <a:t>E</a:t>
            </a:r>
            <a:r>
              <a:rPr lang="en-US" sz="2800" dirty="0" smtClean="0"/>
              <a:t>c</a:t>
            </a:r>
            <a:endParaRPr lang="en-US" sz="2800" dirty="0" smtClean="0"/>
          </a:p>
          <a:p>
            <a:endParaRPr lang="en-US" sz="800" dirty="0"/>
          </a:p>
          <a:p>
            <a:r>
              <a:rPr lang="en-US" sz="2800" dirty="0" smtClean="0"/>
              <a:t>E</a:t>
            </a:r>
            <a:r>
              <a:rPr lang="en-US" sz="2000" dirty="0" smtClean="0"/>
              <a:t>s</a:t>
            </a:r>
            <a:r>
              <a:rPr lang="en-US" sz="2800" dirty="0" smtClean="0"/>
              <a:t>: Energy Stored</a:t>
            </a:r>
          </a:p>
          <a:p>
            <a:r>
              <a:rPr lang="en-US" sz="2800" dirty="0" err="1" smtClean="0"/>
              <a:t>n</a:t>
            </a:r>
            <a:r>
              <a:rPr lang="en-US" sz="2000" dirty="0" err="1" smtClean="0"/>
              <a:t>c</a:t>
            </a:r>
            <a:r>
              <a:rPr lang="en-US" sz="2800" dirty="0"/>
              <a:t>: </a:t>
            </a:r>
            <a:r>
              <a:rPr lang="en-US" sz="2800" dirty="0" smtClean="0"/>
              <a:t>Efficiency </a:t>
            </a:r>
            <a:r>
              <a:rPr lang="en-US" sz="2800" dirty="0"/>
              <a:t>of the charging</a:t>
            </a:r>
            <a:endParaRPr lang="en-US" sz="2800" dirty="0" smtClean="0"/>
          </a:p>
          <a:p>
            <a:r>
              <a:rPr lang="en-US" sz="2800" dirty="0" err="1" smtClean="0"/>
              <a:t>n</a:t>
            </a:r>
            <a:r>
              <a:rPr lang="en-US" sz="2000" dirty="0" err="1" smtClean="0"/>
              <a:t>t</a:t>
            </a:r>
            <a:r>
              <a:rPr lang="en-US" sz="2800" dirty="0"/>
              <a:t>: </a:t>
            </a:r>
            <a:r>
              <a:rPr lang="en-US" sz="2800" dirty="0" smtClean="0"/>
              <a:t> Efficiency </a:t>
            </a:r>
            <a:r>
              <a:rPr lang="en-US" sz="2800" dirty="0"/>
              <a:t>of the transmission network</a:t>
            </a:r>
            <a:endParaRPr lang="en-US" sz="2800" dirty="0" smtClean="0"/>
          </a:p>
          <a:p>
            <a:r>
              <a:rPr lang="en-US" sz="2800" dirty="0" err="1" smtClean="0"/>
              <a:t>E</a:t>
            </a:r>
            <a:r>
              <a:rPr lang="en-US" sz="2000" dirty="0" err="1" smtClean="0"/>
              <a:t>c</a:t>
            </a:r>
            <a:r>
              <a:rPr lang="en-US" sz="2800" dirty="0" smtClean="0"/>
              <a:t>: Expected energy for charging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Discharge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49530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3200" dirty="0" smtClean="0"/>
              <a:t>E</a:t>
            </a:r>
            <a:r>
              <a:rPr lang="en-US" sz="2800" dirty="0" smtClean="0"/>
              <a:t>t</a:t>
            </a:r>
            <a:r>
              <a:rPr lang="en-US" sz="3200" dirty="0" smtClean="0"/>
              <a:t>=n</a:t>
            </a:r>
            <a:r>
              <a:rPr lang="en-US" sz="2800" dirty="0" smtClean="0"/>
              <a:t>s</a:t>
            </a:r>
            <a:r>
              <a:rPr lang="en-US" sz="3200" dirty="0" smtClean="0"/>
              <a:t>*</a:t>
            </a:r>
            <a:r>
              <a:rPr lang="en-US" sz="3200" dirty="0" err="1" smtClean="0"/>
              <a:t>E</a:t>
            </a:r>
            <a:r>
              <a:rPr lang="en-US" sz="2800" dirty="0" err="1" smtClean="0"/>
              <a:t>c</a:t>
            </a:r>
            <a:endParaRPr lang="en-US" sz="2800" dirty="0" smtClean="0"/>
          </a:p>
          <a:p>
            <a:pPr marL="36576" indent="0" algn="ctr">
              <a:buNone/>
            </a:pPr>
            <a:r>
              <a:rPr lang="en-US" sz="3200" dirty="0" smtClean="0"/>
              <a:t>n</a:t>
            </a:r>
            <a:r>
              <a:rPr lang="en-US" sz="2800" dirty="0" smtClean="0"/>
              <a:t>s</a:t>
            </a:r>
            <a:r>
              <a:rPr lang="en-US" sz="3200" dirty="0" smtClean="0"/>
              <a:t>=n</a:t>
            </a:r>
            <a:r>
              <a:rPr lang="en-US" sz="2800" dirty="0" smtClean="0"/>
              <a:t>g</a:t>
            </a:r>
            <a:r>
              <a:rPr lang="en-US" sz="3200" dirty="0" smtClean="0"/>
              <a:t>*</a:t>
            </a:r>
            <a:r>
              <a:rPr lang="en-US" sz="3200" dirty="0" err="1" smtClean="0"/>
              <a:t>n</a:t>
            </a:r>
            <a:r>
              <a:rPr lang="en-US" sz="2800" dirty="0" err="1" smtClean="0"/>
              <a:t>c</a:t>
            </a:r>
            <a:r>
              <a:rPr lang="en-US" sz="3200" dirty="0" smtClean="0"/>
              <a:t>*n</a:t>
            </a:r>
            <a:r>
              <a:rPr lang="en-US" sz="2800" dirty="0" smtClean="0"/>
              <a:t>t</a:t>
            </a:r>
            <a:r>
              <a:rPr lang="en-US" sz="3200" dirty="0" smtClean="0"/>
              <a:t>^2</a:t>
            </a:r>
          </a:p>
          <a:p>
            <a:pPr marL="36576" indent="0" algn="ctr">
              <a:buNone/>
            </a:pPr>
            <a:endParaRPr lang="en-US" dirty="0" smtClean="0"/>
          </a:p>
          <a:p>
            <a:r>
              <a:rPr lang="en-US" sz="2800" dirty="0"/>
              <a:t>n</a:t>
            </a:r>
            <a:r>
              <a:rPr lang="en-US" sz="2000" dirty="0"/>
              <a:t>g</a:t>
            </a:r>
            <a:r>
              <a:rPr lang="en-US" sz="2800" dirty="0"/>
              <a:t>: </a:t>
            </a:r>
            <a:r>
              <a:rPr lang="en-US" sz="2800" dirty="0" smtClean="0"/>
              <a:t>Efficiency </a:t>
            </a:r>
            <a:r>
              <a:rPr lang="en-US" sz="2800" dirty="0"/>
              <a:t>of the generation phase</a:t>
            </a:r>
            <a:endParaRPr lang="en-US" sz="2800" dirty="0" smtClean="0"/>
          </a:p>
          <a:p>
            <a:r>
              <a:rPr lang="en-US" sz="2800" dirty="0" err="1"/>
              <a:t>n</a:t>
            </a:r>
            <a:r>
              <a:rPr lang="en-US" sz="2000" dirty="0" err="1"/>
              <a:t>c</a:t>
            </a:r>
            <a:r>
              <a:rPr lang="en-US" sz="2800" dirty="0"/>
              <a:t>: Efficiency of the </a:t>
            </a:r>
            <a:r>
              <a:rPr lang="en-US" sz="2800" dirty="0" smtClean="0"/>
              <a:t>charging phase</a:t>
            </a:r>
            <a:endParaRPr lang="en-US" sz="2800" dirty="0"/>
          </a:p>
          <a:p>
            <a:r>
              <a:rPr lang="en-US" sz="2800" dirty="0" err="1"/>
              <a:t>n</a:t>
            </a:r>
            <a:r>
              <a:rPr lang="en-US" sz="2000" dirty="0" err="1"/>
              <a:t>t</a:t>
            </a:r>
            <a:r>
              <a:rPr lang="en-US" sz="2800" dirty="0"/>
              <a:t>: Efficiency of the transmission </a:t>
            </a:r>
            <a:r>
              <a:rPr lang="en-US" sz="2800" dirty="0" smtClean="0"/>
              <a:t>network</a:t>
            </a:r>
          </a:p>
          <a:p>
            <a:r>
              <a:rPr lang="en-US" sz="2800" dirty="0"/>
              <a:t>n</a:t>
            </a:r>
            <a:r>
              <a:rPr lang="en-US" sz="2000" dirty="0"/>
              <a:t>s</a:t>
            </a:r>
            <a:r>
              <a:rPr lang="en-US" sz="2800" dirty="0"/>
              <a:t>: the </a:t>
            </a:r>
            <a:r>
              <a:rPr lang="en-US" sz="2800" dirty="0" smtClean="0"/>
              <a:t>overall </a:t>
            </a:r>
            <a:r>
              <a:rPr lang="en-US" sz="2800" dirty="0"/>
              <a:t>efficiency of the storage–generation cycle</a:t>
            </a:r>
          </a:p>
          <a:p>
            <a:r>
              <a:rPr lang="en-US" sz="2800" dirty="0" err="1"/>
              <a:t>E</a:t>
            </a:r>
            <a:r>
              <a:rPr lang="en-US" sz="2000" dirty="0" err="1"/>
              <a:t>c</a:t>
            </a:r>
            <a:r>
              <a:rPr lang="en-US" sz="2800" dirty="0"/>
              <a:t>: Expected energy for charging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04525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Questions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energystorage.org/system/files/resources/eac_nationalgridenergystoragestrategy_jan2014.pdf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  <a:hlinkClick r:id="rId3"/>
              </a:rPr>
              <a:t>energy.gov/sites/prod/files/2013/12/f5/Grid%20Energy%20Storage%20December%202013.pdf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sz="2800" dirty="0" smtClean="0">
                <a:solidFill>
                  <a:srgbClr val="002060"/>
                </a:solidFill>
                <a:hlinkClick r:id="rId4"/>
              </a:rPr>
              <a:t>www.sandia.gov/ess/publications/SAND2012-9422.pdf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hlinkClick r:id="rId5"/>
              </a:rPr>
              <a:t>https://courses.engr.illinois.edu/ece588/handouts/files/Lecture%2012-%</a:t>
            </a:r>
            <a:r>
              <a:rPr lang="en-US" sz="2800" dirty="0" smtClean="0">
                <a:hlinkClick r:id="rId5"/>
              </a:rPr>
              <a:t>20Analysis%20of%20Storage.pdf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Content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676401"/>
            <a:ext cx="6686758" cy="5486399"/>
          </a:xfrm>
        </p:spPr>
        <p:txBody>
          <a:bodyPr anchor="t"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dirty="0" smtClean="0"/>
              <a:t>Load Models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 smtClean="0"/>
              <a:t>Economic Dispatch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 smtClean="0"/>
              <a:t>Disturbance and Recovery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/>
              <a:t>Demand-Side Management</a:t>
            </a:r>
            <a:endParaRPr lang="en-US" sz="32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3200" dirty="0" smtClean="0"/>
              <a:t>Energy Storage Units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 smtClean="0"/>
              <a:t>Unit Scheduling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 smtClean="0"/>
              <a:t>Charge &amp; Discharge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Chronological Load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08094"/>
            <a:ext cx="8839200" cy="2097506"/>
          </a:xfrm>
        </p:spPr>
        <p:txBody>
          <a:bodyPr>
            <a:normAutofit fontScale="92500"/>
          </a:bodyPr>
          <a:lstStyle/>
          <a:p>
            <a:r>
              <a:rPr lang="en-US" dirty="0"/>
              <a:t>Load is modeled as the sum of individual demands</a:t>
            </a:r>
          </a:p>
          <a:p>
            <a:endParaRPr lang="en-US" sz="1000" dirty="0" smtClean="0"/>
          </a:p>
          <a:p>
            <a:r>
              <a:rPr lang="en-US" dirty="0" smtClean="0"/>
              <a:t>It s</a:t>
            </a:r>
            <a:r>
              <a:rPr lang="en-US" dirty="0" smtClean="0"/>
              <a:t>pecifies </a:t>
            </a:r>
            <a:r>
              <a:rPr lang="en-US" dirty="0"/>
              <a:t>the load at every hour of the </a:t>
            </a:r>
            <a:r>
              <a:rPr lang="en-US" dirty="0" smtClean="0"/>
              <a:t>period</a:t>
            </a:r>
          </a:p>
          <a:p>
            <a:endParaRPr lang="en-US" sz="900" dirty="0" smtClean="0"/>
          </a:p>
          <a:p>
            <a:r>
              <a:rPr lang="en-US" dirty="0"/>
              <a:t>Distinguishes </a:t>
            </a:r>
            <a:r>
              <a:rPr lang="en-US" dirty="0" smtClean="0"/>
              <a:t>peak </a:t>
            </a:r>
            <a:r>
              <a:rPr lang="en-US" dirty="0"/>
              <a:t>and off-peak conditions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25000" r="18696" b="7758"/>
          <a:stretch/>
        </p:blipFill>
        <p:spPr bwMode="auto">
          <a:xfrm>
            <a:off x="1600200" y="990600"/>
            <a:ext cx="5727700" cy="36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Duration Curve (LDC)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3237"/>
            <a:ext cx="7467600" cy="2163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Sorts </a:t>
            </a:r>
            <a:r>
              <a:rPr lang="en-US" dirty="0"/>
              <a:t>the chronological loads </a:t>
            </a:r>
            <a:r>
              <a:rPr lang="en-US" dirty="0" smtClean="0"/>
              <a:t>in </a:t>
            </a:r>
            <a:r>
              <a:rPr lang="en-US" dirty="0"/>
              <a:t>order of decreasing </a:t>
            </a:r>
            <a:r>
              <a:rPr lang="en-US" dirty="0" smtClean="0"/>
              <a:t>magnitude</a:t>
            </a:r>
          </a:p>
          <a:p>
            <a:endParaRPr lang="en-US" sz="900" dirty="0" smtClean="0"/>
          </a:p>
          <a:p>
            <a:r>
              <a:rPr lang="en-US" dirty="0"/>
              <a:t>Quantify the total energy required in terms of the area under the curve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9403" r="45280" b="40299"/>
          <a:stretch/>
        </p:blipFill>
        <p:spPr bwMode="auto">
          <a:xfrm>
            <a:off x="1295400" y="1219200"/>
            <a:ext cx="6205182" cy="294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10600" cy="2209800"/>
          </a:xfrm>
        </p:spPr>
        <p:txBody>
          <a:bodyPr>
            <a:normAutofit/>
          </a:bodyPr>
          <a:lstStyle/>
          <a:p>
            <a:r>
              <a:rPr lang="en-US" sz="2800" dirty="0"/>
              <a:t>Economic dispatch determines the best way to minimize </a:t>
            </a:r>
            <a:r>
              <a:rPr lang="en-US" sz="2800" dirty="0" smtClean="0"/>
              <a:t>the generator operating </a:t>
            </a:r>
            <a:r>
              <a:rPr lang="en-US" sz="2800" dirty="0" smtClean="0"/>
              <a:t>costs</a:t>
            </a:r>
          </a:p>
          <a:p>
            <a:endParaRPr lang="en-US" sz="800" dirty="0" smtClean="0"/>
          </a:p>
          <a:p>
            <a:r>
              <a:rPr lang="en-US" sz="2800" dirty="0" smtClean="0"/>
              <a:t>total </a:t>
            </a:r>
            <a:r>
              <a:rPr lang="en-US" sz="2800" dirty="0"/>
              <a:t>generation = total load + losses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7500"/>
            <a:ext cx="56388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/>
              <a:t>Power Grid Disturbance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3962400"/>
            <a:ext cx="8740239" cy="259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example of simple 4-bus system</a:t>
            </a:r>
          </a:p>
          <a:p>
            <a:endParaRPr lang="en-US" sz="800" dirty="0" smtClean="0"/>
          </a:p>
          <a:p>
            <a:r>
              <a:rPr lang="en-US" sz="2800" dirty="0" smtClean="0"/>
              <a:t>Disturbance occurs between bus 1 and bus 2</a:t>
            </a:r>
          </a:p>
          <a:p>
            <a:endParaRPr lang="en-US" sz="900" dirty="0" smtClean="0"/>
          </a:p>
          <a:p>
            <a:r>
              <a:rPr lang="en-US" sz="2800" dirty="0" smtClean="0"/>
              <a:t>Power output has to increase elsewhere in the network to make up the losses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4740" r="9073" b="12761"/>
          <a:stretch/>
        </p:blipFill>
        <p:spPr bwMode="auto">
          <a:xfrm>
            <a:off x="128649" y="1295400"/>
            <a:ext cx="451955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26302" r="9348" b="13021"/>
          <a:stretch/>
        </p:blipFill>
        <p:spPr bwMode="auto">
          <a:xfrm>
            <a:off x="4800600" y="1295400"/>
            <a:ext cx="4168239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 smtClean="0"/>
              <a:t>Power Grid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10200"/>
            <a:ext cx="8458200" cy="1447800"/>
          </a:xfrm>
        </p:spPr>
        <p:txBody>
          <a:bodyPr/>
          <a:lstStyle/>
          <a:p>
            <a:r>
              <a:rPr lang="en-US" dirty="0" smtClean="0"/>
              <a:t>Frequency changes as a result of sudden generation </a:t>
            </a:r>
            <a:r>
              <a:rPr lang="en-US" dirty="0" smtClean="0"/>
              <a:t>loss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974823" cy="41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Initially the </a:t>
            </a:r>
            <a:r>
              <a:rPr lang="en-US" sz="2800" dirty="0"/>
              <a:t>system frequency will decrease as energy stored in the rotating masses is transformed into electric </a:t>
            </a:r>
            <a:r>
              <a:rPr lang="en-US" sz="2800" dirty="0" smtClean="0"/>
              <a:t>energy</a:t>
            </a:r>
          </a:p>
          <a:p>
            <a:endParaRPr lang="en-US" sz="800" dirty="0"/>
          </a:p>
          <a:p>
            <a:r>
              <a:rPr lang="en-US" sz="2800" dirty="0"/>
              <a:t>Within seconds governors respond, increasing power output </a:t>
            </a:r>
            <a:endParaRPr lang="en-US" sz="2800" dirty="0" smtClean="0"/>
          </a:p>
          <a:p>
            <a:endParaRPr lang="en-US" sz="800" dirty="0" smtClean="0"/>
          </a:p>
          <a:p>
            <a:r>
              <a:rPr lang="en-US" sz="2800" dirty="0" smtClean="0"/>
              <a:t>Usually the cost of producing electricity will be increased because the dispatch is no longer optimal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Marginal Cost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8991600" cy="1828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Plots the incremental $/MWh as a function of </a:t>
            </a:r>
            <a:r>
              <a:rPr lang="en-US" altLang="en-US" sz="2800" dirty="0" smtClean="0"/>
              <a:t>MW</a:t>
            </a:r>
          </a:p>
          <a:p>
            <a:endParaRPr lang="en-US" altLang="en-US" sz="800" dirty="0" smtClean="0"/>
          </a:p>
          <a:p>
            <a:r>
              <a:rPr lang="en-US" sz="2800" dirty="0" smtClean="0"/>
              <a:t>Generators </a:t>
            </a:r>
            <a:r>
              <a:rPr lang="en-US" sz="2800" dirty="0"/>
              <a:t>have limits on the minimum and maximum amount of power they can produce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143000"/>
            <a:ext cx="69246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561</TotalTime>
  <Words>471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Energy Storage Units in Electricity Resource Planning</vt:lpstr>
      <vt:lpstr>Content Overview</vt:lpstr>
      <vt:lpstr>Chronological Load Model</vt:lpstr>
      <vt:lpstr>Load Duration Curve (LDC) Model</vt:lpstr>
      <vt:lpstr>Economic Dispatch</vt:lpstr>
      <vt:lpstr>Power Grid Disturbance</vt:lpstr>
      <vt:lpstr>Power Grid Disturbance</vt:lpstr>
      <vt:lpstr>Frequency Response</vt:lpstr>
      <vt:lpstr>Marginal Cost Curve</vt:lpstr>
      <vt:lpstr>Demand-Side Management (DSM)</vt:lpstr>
      <vt:lpstr>Energy Storage Units</vt:lpstr>
      <vt:lpstr>Energy Storage Unit Scheduling</vt:lpstr>
      <vt:lpstr>Energy Storage Unit Scheduling</vt:lpstr>
      <vt:lpstr>Charge-Discharge</vt:lpstr>
      <vt:lpstr>Energy Storage Constraints</vt:lpstr>
      <vt:lpstr>Discharge Constraint</vt:lpstr>
      <vt:lpstr>Questions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of Energy Storage Systems in Electrical Resource Planning</dc:title>
  <dc:creator>Miao Lu</dc:creator>
  <cp:lastModifiedBy>mlu</cp:lastModifiedBy>
  <cp:revision>117</cp:revision>
  <dcterms:created xsi:type="dcterms:W3CDTF">2014-11-11T18:03:25Z</dcterms:created>
  <dcterms:modified xsi:type="dcterms:W3CDTF">2014-12-05T19:43:11Z</dcterms:modified>
</cp:coreProperties>
</file>