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5" r:id="rId2"/>
    <p:sldId id="355" r:id="rId3"/>
    <p:sldId id="366" r:id="rId4"/>
    <p:sldId id="368" r:id="rId5"/>
    <p:sldId id="375" r:id="rId6"/>
    <p:sldId id="367" r:id="rId7"/>
    <p:sldId id="357" r:id="rId8"/>
    <p:sldId id="358" r:id="rId9"/>
    <p:sldId id="370" r:id="rId10"/>
    <p:sldId id="371" r:id="rId11"/>
    <p:sldId id="372" r:id="rId12"/>
    <p:sldId id="373" r:id="rId13"/>
    <p:sldId id="374" r:id="rId14"/>
    <p:sldId id="3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05"/>
    <a:srgbClr val="13294B"/>
    <a:srgbClr val="C84113"/>
    <a:srgbClr val="3B6C35"/>
    <a:srgbClr val="4B868E"/>
    <a:srgbClr val="FBB24D"/>
    <a:srgbClr val="F05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0" autoAdjust="0"/>
    <p:restoredTop sz="95782" autoAdjust="0"/>
  </p:normalViewPr>
  <p:slideViewPr>
    <p:cSldViewPr snapToGrid="0">
      <p:cViewPr varScale="1">
        <p:scale>
          <a:sx n="149" d="100"/>
          <a:sy n="149" d="100"/>
        </p:scale>
        <p:origin x="26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E1E9AA-346A-B3D9-794E-D00029D39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56AFA-A4B7-7466-6AF7-3B946230D3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4678F-55F8-4A98-B438-1921114C3F7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BE0AD-401D-551F-84BA-B7639FBB7E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98A03-EC06-4230-C305-6B23873923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E4B95-DB27-469E-87AB-81525EE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7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03:20:08.9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71 0,'817'-71'0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03:20:19.2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0,'675'0'0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60D9-9A89-466D-AB9E-AB8EEEC5B27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6F0D5-1438-4C96-931F-854E0BFC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32F4F2-6BCB-E2A6-BF14-55C777A83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Accent">
            <a:extLst>
              <a:ext uri="{FF2B5EF4-FFF2-40B4-BE49-F238E27FC236}">
                <a16:creationId xmlns:a16="http://schemas.microsoft.com/office/drawing/2014/main" id="{A4CD8BB7-0ED5-85FC-E344-1C112A4E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95872" y="1832610"/>
            <a:ext cx="95250" cy="319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C5F9852-BDFC-7251-F9A8-98DEA1026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3131" y="1958297"/>
            <a:ext cx="8569236" cy="1614486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497620D0-FD2F-C1C0-438F-BA156FAA85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5601" y="3489452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8" name="Date Placeholder">
            <a:extLst>
              <a:ext uri="{FF2B5EF4-FFF2-40B4-BE49-F238E27FC236}">
                <a16:creationId xmlns:a16="http://schemas.microsoft.com/office/drawing/2014/main" id="{D3A57C1C-6F1A-1705-E0D4-BE50DA8625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5601" y="4257421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100193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30D879-E427-F595-A720-AD68F45BE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Block I">
            <a:extLst>
              <a:ext uri="{FF2B5EF4-FFF2-40B4-BE49-F238E27FC236}">
                <a16:creationId xmlns:a16="http://schemas.microsoft.com/office/drawing/2014/main" id="{03433787-1CFF-45E7-AF8C-BD6DE67D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10" name="Title underscore">
            <a:extLst>
              <a:ext uri="{FF2B5EF4-FFF2-40B4-BE49-F238E27FC236}">
                <a16:creationId xmlns:a16="http://schemas.microsoft.com/office/drawing/2014/main" id="{9AB7A58C-6DBD-4739-B4B2-CF600754B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1E358E9E-D14A-D868-718C-3F41147F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5A4D42FD-F2CE-B461-42FC-B7365425E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C86609E-3488-AC7D-5BCD-1999D3D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Accent">
            <a:extLst>
              <a:ext uri="{FF2B5EF4-FFF2-40B4-BE49-F238E27FC236}">
                <a16:creationId xmlns:a16="http://schemas.microsoft.com/office/drawing/2014/main" id="{D0364173-A96F-9FE3-06E5-5B39DC86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lock I">
            <a:extLst>
              <a:ext uri="{FF2B5EF4-FFF2-40B4-BE49-F238E27FC236}">
                <a16:creationId xmlns:a16="http://schemas.microsoft.com/office/drawing/2014/main" id="{476E0D61-C12B-4A74-FA1D-11D7952A0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7" name="Footer background">
            <a:extLst>
              <a:ext uri="{FF2B5EF4-FFF2-40B4-BE49-F238E27FC236}">
                <a16:creationId xmlns:a16="http://schemas.microsoft.com/office/drawing/2014/main" id="{0D56C456-94C5-4B92-7452-76C649BE7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2F5268-A885-7E39-998A-D50E2D26F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F48C7DE-94AB-9076-4335-F5D9A305B3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795749"/>
            <a:ext cx="10370190" cy="4120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epartment/Unit name Placeholder">
            <a:extLst>
              <a:ext uri="{FF2B5EF4-FFF2-40B4-BE49-F238E27FC236}">
                <a16:creationId xmlns:a16="http://schemas.microsoft.com/office/drawing/2014/main" id="{B033ED9C-0B52-487F-8BD5-11759DAF6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8AAFB27-B643-3132-E0CD-89C471BF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5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80743D9-A6A8-DB12-6B2E-147C03806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9" name="Subheading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913536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688805"/>
            <a:ext cx="10370190" cy="963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heading 2">
            <a:extLst>
              <a:ext uri="{FF2B5EF4-FFF2-40B4-BE49-F238E27FC236}">
                <a16:creationId xmlns:a16="http://schemas.microsoft.com/office/drawing/2014/main" id="{2D3D518F-FED5-7E25-12CE-FCBE9431A5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228" y="3957788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9071244-DD24-D83B-A3BC-DF4D85E08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2463" y="4733057"/>
            <a:ext cx="10370190" cy="963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00EE44-1662-6C19-8EEE-4473520AD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C33744-A502-FBC7-B1D3-73DF0C333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9" name="Subhead Placeholder - left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785267"/>
            <a:ext cx="4876417" cy="2155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head Placeholder - right">
            <a:extLst>
              <a:ext uri="{FF2B5EF4-FFF2-40B4-BE49-F238E27FC236}">
                <a16:creationId xmlns:a16="http://schemas.microsoft.com/office/drawing/2014/main" id="{224424D1-87E7-3962-19AA-DA17D1EABB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629D8EC-3306-885D-34FB-A593175BDA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6237" y="2785267"/>
            <a:ext cx="4876417" cy="2155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epartment/Unit name Placeholder">
            <a:extLst>
              <a:ext uri="{FF2B5EF4-FFF2-40B4-BE49-F238E27FC236}">
                <a16:creationId xmlns:a16="http://schemas.microsoft.com/office/drawing/2014/main" id="{78C65027-A687-41F0-E627-6C9CA6C8D0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5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accent">
            <a:extLst>
              <a:ext uri="{FF2B5EF4-FFF2-40B4-BE49-F238E27FC236}">
                <a16:creationId xmlns:a16="http://schemas.microsoft.com/office/drawing/2014/main" id="{115AD324-E2E1-9400-B6BC-49D0C5F6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71844C4-2CEE-3AA9-FDAD-BAF322CBD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5" name="Subhead Placeholder - left">
            <a:extLst>
              <a:ext uri="{FF2B5EF4-FFF2-40B4-BE49-F238E27FC236}">
                <a16:creationId xmlns:a16="http://schemas.microsoft.com/office/drawing/2014/main" id="{4F21266B-E068-C84F-857F-629382CE95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8" name="Text Placeholder - left">
            <a:extLst>
              <a:ext uri="{FF2B5EF4-FFF2-40B4-BE49-F238E27FC236}">
                <a16:creationId xmlns:a16="http://schemas.microsoft.com/office/drawing/2014/main" id="{E378921D-C904-2C44-DAD3-10FCD05155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1081" y="2774950"/>
            <a:ext cx="4876417" cy="266858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ubhead Placeholder - right">
            <a:extLst>
              <a:ext uri="{FF2B5EF4-FFF2-40B4-BE49-F238E27FC236}">
                <a16:creationId xmlns:a16="http://schemas.microsoft.com/office/drawing/2014/main" id="{EEBD4F98-6476-56B5-5D6A-FDFCA46BF7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0" name="Text Placeholder -right">
            <a:extLst>
              <a:ext uri="{FF2B5EF4-FFF2-40B4-BE49-F238E27FC236}">
                <a16:creationId xmlns:a16="http://schemas.microsoft.com/office/drawing/2014/main" id="{E6AC3C03-BBBE-A121-29AB-D885327950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4855" y="2774797"/>
            <a:ext cx="4876417" cy="266858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epartment/unit name Placeholder">
            <a:extLst>
              <a:ext uri="{FF2B5EF4-FFF2-40B4-BE49-F238E27FC236}">
                <a16:creationId xmlns:a16="http://schemas.microsoft.com/office/drawing/2014/main" id="{447F6171-D545-B452-563D-EFB2AE966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01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BB2015-0086-DF08-8A25-8A0616C8B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80" y="1291652"/>
            <a:ext cx="6189488" cy="807792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Large Quote</a:t>
            </a:r>
          </a:p>
        </p:txBody>
      </p:sp>
      <p:sp>
        <p:nvSpPr>
          <p:cNvPr id="12" name="Quote 1 - left">
            <a:extLst>
              <a:ext uri="{FF2B5EF4-FFF2-40B4-BE49-F238E27FC236}">
                <a16:creationId xmlns:a16="http://schemas.microsoft.com/office/drawing/2014/main" id="{74CB6488-2929-62E5-C898-745037E06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1167968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3" name="Quote 1 - right">
            <a:extLst>
              <a:ext uri="{FF2B5EF4-FFF2-40B4-BE49-F238E27FC236}">
                <a16:creationId xmlns:a16="http://schemas.microsoft.com/office/drawing/2014/main" id="{91174DFB-BAA6-41D2-C5C4-B438E22A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140821" y="1185256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7" name="Attribution 1 Placeholder">
            <a:extLst>
              <a:ext uri="{FF2B5EF4-FFF2-40B4-BE49-F238E27FC236}">
                <a16:creationId xmlns:a16="http://schemas.microsoft.com/office/drawing/2014/main" id="{2A25C115-1C3A-AC3A-C7C7-570E85027B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27193" y="2116732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7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7" name="Quote 2 - left">
            <a:extLst>
              <a:ext uri="{FF2B5EF4-FFF2-40B4-BE49-F238E27FC236}">
                <a16:creationId xmlns:a16="http://schemas.microsoft.com/office/drawing/2014/main" id="{007BC3EA-75CF-5946-828D-DEFAF530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3477024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FF5F05"/>
                </a:solidFill>
              </a:rPr>
              <a:t>“</a:t>
            </a:r>
          </a:p>
        </p:txBody>
      </p:sp>
      <p:sp>
        <p:nvSpPr>
          <p:cNvPr id="8" name="Quote 2 - right">
            <a:extLst>
              <a:ext uri="{FF2B5EF4-FFF2-40B4-BE49-F238E27FC236}">
                <a16:creationId xmlns:a16="http://schemas.microsoft.com/office/drawing/2014/main" id="{254A594E-C5D9-FA57-D21E-EAA6B5CB7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088267" y="3494312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9" name="Long Quote Placeholder">
            <a:extLst>
              <a:ext uri="{FF2B5EF4-FFF2-40B4-BE49-F238E27FC236}">
                <a16:creationId xmlns:a16="http://schemas.microsoft.com/office/drawing/2014/main" id="{C6593C7D-5AD9-BC2C-0070-B0B3F7287B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60741" y="3501730"/>
            <a:ext cx="6179926" cy="15072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Long Paragraph Quote </a:t>
            </a:r>
          </a:p>
        </p:txBody>
      </p:sp>
      <p:sp>
        <p:nvSpPr>
          <p:cNvPr id="20" name="Long Quote attribution Placeholder">
            <a:extLst>
              <a:ext uri="{FF2B5EF4-FFF2-40B4-BE49-F238E27FC236}">
                <a16:creationId xmlns:a16="http://schemas.microsoft.com/office/drawing/2014/main" id="{D808D8CD-BCBE-F257-3C6F-64185F7ABD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27193" y="5065124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7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2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06AA2EA-F5CC-A830-112E-D187F5411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1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2561957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2273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58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73818" y="4699385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9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67464D1-DDEC-4858-9CA3-246D12B35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8" name="Subhead Placeholder 1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561957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2203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46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0698" y="4699385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80438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25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B32AFE-F932-DF9D-9DB7-1815DFD5D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3492374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3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5372" y="277803"/>
            <a:ext cx="516232" cy="745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C361099-F3C8-7FD3-FE7D-BDB8984BD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8" name="Subheading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463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0698" y="3492374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396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36CFC5-9FDA-B7CC-A0E8-9E2C8CF52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11" name="Title Accent">
            <a:extLst>
              <a:ext uri="{FF2B5EF4-FFF2-40B4-BE49-F238E27FC236}">
                <a16:creationId xmlns:a16="http://schemas.microsoft.com/office/drawing/2014/main" id="{774D0FFC-1870-3AC0-2920-9F9EA3F5B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95872" y="1832610"/>
            <a:ext cx="95250" cy="319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67BB4B5-6DC9-4239-4EE4-8B3B8C068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3131" y="1958297"/>
            <a:ext cx="8569236" cy="1614486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Department/unit name placeholder">
            <a:extLst>
              <a:ext uri="{FF2B5EF4-FFF2-40B4-BE49-F238E27FC236}">
                <a16:creationId xmlns:a16="http://schemas.microsoft.com/office/drawing/2014/main" id="{9CCA8B6C-53BF-DD2E-3863-4C1119735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5601" y="3489452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10" name="Date Placeholder">
            <a:extLst>
              <a:ext uri="{FF2B5EF4-FFF2-40B4-BE49-F238E27FC236}">
                <a16:creationId xmlns:a16="http://schemas.microsoft.com/office/drawing/2014/main" id="{609F09B9-AFB9-1195-67C0-6A06E8B36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5601" y="4257421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75391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0698" y="1578560"/>
            <a:ext cx="10371957" cy="387525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689" y="5590340"/>
            <a:ext cx="10367965" cy="612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7D02BED8-DBC4-0252-E92E-234AE9D9F1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9104" y="2391179"/>
            <a:ext cx="4187900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A877C0E9-AC67-8A06-EFD9-3C48FB86A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7339" y="3166449"/>
            <a:ext cx="4187900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69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9FFDD080-4638-6791-3E4F-BA329002E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8247" y="4070491"/>
            <a:ext cx="769550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48247" y="4980067"/>
            <a:ext cx="7695506" cy="6125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25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DA352AF-0D0B-CA5B-F6AB-E8E707C2B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A294C2DE-00CB-57AC-36E4-F1BD262706D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1430338" y="1747838"/>
            <a:ext cx="9134475" cy="43608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47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9AC6FB-79B2-8934-E612-EC987EF32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9E07F9AC-4E7E-9623-9170-90BDADFA2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Title Underscore">
            <a:extLst>
              <a:ext uri="{FF2B5EF4-FFF2-40B4-BE49-F238E27FC236}">
                <a16:creationId xmlns:a16="http://schemas.microsoft.com/office/drawing/2014/main" id="{58F4D01E-94DA-4F0B-8E13-618D11B2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lock I">
            <a:extLst>
              <a:ext uri="{FF2B5EF4-FFF2-40B4-BE49-F238E27FC236}">
                <a16:creationId xmlns:a16="http://schemas.microsoft.com/office/drawing/2014/main" id="{2ECD6B36-AE20-6B2C-70DA-90541397C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45B5409-DDAC-5BBA-E785-37F723B563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Questions/Contact/Information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82A2E9-6729-F459-2EB4-38593EB184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EC420C19-0C40-EAE2-AA9D-5101B4FF1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DAF599E-70A8-5E76-56CB-CA69217C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FF63E5-FDDB-6B44-048F-EF43D6670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Title Placeholder">
            <a:extLst>
              <a:ext uri="{FF2B5EF4-FFF2-40B4-BE49-F238E27FC236}">
                <a16:creationId xmlns:a16="http://schemas.microsoft.com/office/drawing/2014/main" id="{33DE6DDB-A415-6C63-7353-2B6BB41D5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EE499929-DC2D-46B3-A28E-229CC329A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lock I">
            <a:extLst>
              <a:ext uri="{FF2B5EF4-FFF2-40B4-BE49-F238E27FC236}">
                <a16:creationId xmlns:a16="http://schemas.microsoft.com/office/drawing/2014/main" id="{E693DE19-AD82-43E4-870B-ABD71ED9E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0D3AEAA-8383-5B38-DD49-CF2D2E42B2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Questions/Contact/Information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50F580-D423-6DBC-88B2-B37D4EB87A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epartment/Unit name Placeholder">
            <a:extLst>
              <a:ext uri="{FF2B5EF4-FFF2-40B4-BE49-F238E27FC236}">
                <a16:creationId xmlns:a16="http://schemas.microsoft.com/office/drawing/2014/main" id="{D09D9943-0FAE-E4DE-E4FE-0B3F8F5513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BC285FAE-FC3C-B139-BFE4-13B464552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0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F629A3-552F-E006-13D5-0CE1F4DDF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8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460F61-2344-C760-857E-55ED7348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0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D10096E1-7AA4-3695-82F5-7DAD7028D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95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C55AD4A4-2991-D3F6-2545-9BA75BB1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5C2C3DC9-CBAF-E0AA-9E07-BE81DC63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4" cy="6856612"/>
          </a:xfrm>
          <a:prstGeom prst="rect">
            <a:avLst/>
          </a:prstGeom>
        </p:spPr>
      </p:pic>
      <p:pic>
        <p:nvPicPr>
          <p:cNvPr id="2" name="Block I">
            <a:extLst>
              <a:ext uri="{FF2B5EF4-FFF2-40B4-BE49-F238E27FC236}">
                <a16:creationId xmlns:a16="http://schemas.microsoft.com/office/drawing/2014/main" id="{F622F3C3-0B66-1EFA-7644-C9486EB60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7BC0581F-68FE-3796-A22D-5418171CE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63545"/>
            <a:ext cx="12189530" cy="1614487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epartment/Unit name Placeholder">
            <a:extLst>
              <a:ext uri="{FF2B5EF4-FFF2-40B4-BE49-F238E27FC236}">
                <a16:creationId xmlns:a16="http://schemas.microsoft.com/office/drawing/2014/main" id="{3E44D2A3-C965-C633-19E4-D7543644A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11F428D-6D39-7B6D-AFE8-65D4134A99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881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4A6F8600-C465-A237-F197-C96A708B3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  <p:pic>
        <p:nvPicPr>
          <p:cNvPr id="2" name="Block I">
            <a:extLst>
              <a:ext uri="{FF2B5EF4-FFF2-40B4-BE49-F238E27FC236}">
                <a16:creationId xmlns:a16="http://schemas.microsoft.com/office/drawing/2014/main" id="{D8D43620-9928-A654-AC46-BED2B131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68582E55-19DE-D3A6-A102-BEE797FEF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63545"/>
            <a:ext cx="12189530" cy="1614487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Department/Name Placeholder">
            <a:extLst>
              <a:ext uri="{FF2B5EF4-FFF2-40B4-BE49-F238E27FC236}">
                <a16:creationId xmlns:a16="http://schemas.microsoft.com/office/drawing/2014/main" id="{87E33E8E-94EC-D6F0-814A-4EDAFDEC8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53FE06C4-A829-23E6-0677-AB297591F4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4258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7055D02D-3326-7573-A3C0-A19814EB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694"/>
            <a:ext cx="12189532" cy="6856612"/>
          </a:xfrm>
          <a:prstGeom prst="rect">
            <a:avLst/>
          </a:prstGeom>
        </p:spPr>
      </p:pic>
      <p:pic>
        <p:nvPicPr>
          <p:cNvPr id="15" name="Block I">
            <a:extLst>
              <a:ext uri="{FF2B5EF4-FFF2-40B4-BE49-F238E27FC236}">
                <a16:creationId xmlns:a16="http://schemas.microsoft.com/office/drawing/2014/main" id="{193783E6-EE13-4530-A988-B4868B496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11" name="Title Accent">
            <a:extLst>
              <a:ext uri="{FF2B5EF4-FFF2-40B4-BE49-F238E27FC236}">
                <a16:creationId xmlns:a16="http://schemas.microsoft.com/office/drawing/2014/main" id="{BBEA2DE4-2385-495C-A616-BF4D8C4A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4A50B919-1C53-82C7-0ADF-4D7B60644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E14BE4D4-A7FC-9557-3271-D4088C04E7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epartment/unit name Placeholder">
            <a:extLst>
              <a:ext uri="{FF2B5EF4-FFF2-40B4-BE49-F238E27FC236}">
                <a16:creationId xmlns:a16="http://schemas.microsoft.com/office/drawing/2014/main" id="{5CA5320C-70CA-7F64-3D32-B994D01BD6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2D0D6A88-2FF4-ED2F-DB76-9BB2C9C00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4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C493BA29-88DB-9209-4439-6C9327AE6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72E36FC3-13D9-5B7F-F024-ECE203ECE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7" name="Title Accent">
            <a:extLst>
              <a:ext uri="{FF2B5EF4-FFF2-40B4-BE49-F238E27FC236}">
                <a16:creationId xmlns:a16="http://schemas.microsoft.com/office/drawing/2014/main" id="{70DB334B-58BA-FA46-760E-299BA028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9022AEE9-9854-64A4-8425-2C701E7B8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06092AA5-D5FE-2CF4-EDF1-CED258F3F2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1A96EBAC-4595-0697-28AB-2D82831393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004C974-18EE-90F8-50C2-6B74362B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3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4E2EB510-CA6D-090B-7475-EB8A202E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2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68FCE613-86B1-45E6-BB32-58EB7FA4B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5" name="Title accent">
            <a:extLst>
              <a:ext uri="{FF2B5EF4-FFF2-40B4-BE49-F238E27FC236}">
                <a16:creationId xmlns:a16="http://schemas.microsoft.com/office/drawing/2014/main" id="{9D88B7D3-8E4C-8BC3-801C-DEA164218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DB230F21-1FBA-D776-0144-95076DA26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1BA84641-52D3-F667-A202-043557B06E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734D93D2-3734-2540-A03F-C47C6DD212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5E21822-BD18-9D54-B62B-8E5D54BC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3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2F9A8B31-E9F1-E958-5770-0E4DC6EC1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372EC9F4-B30C-7841-50F3-CAE581C4A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6" name="Title Accent">
            <a:extLst>
              <a:ext uri="{FF2B5EF4-FFF2-40B4-BE49-F238E27FC236}">
                <a16:creationId xmlns:a16="http://schemas.microsoft.com/office/drawing/2014/main" id="{7F62A38B-0BBB-7A39-BE3D-4B696AE8F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C8C38F5E-9BC0-719F-02FF-D9B0010B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93DA8837-8538-EC91-4522-8F7D0204B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C3874A56-F068-73F4-0F8E-2728FC25B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D4F4EDB-DDC3-8969-B1D8-C97542C1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3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B2C5E3-2C50-D5D2-E1FB-085CFA8C0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B6F3FFB3-15FF-5FEF-255A-ED6AEE9D5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15" name="Title underscore">
            <a:extLst>
              <a:ext uri="{FF2B5EF4-FFF2-40B4-BE49-F238E27FC236}">
                <a16:creationId xmlns:a16="http://schemas.microsoft.com/office/drawing/2014/main" id="{73C213B8-2261-4AAB-8CED-8BDC7849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">
            <a:extLst>
              <a:ext uri="{FF2B5EF4-FFF2-40B4-BE49-F238E27FC236}">
                <a16:creationId xmlns:a16="http://schemas.microsoft.com/office/drawing/2014/main" id="{F7E785B2-7E34-E0D4-0458-2031C0247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4" name="Department/Unit name Placeholder">
            <a:extLst>
              <a:ext uri="{FF2B5EF4-FFF2-40B4-BE49-F238E27FC236}">
                <a16:creationId xmlns:a16="http://schemas.microsoft.com/office/drawing/2014/main" id="{43F3769A-076E-8C78-317D-5BCB57976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76D1151-1586-A4CD-17CD-700A8ECAB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7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08955-08BB-4699-BDD8-1E3D7EEF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B2E1F-8BE8-6F6E-A1F6-527F51B3D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605B6C-A108-B529-76C2-7C90E4E90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64" r:id="rId7"/>
    <p:sldLayoutId id="2147483665" r:id="rId8"/>
    <p:sldLayoutId id="2147483651" r:id="rId9"/>
    <p:sldLayoutId id="2147483666" r:id="rId10"/>
    <p:sldLayoutId id="2147483681" r:id="rId11"/>
    <p:sldLayoutId id="2147483671" r:id="rId12"/>
    <p:sldLayoutId id="2147483670" r:id="rId13"/>
    <p:sldLayoutId id="2147483652" r:id="rId14"/>
    <p:sldLayoutId id="2147483653" r:id="rId15"/>
    <p:sldLayoutId id="2147483672" r:id="rId16"/>
    <p:sldLayoutId id="2147483673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54" r:id="rId24"/>
    <p:sldLayoutId id="2147483655" r:id="rId25"/>
    <p:sldLayoutId id="2147483656" r:id="rId26"/>
    <p:sldLayoutId id="2147483657" r:id="rId27"/>
    <p:sldLayoutId id="2147483667" r:id="rId28"/>
    <p:sldLayoutId id="2147483668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.xml"/><Relationship Id="rId5" Type="http://schemas.openxmlformats.org/officeDocument/2006/relationships/image" Target="../media/image22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98A998-0233-2AD2-51CE-AAF4FE9C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Buoyancy Energy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8651D-C1C9-2C2C-5DAE-68D0CF0C0E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Albert Seo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0067AC-9C77-E42B-121E-87C11EF20D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December 03, 2025</a:t>
            </a:r>
          </a:p>
        </p:txBody>
      </p:sp>
    </p:spTree>
    <p:extLst>
      <p:ext uri="{BB962C8B-B14F-4D97-AF65-F5344CB8AC3E}">
        <p14:creationId xmlns:p14="http://schemas.microsoft.com/office/powerpoint/2010/main" val="177695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A852A-5F0E-35B9-71C6-25C6D1794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F578-4D5D-E557-040F-A87FE02E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anchor="ctr">
            <a:normAutofit/>
          </a:bodyPr>
          <a:lstStyle/>
          <a:p>
            <a:r>
              <a:rPr lang="en-US" dirty="0"/>
              <a:t>Comparison to Conventional Storage Technologies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6ED618-FC87-59DE-C3E7-8C9D1F707A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579419"/>
            <a:ext cx="5546725" cy="39324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Highest cost per installed power capacity, but may have room for improvement from learning curve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BEST has cheaper cost of energy storage compared to Li-ion batteries, but more expensive than pumped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BEST plants are designed for small utility-scale implementation, often paired with renewable energy sources to address intermittency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Combination of BEST with Li-ion battery storage to handle hourly/daily cycles is the most optimal plant operating design</a:t>
            </a:r>
          </a:p>
          <a:p>
            <a:pPr marL="1028700" lvl="1" indent="-342900"/>
            <a:r>
              <a:rPr lang="en-US" sz="1800" dirty="0"/>
              <a:t>Estimated 49.6 cents/kWh can be achieved with higher learning curves</a:t>
            </a:r>
          </a:p>
          <a:p>
            <a:pPr marL="1028700" lvl="1" indent="-342900"/>
            <a:endParaRPr lang="en-US" sz="1800" dirty="0"/>
          </a:p>
          <a:p>
            <a:pPr marL="1028700" lvl="1" indent="-342900"/>
            <a:endParaRPr lang="en-US" sz="180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F40879B-7272-26B2-DAF2-F1E4973A8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/>
          <a:lstStyle/>
          <a:p>
            <a:r>
              <a:rPr lang="en-US" dirty="0"/>
              <a:t>NPRE 498 – Fall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E15C7A-A630-A77B-9029-5A4DD52418F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4" name="Picture 3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1A8973AE-3A85-3E2B-AA9C-B0D58284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66879"/>
            <a:ext cx="5943600" cy="2303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97909D-DB8D-5D49-12AF-6470C394A3ED}"/>
              </a:ext>
            </a:extLst>
          </p:cNvPr>
          <p:cNvSpPr txBox="1"/>
          <p:nvPr/>
        </p:nvSpPr>
        <p:spPr>
          <a:xfrm>
            <a:off x="2538579" y="4270659"/>
            <a:ext cx="942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(Hunt et al., 2021)</a:t>
            </a:r>
          </a:p>
        </p:txBody>
      </p:sp>
    </p:spTree>
    <p:extLst>
      <p:ext uri="{BB962C8B-B14F-4D97-AF65-F5344CB8AC3E}">
        <p14:creationId xmlns:p14="http://schemas.microsoft.com/office/powerpoint/2010/main" val="10677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98310-352D-7CDD-BC65-A3FE9DC68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8BD2-B515-4D81-1250-5086CF289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anchor="ctr">
            <a:normAutofit/>
          </a:bodyPr>
          <a:lstStyle/>
          <a:p>
            <a:r>
              <a:rPr lang="en-US" dirty="0"/>
              <a:t>Alternative Applications of BEST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56BFC59-79FF-BF7B-BCF3-04B5EB5ED4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1" y="1579419"/>
            <a:ext cx="3411414" cy="39324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Hydrogen compression</a:t>
            </a:r>
          </a:p>
          <a:p>
            <a:pPr marL="1028700" lvl="1" indent="-342900"/>
            <a:r>
              <a:rPr lang="en-US" sz="1600" dirty="0"/>
              <a:t>Compressed hydrogen up to 600 bar using ocean pressure gradient. Estimated LCOS of $2,617/m^3; conventional hydrogen compression is estimated $85,948/m^3 – 33-fold increase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Deep Sea Mining Energy Reserve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Frequency Response and Power Balancing</a:t>
            </a:r>
          </a:p>
          <a:p>
            <a:pPr marL="1028700" lvl="1" indent="-342900"/>
            <a:endParaRPr lang="en-US" sz="1600" dirty="0"/>
          </a:p>
          <a:p>
            <a:pPr marL="1028700" lvl="1" indent="-342900"/>
            <a:endParaRPr lang="en-US" sz="1800" dirty="0"/>
          </a:p>
          <a:p>
            <a:pPr marL="1028700" lvl="1" indent="-342900"/>
            <a:endParaRPr lang="en-US" sz="180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5C73A19-DA4B-8A78-AD95-7CF336CBD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/>
          <a:lstStyle/>
          <a:p>
            <a:r>
              <a:rPr lang="en-US" dirty="0"/>
              <a:t>NPRE 498 – Fall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8F3626-FF4A-2532-C3C2-8B27B7C8890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97D92-F3F3-2334-91B8-118EA6E60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403" y="1246909"/>
            <a:ext cx="2308597" cy="3980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30E4D6-0D9C-93C2-7B33-8EDF8E59C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299" y="1758462"/>
            <a:ext cx="5897099" cy="3094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27E4D1-CDE2-6D7D-D5E2-FE926ED41C6D}"/>
              </a:ext>
            </a:extLst>
          </p:cNvPr>
          <p:cNvSpPr txBox="1"/>
          <p:nvPr/>
        </p:nvSpPr>
        <p:spPr>
          <a:xfrm>
            <a:off x="8759496" y="4852667"/>
            <a:ext cx="942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(Hunt et al., 2021)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2F186-8551-9BDE-A959-DEC134BE61D0}"/>
              </a:ext>
            </a:extLst>
          </p:cNvPr>
          <p:cNvSpPr txBox="1"/>
          <p:nvPr/>
        </p:nvSpPr>
        <p:spPr>
          <a:xfrm>
            <a:off x="4728919" y="5227426"/>
            <a:ext cx="942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(Hunt et al., 2021)</a:t>
            </a:r>
          </a:p>
        </p:txBody>
      </p:sp>
    </p:spTree>
    <p:extLst>
      <p:ext uri="{BB962C8B-B14F-4D97-AF65-F5344CB8AC3E}">
        <p14:creationId xmlns:p14="http://schemas.microsoft.com/office/powerpoint/2010/main" val="348813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3C3A2-E687-E5B6-51C1-D8B756534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87F1-D571-E7D7-007D-1694B1D7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anchor="ctr">
            <a:normAutofit/>
          </a:bodyPr>
          <a:lstStyle/>
          <a:p>
            <a:r>
              <a:rPr lang="en-US" dirty="0"/>
              <a:t>Future Considerations &amp; Areas of Research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9317860-1B81-053C-1164-137028AE39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/>
          <a:lstStyle/>
          <a:p>
            <a:r>
              <a:rPr lang="en-US" dirty="0"/>
              <a:t>NPRE 498 – Fall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223D69-CC35-D27C-DCC8-55CB5C2A415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95876-F1CF-BDF5-29E3-0A91AC727F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529291"/>
            <a:ext cx="5121685" cy="45070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current commercial implementation of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Case study potentials – high cost of conventional power and high penetration of inverter-based resources, with a lack of geographical advantage for pumped hydro – can drive a higher demand to explore Buoyancy Energy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Material science and design optimization; deep sea construction technology breakthroughs; lowering capital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Environmental concerns and aquatic life 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B35F1-D1E3-F406-059F-B2B49F31C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216" y="1133856"/>
            <a:ext cx="3585437" cy="4773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E3E129-4A30-BAEA-ACF7-CD9140350A6A}"/>
              </a:ext>
            </a:extLst>
          </p:cNvPr>
          <p:cNvSpPr txBox="1"/>
          <p:nvPr/>
        </p:nvSpPr>
        <p:spPr>
          <a:xfrm>
            <a:off x="7793183" y="5801690"/>
            <a:ext cx="20414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i="1" dirty="0"/>
              <a:t>(Alami et al., 2023)</a:t>
            </a:r>
          </a:p>
        </p:txBody>
      </p:sp>
    </p:spTree>
    <p:extLst>
      <p:ext uri="{BB962C8B-B14F-4D97-AF65-F5344CB8AC3E}">
        <p14:creationId xmlns:p14="http://schemas.microsoft.com/office/powerpoint/2010/main" val="6695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EAB6-6E82-2DE0-9E36-6C72AEE6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7FEEF-30CE-FA92-3EB1-7476DC07613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F40422C-0F36-CC25-4F83-553DF427E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/>
          <a:lstStyle/>
          <a:p>
            <a:r>
              <a:rPr lang="en-US" dirty="0"/>
              <a:t>NPRE 498 – Fall 2025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620C209-C796-B436-C128-494D8558E8BE}"/>
              </a:ext>
            </a:extLst>
          </p:cNvPr>
          <p:cNvSpPr txBox="1">
            <a:spLocks/>
          </p:cNvSpPr>
          <p:nvPr/>
        </p:nvSpPr>
        <p:spPr>
          <a:xfrm>
            <a:off x="652463" y="1529291"/>
            <a:ext cx="11151610" cy="45070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</a:pPr>
            <a:r>
              <a:rPr lang="en-US" dirty="0"/>
              <a:t>Alami, A. H. (2015). Experimental assessment of Compressed Air Energy Storage (CAES) system and buoyancy work energy storage (BWES) as cellular wind energy storage options. </a:t>
            </a:r>
            <a:r>
              <a:rPr lang="en-US" i="1" dirty="0"/>
              <a:t>Journal of Energy Storage</a:t>
            </a:r>
            <a:r>
              <a:rPr lang="en-US" dirty="0"/>
              <a:t>, </a:t>
            </a:r>
            <a:r>
              <a:rPr lang="en-US" i="1" dirty="0"/>
              <a:t>1</a:t>
            </a:r>
            <a:r>
              <a:rPr lang="en-US" dirty="0"/>
              <a:t>, 38–43. https://doi.org/10.1016/j.est.2015.05.004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Alami, A. H., &amp; Bilal, H. (2013). Experimental evaluation of a buoyancy driven energy storage device. </a:t>
            </a:r>
            <a:r>
              <a:rPr lang="en-US" i="1" dirty="0"/>
              <a:t>Advanced Materials Research</a:t>
            </a:r>
            <a:r>
              <a:rPr lang="en-US" dirty="0"/>
              <a:t>, </a:t>
            </a:r>
            <a:r>
              <a:rPr lang="en-US" i="1" dirty="0"/>
              <a:t>816–817</a:t>
            </a:r>
            <a:r>
              <a:rPr lang="en-US" dirty="0"/>
              <a:t>, 887–891. https://doi.org/10.4028/www.scientific.net/amr.816-817.887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Alami, A. H., Ayoub, M., Yasin, A., </a:t>
            </a:r>
            <a:r>
              <a:rPr lang="en-US" dirty="0" err="1"/>
              <a:t>Alashkar</a:t>
            </a:r>
            <a:r>
              <a:rPr lang="en-US" dirty="0"/>
              <a:t>, A., </a:t>
            </a:r>
            <a:r>
              <a:rPr lang="en-US" dirty="0" err="1"/>
              <a:t>Aljaghoub</a:t>
            </a:r>
            <a:r>
              <a:rPr lang="en-US" dirty="0"/>
              <a:t>, H., &amp; </a:t>
            </a:r>
            <a:r>
              <a:rPr lang="en-US" dirty="0" err="1"/>
              <a:t>Alabdalla</a:t>
            </a:r>
            <a:r>
              <a:rPr lang="en-US" dirty="0"/>
              <a:t>, S. A. (2023). Performance assessment of buoyancy work energy storage system with various buoy materials, coatings, and gasses. </a:t>
            </a:r>
            <a:r>
              <a:rPr lang="en-US" i="1" dirty="0"/>
              <a:t>Journal of Energy Storage</a:t>
            </a:r>
            <a:r>
              <a:rPr lang="en-US" dirty="0"/>
              <a:t>, </a:t>
            </a:r>
            <a:r>
              <a:rPr lang="en-US" i="1" dirty="0"/>
              <a:t>72</a:t>
            </a:r>
            <a:r>
              <a:rPr lang="en-US" dirty="0"/>
              <a:t>, 108524. https://doi.org/10.1016/j.est.2023.108524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Bassett, K., Carriveau, R., &amp; Ting, D. S. ‐K. (2016). Experimental analysis of Buoyancy Battery Energy Storage System. </a:t>
            </a:r>
            <a:r>
              <a:rPr lang="en-US" i="1" dirty="0"/>
              <a:t>IET Renewable Power Generation</a:t>
            </a:r>
            <a:r>
              <a:rPr lang="en-US" dirty="0"/>
              <a:t>, </a:t>
            </a:r>
            <a:r>
              <a:rPr lang="en-US" i="1" dirty="0"/>
              <a:t>10</a:t>
            </a:r>
            <a:r>
              <a:rPr lang="en-US" dirty="0"/>
              <a:t>(10), 1523–1528. https://doi.org/10.1049/iet-rpg.2016.0033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Hunt, J. D., Zakeri, B., de Barros, A. G., Filho, W. L., Marques, A. D., Barbosa, P. S., Schneider, P. S., &amp; </a:t>
            </a:r>
            <a:r>
              <a:rPr lang="en-US" dirty="0" err="1"/>
              <a:t>Farenzena</a:t>
            </a:r>
            <a:r>
              <a:rPr lang="en-US" dirty="0"/>
              <a:t>, M. (2021). Buoyancy Energy Storage Technology: An energy storage solution for islands, coastal regions, offshore wind power and hydrogen compression. </a:t>
            </a:r>
            <a:r>
              <a:rPr lang="en-US" i="1" dirty="0"/>
              <a:t>Journal of Energy Storage</a:t>
            </a:r>
            <a:r>
              <a:rPr lang="en-US" dirty="0"/>
              <a:t>, </a:t>
            </a:r>
            <a:r>
              <a:rPr lang="en-US" i="1" dirty="0"/>
              <a:t>40</a:t>
            </a:r>
            <a:r>
              <a:rPr lang="en-US" dirty="0"/>
              <a:t>, 102746. https://doi.org/10.1016/j.est.2021.102746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832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6CD670A0-C0C2-15D3-5A7C-EA846795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AB39040-A0B2-9F21-2450-4C56BC4B59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73FC3D-4A10-E27E-B453-56565BF656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Albert Seo</a:t>
            </a:r>
          </a:p>
          <a:p>
            <a:r>
              <a:rPr lang="en-US" dirty="0"/>
              <a:t>donguns2@illinois.edu</a:t>
            </a:r>
          </a:p>
        </p:txBody>
      </p:sp>
      <p:sp>
        <p:nvSpPr>
          <p:cNvPr id="3" name="Department/Unit name Placeholder">
            <a:extLst>
              <a:ext uri="{FF2B5EF4-FFF2-40B4-BE49-F238E27FC236}">
                <a16:creationId xmlns:a16="http://schemas.microsoft.com/office/drawing/2014/main" id="{B0CE55A2-6B88-F73F-AA53-29ABC356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– Fall 2025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13379A-269B-438F-1824-6428A4BBE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350B-A188-BB37-9702-686C408F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539FD-7AE3-1D4C-C736-4252EDD996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Buoyancy Energy System Technology (BEST)?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Buoyancy Energy Storage Advantages &amp; Disadvantages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Buoyancy Recipients – Design and Consideration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Buoyancy Compression Gas Characteristics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Buoyancy Energy System Costs and LCOE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Buoyancy Energy System Global Potential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Comparison to Conventional Storage Technologies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Alternative Applications of BEST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Future Considerations &amp; Areas of Research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89314-4858-8C3F-8B5A-0257E7908D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–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B636-0FA7-BE8D-0349-9D09948F5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0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CA0C3-AB97-57E3-8E03-C50A6F0D5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33C6-50A5-0EDF-CC45-81B31340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anchor="ctr">
            <a:normAutofit/>
          </a:bodyPr>
          <a:lstStyle/>
          <a:p>
            <a:r>
              <a:rPr lang="en-US" dirty="0"/>
              <a:t>What is Buoyancy Energy System Technology (BEST)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9DD45F-3C7C-D2E3-EEEB-0EB70ECF3A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0698" y="1816011"/>
            <a:ext cx="5546725" cy="36702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Buoyancy Energy System is a renewable energy storage solution for islands and coastal regions that lack access to conventional storage solutions like battery storage or pumped hydro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buoyancy recipient is the mass (energy) carrier responsible for storing and releasing energy</a:t>
            </a:r>
          </a:p>
        </p:txBody>
      </p:sp>
      <p:pic>
        <p:nvPicPr>
          <p:cNvPr id="8" name="Picture 7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A1174E96-2E74-5894-767B-7D8E46D2F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968" y="1945692"/>
            <a:ext cx="4738687" cy="4004189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3495E-5BED-7005-194D-83C994A35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/>
          <a:p>
            <a:r>
              <a:rPr lang="en-US" dirty="0"/>
              <a:t>NPRE 498 –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AF152-C2AB-B7A9-C3AB-788E6089BC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486CF-8410-5927-E2FE-0CD3DBC15DAB}"/>
              </a:ext>
            </a:extLst>
          </p:cNvPr>
          <p:cNvSpPr txBox="1"/>
          <p:nvPr/>
        </p:nvSpPr>
        <p:spPr>
          <a:xfrm>
            <a:off x="8427826" y="5949881"/>
            <a:ext cx="942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(Hunt et al., 2021)</a:t>
            </a:r>
          </a:p>
        </p:txBody>
      </p:sp>
    </p:spTree>
    <p:extLst>
      <p:ext uri="{BB962C8B-B14F-4D97-AF65-F5344CB8AC3E}">
        <p14:creationId xmlns:p14="http://schemas.microsoft.com/office/powerpoint/2010/main" val="154316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3B54C-3E2A-4358-56D0-9B07B18E8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B59D-371D-A9F4-09FB-0EDFDE33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anchor="ctr">
            <a:normAutofit/>
          </a:bodyPr>
          <a:lstStyle/>
          <a:p>
            <a:r>
              <a:rPr lang="en-US" dirty="0"/>
              <a:t>What is Buoyancy Energy System Technology (BEST)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014FF7D-E400-D622-50B3-180453538C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0844" y="1688123"/>
            <a:ext cx="5546725" cy="36702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buoyancy force is derived from Archimedes’ principle, and is proportional to the submerging fluid density, volume displacement, and gravitational constant.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energy and power can be derived from calculating the volume displacement of the buoyancy recipient and calculating the height per unit time (velocity) of the buoy ascent.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Drag force acts as energy loss and is minimized by limiting buoy ascend speed to &lt;10 mm/s.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AF09-95E7-9DE2-CACC-FA55E6F153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/>
          <a:p>
            <a:r>
              <a:rPr lang="en-US" dirty="0"/>
              <a:t>NPRE 498 –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1E2AA-88A2-AD66-8FF6-30DC4BE27A1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182354-C13C-9938-5F40-6397F9A9A207}"/>
                  </a:ext>
                </a:extLst>
              </p:cNvPr>
              <p:cNvSpPr txBox="1"/>
              <p:nvPr/>
            </p:nvSpPr>
            <p:spPr>
              <a:xfrm>
                <a:off x="-1064" y="3996324"/>
                <a:ext cx="60970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=0.5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182354-C13C-9938-5F40-6397F9A9A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4" y="3996324"/>
                <a:ext cx="6097064" cy="369332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6F5D49-C3FA-B2E7-507C-CC69908F0ACF}"/>
                  </a:ext>
                </a:extLst>
              </p:cNvPr>
              <p:cNvSpPr txBox="1"/>
              <p:nvPr/>
            </p:nvSpPr>
            <p:spPr>
              <a:xfrm>
                <a:off x="-1064" y="1690835"/>
                <a:ext cx="6097064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6F5D49-C3FA-B2E7-507C-CC69908F0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4" y="1690835"/>
                <a:ext cx="6097064" cy="391582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5EFB6C-FD04-3D00-31BE-8593E2871C10}"/>
                  </a:ext>
                </a:extLst>
              </p:cNvPr>
              <p:cNvSpPr txBox="1"/>
              <p:nvPr/>
            </p:nvSpPr>
            <p:spPr>
              <a:xfrm>
                <a:off x="-63642" y="2189817"/>
                <a:ext cx="6097064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5EFB6C-FD04-3D00-31BE-8593E2871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642" y="2189817"/>
                <a:ext cx="6097064" cy="39158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F1F914-8875-927C-791D-EBBA52673B0A}"/>
                  </a:ext>
                </a:extLst>
              </p:cNvPr>
              <p:cNvSpPr txBox="1"/>
              <p:nvPr/>
            </p:nvSpPr>
            <p:spPr>
              <a:xfrm>
                <a:off x="-33036" y="2581399"/>
                <a:ext cx="6129036" cy="411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𝑀𝑊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F1F914-8875-927C-791D-EBBA5267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036" y="2581399"/>
                <a:ext cx="6129036" cy="411331"/>
              </a:xfrm>
              <a:prstGeom prst="rect">
                <a:avLst/>
              </a:prstGeom>
              <a:blipFill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27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41F9-03C2-F9D2-339F-5D8E540E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Buoyancy Energy Storage Advantages &amp; Disadvantages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8159E8-829B-D9A9-671E-26CB11D51F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– Fall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3EAC8-E99E-BAAF-A198-4C7DF028554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211B497-245F-1457-C592-321EFB071121}"/>
              </a:ext>
            </a:extLst>
          </p:cNvPr>
          <p:cNvSpPr txBox="1">
            <a:spLocks/>
          </p:cNvSpPr>
          <p:nvPr/>
        </p:nvSpPr>
        <p:spPr>
          <a:xfrm>
            <a:off x="650698" y="1816011"/>
            <a:ext cx="5546725" cy="367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Minimal emissions during commissioning and operation, low net environmental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Simple design, high energy density, high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Does not rely on a thermochemical or thermodynamic cycle; no disruption to surrounding environment and ecology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305B73-C5D4-5473-9222-D6AB31CBA4E4}"/>
              </a:ext>
            </a:extLst>
          </p:cNvPr>
          <p:cNvSpPr txBox="1">
            <a:spLocks/>
          </p:cNvSpPr>
          <p:nvPr/>
        </p:nvSpPr>
        <p:spPr>
          <a:xfrm>
            <a:off x="6197423" y="1816010"/>
            <a:ext cx="5546725" cy="367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Still a novel technology with high capital costs for construction, especially in deep seawater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Troubleshooting underwater systems is a complex and expensive </a:t>
            </a:r>
            <a:r>
              <a:rPr lang="en-US" dirty="0" err="1"/>
              <a:t>endeavour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Limited to weekly energy charge/discharge cycles</a:t>
            </a:r>
          </a:p>
        </p:txBody>
      </p:sp>
    </p:spTree>
    <p:extLst>
      <p:ext uri="{BB962C8B-B14F-4D97-AF65-F5344CB8AC3E}">
        <p14:creationId xmlns:p14="http://schemas.microsoft.com/office/powerpoint/2010/main" val="202040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6DCD-09A6-77E4-9886-9B80A735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en-US" kern="1200">
                <a:latin typeface="+mj-lt"/>
                <a:ea typeface="+mj-ea"/>
                <a:cs typeface="+mj-cs"/>
              </a:rPr>
              <a:t>Buoyancy Recipients – Design and Consideration</a:t>
            </a:r>
            <a:br>
              <a:rPr lang="en-US" kern="1200">
                <a:latin typeface="+mj-lt"/>
                <a:ea typeface="+mj-ea"/>
                <a:cs typeface="+mj-cs"/>
              </a:rPr>
            </a:br>
            <a:endParaRPr lang="en-US" kern="1200"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D1FAE6-3F34-50AF-9B17-F8618AF2A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38" y="1904228"/>
            <a:ext cx="4738687" cy="4087117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F6D90F0-332E-AB04-A053-97DD63AE0009}"/>
              </a:ext>
            </a:extLst>
          </p:cNvPr>
          <p:cNvSpPr txBox="1">
            <a:spLocks/>
          </p:cNvSpPr>
          <p:nvPr/>
        </p:nvSpPr>
        <p:spPr>
          <a:xfrm>
            <a:off x="5475583" y="1726490"/>
            <a:ext cx="5546725" cy="3759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latin typeface="+mn-lt"/>
                <a:ea typeface="+mn-ea"/>
                <a:cs typeface="+mn-cs"/>
              </a:rPr>
              <a:t>Geometry</a:t>
            </a:r>
          </a:p>
          <a:p>
            <a:pPr marL="971550" lvl="1" indent="-285750"/>
            <a:r>
              <a:rPr lang="en-US" sz="1800" kern="1200" dirty="0">
                <a:latin typeface="+mn-lt"/>
                <a:ea typeface="+mn-ea"/>
                <a:cs typeface="+mn-cs"/>
              </a:rPr>
              <a:t>Balloon – simple construction, pressure gradient causes high pressure difference and susceptibility to implosions </a:t>
            </a:r>
          </a:p>
          <a:p>
            <a:pPr marL="971550" lvl="1" indent="-285750"/>
            <a:r>
              <a:rPr lang="en-US" sz="1800" kern="1200" dirty="0">
                <a:latin typeface="+mn-lt"/>
                <a:ea typeface="+mn-ea"/>
                <a:cs typeface="+mn-cs"/>
              </a:rPr>
              <a:t>Sectioned Pipeline – Also relatively simple construction, greater sustain against high pressure</a:t>
            </a:r>
          </a:p>
          <a:p>
            <a:pPr marL="971550" lvl="1" indent="-285750"/>
            <a:r>
              <a:rPr lang="en-US" sz="1800" dirty="0"/>
              <a:t>Conical with helical groove – Allows for faster ascent rate (more power) while minimizing drag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latin typeface="+mn-lt"/>
                <a:ea typeface="+mn-ea"/>
                <a:cs typeface="+mn-cs"/>
              </a:rPr>
              <a:t>Material</a:t>
            </a:r>
          </a:p>
          <a:p>
            <a:pPr marL="971550" lvl="1" indent="-285750"/>
            <a:r>
              <a:rPr lang="en-US" sz="1800" dirty="0"/>
              <a:t>Plastics (HDPE), PVC</a:t>
            </a:r>
          </a:p>
          <a:p>
            <a:pPr marL="971550" lvl="1" indent="-285750"/>
            <a:r>
              <a:rPr lang="en-US" sz="1800" kern="1200" dirty="0">
                <a:latin typeface="+mn-lt"/>
                <a:ea typeface="+mn-ea"/>
                <a:cs typeface="+mn-cs"/>
              </a:rPr>
              <a:t>Outer coating (sil</a:t>
            </a:r>
            <a:r>
              <a:rPr lang="en-US" sz="1800" dirty="0"/>
              <a:t>icon spray)</a:t>
            </a:r>
            <a:endParaRPr lang="en-US" sz="1800" kern="1200" dirty="0"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latin typeface="+mn-lt"/>
                <a:ea typeface="+mn-ea"/>
                <a:cs typeface="+mn-cs"/>
              </a:rPr>
              <a:t>Gas Solubility and Envelope</a:t>
            </a:r>
          </a:p>
          <a:p>
            <a:pPr marL="971550" lvl="1" indent="-285750"/>
            <a:r>
              <a:rPr lang="en-US" sz="1800" dirty="0"/>
              <a:t>Gas storage vessel is not sealed due to extreme pressure differences in underwater conditions. This results in substantial gas solubility between seawater and compressed gas. The addition of a water-repelling envelope is required to prevent compressed gas from contacting seawater.</a:t>
            </a:r>
            <a:endParaRPr lang="en-US" sz="1800" kern="1200" dirty="0">
              <a:latin typeface="+mn-lt"/>
              <a:ea typeface="+mn-ea"/>
              <a:cs typeface="+mn-cs"/>
            </a:endParaRPr>
          </a:p>
          <a:p>
            <a:pPr marL="971550" lvl="1" indent="-285750"/>
            <a:endParaRPr lang="en-US" kern="1200" dirty="0">
              <a:latin typeface="+mn-lt"/>
              <a:ea typeface="+mn-ea"/>
              <a:cs typeface="+mn-cs"/>
            </a:endParaRPr>
          </a:p>
          <a:p>
            <a:endParaRPr lang="en-US" sz="1400" kern="1200" dirty="0">
              <a:latin typeface="+mn-lt"/>
              <a:ea typeface="+mn-ea"/>
              <a:cs typeface="+mn-cs"/>
            </a:endParaRPr>
          </a:p>
          <a:p>
            <a:endParaRPr lang="en-US" sz="14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58B87EC-2EB9-6303-B120-F704178D32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/>
          <a:lstStyle/>
          <a:p>
            <a:r>
              <a:rPr lang="en-US" dirty="0"/>
              <a:t>NPRE 498 – Fall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F3DC5-6D23-47E5-F9AB-F9B3B59CBF9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62D61-B0AC-E63D-DBE2-A3D2589E8F4A}"/>
              </a:ext>
            </a:extLst>
          </p:cNvPr>
          <p:cNvSpPr txBox="1"/>
          <p:nvPr/>
        </p:nvSpPr>
        <p:spPr>
          <a:xfrm>
            <a:off x="2397902" y="5958403"/>
            <a:ext cx="942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(Hunt et al., 2021)</a:t>
            </a:r>
          </a:p>
        </p:txBody>
      </p:sp>
    </p:spTree>
    <p:extLst>
      <p:ext uri="{BB962C8B-B14F-4D97-AF65-F5344CB8AC3E}">
        <p14:creationId xmlns:p14="http://schemas.microsoft.com/office/powerpoint/2010/main" val="400219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6D35-90F8-19B8-7383-F208B034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Buoyancy Compression Gas Characteristics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9FADE2-A0C7-91C7-19A5-0F267837EF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– Fall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F9E1A9-8EFC-BFDB-4E71-EA272B10FD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A graph of different types of water&#10;&#10;AI-generated content may be incorrect.">
            <a:extLst>
              <a:ext uri="{FF2B5EF4-FFF2-40B4-BE49-F238E27FC236}">
                <a16:creationId xmlns:a16="http://schemas.microsoft.com/office/drawing/2014/main" id="{14370FF8-44BF-398E-8793-CD146396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241" y="1384766"/>
            <a:ext cx="7091929" cy="4088467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B4209BA-B123-E5C4-3B9F-23B08F190E90}"/>
              </a:ext>
            </a:extLst>
          </p:cNvPr>
          <p:cNvSpPr txBox="1">
            <a:spLocks/>
          </p:cNvSpPr>
          <p:nvPr/>
        </p:nvSpPr>
        <p:spPr>
          <a:xfrm>
            <a:off x="475082" y="1466395"/>
            <a:ext cx="4506160" cy="4088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Low density compressed gas results in higher buoyant forces and efficiencies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Compressed gas density varies with ocean depth; higher depth also significantly reduces volume displacement, reducing energy storage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200" dirty="0">
                <a:latin typeface="+mn-lt"/>
                <a:ea typeface="+mn-ea"/>
                <a:cs typeface="+mn-cs"/>
              </a:rPr>
              <a:t>The ideal gas has </a:t>
            </a:r>
            <a:r>
              <a:rPr lang="en-US" sz="1800" dirty="0"/>
              <a:t>linear, almost stagnant density curve with respect to depth, while maintaining minimal volume variation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200" dirty="0">
                <a:latin typeface="+mn-lt"/>
                <a:ea typeface="+mn-ea"/>
                <a:cs typeface="+mn-cs"/>
              </a:rPr>
              <a:t>Air vs. Hydrogen</a:t>
            </a:r>
          </a:p>
          <a:p>
            <a:pPr marL="971550" lvl="1" indent="-285750"/>
            <a:r>
              <a:rPr lang="en-US" sz="1800" dirty="0"/>
              <a:t>Hydrogen is preferred for deep sea storage</a:t>
            </a:r>
            <a:endParaRPr lang="en-US" kern="1200" dirty="0">
              <a:latin typeface="+mn-lt"/>
              <a:ea typeface="+mn-ea"/>
              <a:cs typeface="+mn-cs"/>
            </a:endParaRPr>
          </a:p>
          <a:p>
            <a:endParaRPr lang="en-US" sz="1400" kern="1200" dirty="0">
              <a:latin typeface="+mn-lt"/>
              <a:ea typeface="+mn-ea"/>
              <a:cs typeface="+mn-cs"/>
            </a:endParaRPr>
          </a:p>
          <a:p>
            <a:endParaRPr lang="en-US" sz="14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2821B9-6ECF-3219-F0A3-B8ED2001A45C}"/>
              </a:ext>
            </a:extLst>
          </p:cNvPr>
          <p:cNvSpPr txBox="1"/>
          <p:nvPr/>
        </p:nvSpPr>
        <p:spPr>
          <a:xfrm>
            <a:off x="8367133" y="5473233"/>
            <a:ext cx="942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(Hunt et al., 2021)</a:t>
            </a:r>
          </a:p>
        </p:txBody>
      </p:sp>
    </p:spTree>
    <p:extLst>
      <p:ext uri="{BB962C8B-B14F-4D97-AF65-F5344CB8AC3E}">
        <p14:creationId xmlns:p14="http://schemas.microsoft.com/office/powerpoint/2010/main" val="217009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4BCB-6BAA-BD61-4BC9-628DFDD3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Buoyancy Energy System Costs and LCOE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98D1BD-7C5F-A8CC-D5D9-BC861DB72F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– Fall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D262AF-8BD5-F293-94B7-807636C6CC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 descr="A document with text and numbers&#10;&#10;AI-generated content may be incorrect.">
            <a:extLst>
              <a:ext uri="{FF2B5EF4-FFF2-40B4-BE49-F238E27FC236}">
                <a16:creationId xmlns:a16="http://schemas.microsoft.com/office/drawing/2014/main" id="{B5CF75DA-2CC1-4515-B0F3-9A5EC76FC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93" y="858777"/>
            <a:ext cx="3428947" cy="5140446"/>
          </a:xfrm>
          <a:prstGeom prst="rect">
            <a:avLst/>
          </a:prstGeom>
        </p:spPr>
      </p:pic>
      <p:pic>
        <p:nvPicPr>
          <p:cNvPr id="11" name="Picture 10" descr="A graph of a graph showing the amount of water in the plant&#10;&#10;AI-generated content may be incorrect.">
            <a:extLst>
              <a:ext uri="{FF2B5EF4-FFF2-40B4-BE49-F238E27FC236}">
                <a16:creationId xmlns:a16="http://schemas.microsoft.com/office/drawing/2014/main" id="{28852CBD-3BDA-0E3B-983A-BF4C6E06C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795" y="917565"/>
            <a:ext cx="5943600" cy="39230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96AB5C-4366-ADBD-69D0-D384F08277E7}"/>
              </a:ext>
            </a:extLst>
          </p:cNvPr>
          <p:cNvSpPr txBox="1"/>
          <p:nvPr/>
        </p:nvSpPr>
        <p:spPr>
          <a:xfrm>
            <a:off x="4668864" y="5057727"/>
            <a:ext cx="6097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/>
            <a:r>
              <a:rPr lang="en-US" sz="1800" kern="1200" dirty="0">
                <a:latin typeface="+mn-lt"/>
                <a:ea typeface="+mn-ea"/>
                <a:cs typeface="+mn-cs"/>
              </a:rPr>
              <a:t>An ideal operation variation would be between 3,000m to 10,000 m depth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40BB9F-1502-FF1A-FD4B-3A77DB04AF6C}"/>
                  </a:ext>
                </a:extLst>
              </p14:cNvPr>
              <p14:cNvContentPartPr/>
              <p14:nvPr/>
            </p14:nvContentPartPr>
            <p14:xfrm>
              <a:off x="1144281" y="2538461"/>
              <a:ext cx="294480" cy="25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40BB9F-1502-FF1A-FD4B-3A77DB04AF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6281" y="2502461"/>
                <a:ext cx="3301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0111EF4-D94F-FD87-0628-0D09F80970F1}"/>
                  </a:ext>
                </a:extLst>
              </p14:cNvPr>
              <p14:cNvContentPartPr/>
              <p14:nvPr/>
            </p14:nvContentPartPr>
            <p14:xfrm>
              <a:off x="1157241" y="1534421"/>
              <a:ext cx="243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0111EF4-D94F-FD87-0628-0D09F80970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9241" y="1498421"/>
                <a:ext cx="279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1A61E1A-EAF5-E133-A8BC-C4BC475960D8}"/>
              </a:ext>
            </a:extLst>
          </p:cNvPr>
          <p:cNvSpPr txBox="1"/>
          <p:nvPr/>
        </p:nvSpPr>
        <p:spPr>
          <a:xfrm>
            <a:off x="7308418" y="4842283"/>
            <a:ext cx="942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(Hunt et al., 2021)</a:t>
            </a:r>
          </a:p>
        </p:txBody>
      </p:sp>
    </p:spTree>
    <p:extLst>
      <p:ext uri="{BB962C8B-B14F-4D97-AF65-F5344CB8AC3E}">
        <p14:creationId xmlns:p14="http://schemas.microsoft.com/office/powerpoint/2010/main" val="257596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4A184-A172-8A92-1036-9C1DAD71D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019B-1A86-2571-971D-4590A852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anchor="ctr">
            <a:normAutofit/>
          </a:bodyPr>
          <a:lstStyle/>
          <a:p>
            <a:r>
              <a:rPr lang="en-US" dirty="0"/>
              <a:t>Buoyancy Energy System Global Potential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9604386-27B8-5D41-DC39-3DCAE368B7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0698" y="1553841"/>
            <a:ext cx="5546725" cy="39324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Highest potential at oceanic islands and coastal countries – Japan, </a:t>
            </a:r>
            <a:r>
              <a:rPr lang="en-US" dirty="0" err="1"/>
              <a:t>Phillipines</a:t>
            </a:r>
            <a:r>
              <a:rPr lang="en-US" dirty="0"/>
              <a:t>, Australia, Honduras, Brazil, </a:t>
            </a:r>
            <a:r>
              <a:rPr lang="en-US" dirty="0" err="1"/>
              <a:t>etc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Greatest pairing with offshore wind farms due to synergistic wind power time series of weekly cadence</a:t>
            </a:r>
          </a:p>
          <a:p>
            <a:pPr marL="1028700" lvl="1" indent="-342900"/>
            <a:r>
              <a:rPr lang="en-US" sz="1800" dirty="0"/>
              <a:t>However, typical offshore wind farms do not operate in deep ocean depths due to prohibitive anchoring costs</a:t>
            </a:r>
          </a:p>
          <a:p>
            <a:pPr marL="1028700" lvl="1" indent="-342900"/>
            <a:endParaRPr lang="en-US" sz="1800" dirty="0"/>
          </a:p>
          <a:p>
            <a:pPr marL="1028700" lvl="1" indent="-342900"/>
            <a:endParaRPr lang="en-US" sz="1800" dirty="0"/>
          </a:p>
        </p:txBody>
      </p:sp>
      <p:pic>
        <p:nvPicPr>
          <p:cNvPr id="3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7A301A97-8FF1-FB25-A248-AEA9B0A1A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734" y="1415811"/>
            <a:ext cx="4490597" cy="4322200"/>
          </a:xfrm>
          <a:prstGeom prst="rect">
            <a:avLst/>
          </a:prstGeom>
          <a:noFill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71C5285-6344-7963-25C9-58334B400F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/>
          <a:lstStyle/>
          <a:p>
            <a:r>
              <a:rPr lang="en-US" dirty="0"/>
              <a:t>NPRE 498 – Fall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F3F0D1-014F-C5E6-DD0E-712613C406A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A4551-9250-E3D9-FE48-11D04D6AB601}"/>
              </a:ext>
            </a:extLst>
          </p:cNvPr>
          <p:cNvSpPr txBox="1"/>
          <p:nvPr/>
        </p:nvSpPr>
        <p:spPr>
          <a:xfrm>
            <a:off x="8501588" y="5831736"/>
            <a:ext cx="942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(Hunt et al., 2021)</a:t>
            </a:r>
          </a:p>
        </p:txBody>
      </p:sp>
    </p:spTree>
    <p:extLst>
      <p:ext uri="{BB962C8B-B14F-4D97-AF65-F5344CB8AC3E}">
        <p14:creationId xmlns:p14="http://schemas.microsoft.com/office/powerpoint/2010/main" val="2816747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B PPT ORANGE">
      <a:dk1>
        <a:srgbClr val="000000"/>
      </a:dk1>
      <a:lt1>
        <a:srgbClr val="FFFFFF"/>
      </a:lt1>
      <a:dk2>
        <a:srgbClr val="13294B"/>
      </a:dk2>
      <a:lt2>
        <a:srgbClr val="FF5F05"/>
      </a:lt2>
      <a:accent1>
        <a:srgbClr val="0071CE"/>
      </a:accent1>
      <a:accent2>
        <a:srgbClr val="FCB316"/>
      </a:accent2>
      <a:accent3>
        <a:srgbClr val="007E8E"/>
      </a:accent3>
      <a:accent4>
        <a:srgbClr val="006230"/>
      </a:accent4>
      <a:accent5>
        <a:srgbClr val="5C0E41"/>
      </a:accent5>
      <a:accent6>
        <a:srgbClr val="7D3E13"/>
      </a:accent6>
      <a:hlink>
        <a:srgbClr val="C84113"/>
      </a:hlink>
      <a:folHlink>
        <a:srgbClr val="2159A6"/>
      </a:folHlink>
    </a:clrScheme>
    <a:fontScheme name="SMB PPT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B PowerPoint Template V4" id="{B3CBA2D6-773F-894A-97CE-392945FF435E}" vid="{C086EF9A-8907-304D-A9A1-B52FE47F1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9530</TotalTime>
  <Words>1257</Words>
  <Application>Microsoft Office PowerPoint</Application>
  <PresentationFormat>Widescreen</PresentationFormat>
  <Paragraphs>119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Source Sans Pro</vt:lpstr>
      <vt:lpstr>Source Sans Pro SemiBold</vt:lpstr>
      <vt:lpstr>Office Theme</vt:lpstr>
      <vt:lpstr>Buoyancy Energy Systems</vt:lpstr>
      <vt:lpstr>Outline</vt:lpstr>
      <vt:lpstr>What is Buoyancy Energy System Technology (BEST)</vt:lpstr>
      <vt:lpstr>What is Buoyancy Energy System Technology (BEST)</vt:lpstr>
      <vt:lpstr>Buoyancy Energy Storage Advantages &amp; Disadvantages</vt:lpstr>
      <vt:lpstr>Buoyancy Recipients – Design and Consideration </vt:lpstr>
      <vt:lpstr>Buoyancy Compression Gas Characteristics </vt:lpstr>
      <vt:lpstr>Buoyancy Energy System Costs and LCOE </vt:lpstr>
      <vt:lpstr>Buoyancy Energy System Global Potential </vt:lpstr>
      <vt:lpstr>Comparison to Conventional Storage Technologies </vt:lpstr>
      <vt:lpstr>Alternative Applications of BEST </vt:lpstr>
      <vt:lpstr>Future Considerations &amp; Areas of Research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Bryan</dc:creator>
  <cp:lastModifiedBy>Seo, Albert</cp:lastModifiedBy>
  <cp:revision>21</cp:revision>
  <dcterms:created xsi:type="dcterms:W3CDTF">2022-06-14T14:37:32Z</dcterms:created>
  <dcterms:modified xsi:type="dcterms:W3CDTF">2025-12-03T03:56:28Z</dcterms:modified>
</cp:coreProperties>
</file>