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5143500" cx="9144000"/>
  <p:notesSz cx="6858000" cy="9144000"/>
  <p:embeddedFontLst>
    <p:embeddedFont>
      <p:font typeface="Roboto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oboto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Roboto-italic.fntdata"/><Relationship Id="rId30" Type="http://schemas.openxmlformats.org/officeDocument/2006/relationships/font" Target="fonts/Roboto-bold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32" Type="http://schemas.openxmlformats.org/officeDocument/2006/relationships/font" Target="fonts/Roboto-bold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Large super capacitors help smooth out the intermittent power supplied by the wind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where the energy a vehicle would normally waste when it comes to a stop is briefly stored and then reused when it starts moving again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" name="Shape 1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60" name="Shape 6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200"/>
            </a:lvl1pPr>
            <a:lvl2pPr lvl="1">
              <a:spcBef>
                <a:spcPts val="0"/>
              </a:spcBef>
              <a:buSzPct val="100000"/>
              <a:defRPr sz="4200"/>
            </a:lvl2pPr>
            <a:lvl3pPr lvl="2">
              <a:spcBef>
                <a:spcPts val="0"/>
              </a:spcBef>
              <a:buSzPct val="100000"/>
              <a:defRPr sz="4200"/>
            </a:lvl3pPr>
            <a:lvl4pPr lvl="3">
              <a:spcBef>
                <a:spcPts val="0"/>
              </a:spcBef>
              <a:buSzPct val="100000"/>
              <a:defRPr sz="4200"/>
            </a:lvl4pPr>
            <a:lvl5pPr lvl="4">
              <a:spcBef>
                <a:spcPts val="0"/>
              </a:spcBef>
              <a:buSzPct val="100000"/>
              <a:defRPr sz="4200"/>
            </a:lvl5pPr>
            <a:lvl6pPr lvl="5">
              <a:spcBef>
                <a:spcPts val="0"/>
              </a:spcBef>
              <a:buSzPct val="100000"/>
              <a:defRPr sz="4200"/>
            </a:lvl6pPr>
            <a:lvl7pPr lvl="6">
              <a:spcBef>
                <a:spcPts val="0"/>
              </a:spcBef>
              <a:buSzPct val="100000"/>
              <a:defRPr sz="4200"/>
            </a:lvl7pPr>
            <a:lvl8pPr lvl="7">
              <a:spcBef>
                <a:spcPts val="0"/>
              </a:spcBef>
              <a:buSzPct val="100000"/>
              <a:defRPr sz="4200"/>
            </a:lvl8pPr>
            <a:lvl9pPr lvl="8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17" name="Shape 1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" name="Shape 2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" name="Shape 2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x="471900" y="1919075"/>
            <a:ext cx="3999900" cy="27101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9" name="Shape 29"/>
          <p:cNvSpPr txBox="1"/>
          <p:nvPr>
            <p:ph idx="2" type="body"/>
          </p:nvPr>
        </p:nvSpPr>
        <p:spPr>
          <a:xfrm>
            <a:off x="4694250" y="1919075"/>
            <a:ext cx="3999900" cy="27101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" name="Shape 33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" name="Shape 34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1800"/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buSzPct val="100000"/>
              <a:defRPr sz="1800"/>
            </a:lvl4pPr>
            <a:lvl5pPr lvl="4">
              <a:spcBef>
                <a:spcPts val="0"/>
              </a:spcBef>
              <a:buSzPct val="100000"/>
              <a:defRPr sz="1800"/>
            </a:lvl5pPr>
            <a:lvl6pPr lvl="5">
              <a:spcBef>
                <a:spcPts val="0"/>
              </a:spcBef>
              <a:buSzPct val="100000"/>
              <a:defRPr sz="1800"/>
            </a:lvl6pPr>
            <a:lvl7pPr lvl="6">
              <a:spcBef>
                <a:spcPts val="0"/>
              </a:spcBef>
              <a:buSzPct val="100000"/>
              <a:defRPr sz="1800"/>
            </a:lvl7pPr>
            <a:lvl8pPr lvl="7">
              <a:spcBef>
                <a:spcPts val="0"/>
              </a:spcBef>
              <a:buSzPct val="100000"/>
              <a:defRPr sz="1800"/>
            </a:lvl8pPr>
            <a:lvl9pPr lvl="8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" name="Shape 38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" name="Shape 39"/>
          <p:cNvSpPr txBox="1"/>
          <p:nvPr>
            <p:ph type="title"/>
          </p:nvPr>
        </p:nvSpPr>
        <p:spPr>
          <a:xfrm>
            <a:off x="226077" y="357800"/>
            <a:ext cx="2808000" cy="953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6000"/>
            </a:lvl1pPr>
            <a:lvl2pPr lvl="1">
              <a:spcBef>
                <a:spcPts val="0"/>
              </a:spcBef>
              <a:buSzPct val="100000"/>
              <a:defRPr sz="6000"/>
            </a:lvl2pPr>
            <a:lvl3pPr lvl="2">
              <a:spcBef>
                <a:spcPts val="0"/>
              </a:spcBef>
              <a:buSzPct val="100000"/>
              <a:defRPr sz="6000"/>
            </a:lvl3pPr>
            <a:lvl4pPr lvl="3">
              <a:spcBef>
                <a:spcPts val="0"/>
              </a:spcBef>
              <a:buSzPct val="100000"/>
              <a:defRPr sz="6000"/>
            </a:lvl4pPr>
            <a:lvl5pPr lvl="4">
              <a:spcBef>
                <a:spcPts val="0"/>
              </a:spcBef>
              <a:buSzPct val="100000"/>
              <a:defRPr sz="6000"/>
            </a:lvl5pPr>
            <a:lvl6pPr lvl="5">
              <a:spcBef>
                <a:spcPts val="0"/>
              </a:spcBef>
              <a:buSzPct val="100000"/>
              <a:defRPr sz="6000"/>
            </a:lvl6pPr>
            <a:lvl7pPr lvl="6">
              <a:spcBef>
                <a:spcPts val="0"/>
              </a:spcBef>
              <a:buSzPct val="100000"/>
              <a:defRPr sz="6000"/>
            </a:lvl7pPr>
            <a:lvl8pPr lvl="7">
              <a:spcBef>
                <a:spcPts val="0"/>
              </a:spcBef>
              <a:buSzPct val="100000"/>
              <a:defRPr sz="6000"/>
            </a:lvl8pPr>
            <a:lvl9pPr lvl="8">
              <a:spcBef>
                <a:spcPts val="0"/>
              </a:spcBef>
              <a:buSzPct val="100000"/>
              <a:defRPr sz="6000"/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" name="Shape 47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" name="Shape 4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" type="subTitle"/>
          </p:nvPr>
        </p:nvSpPr>
        <p:spPr>
          <a:xfrm>
            <a:off x="265500" y="2779466"/>
            <a:ext cx="4045200" cy="12350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50" name="Shape 5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" name="Shape 54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Shape 5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Font typeface="Roboto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03.jpg"/><Relationship Id="rId4" Type="http://schemas.openxmlformats.org/officeDocument/2006/relationships/image" Target="../media/image0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0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0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gif"/><Relationship Id="rId4" Type="http://schemas.openxmlformats.org/officeDocument/2006/relationships/image" Target="../media/image0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00.png"/><Relationship Id="rId5" Type="http://schemas.openxmlformats.org/officeDocument/2006/relationships/image" Target="../media/image02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Supercapacitors</a:t>
            </a:r>
          </a:p>
        </p:txBody>
      </p:sp>
      <p:sp>
        <p:nvSpPr>
          <p:cNvPr id="68" name="Shape 68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 Functional Future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 sz="800"/>
              <a:t>Sheel Shah NPRE498ESU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0125" y="1245725"/>
            <a:ext cx="4444550" cy="253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CC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585" y="0"/>
            <a:ext cx="763553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200"/>
              <a:t>Applications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b="1" sz="1800"/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Typical Need</a:t>
            </a:r>
          </a:p>
        </p:txBody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When you’ve got too much energy to store in a capacitor for a short period of time and you have no time to charge a battery.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>
            <p:ph idx="4294967295"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Wind turbines</a:t>
            </a:r>
          </a:p>
        </p:txBody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Renewables </a:t>
            </a:r>
          </a:p>
        </p:txBody>
      </p:sp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122" y="334750"/>
            <a:ext cx="3062749" cy="4083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1291" y="462050"/>
            <a:ext cx="5285009" cy="395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Regenerative Braking</a:t>
            </a:r>
          </a:p>
        </p:txBody>
      </p:sp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2100" y="496600"/>
            <a:ext cx="6019800" cy="348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Motors (Electric Vechicles)</a:t>
            </a:r>
          </a:p>
        </p:txBody>
      </p:sp>
      <p:pic>
        <p:nvPicPr>
          <p:cNvPr id="181" name="Shape 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43976"/>
            <a:ext cx="9143999" cy="1855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Market trends</a:t>
            </a:r>
          </a:p>
        </p:txBody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471900" y="1919075"/>
            <a:ext cx="3999900" cy="2710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600"/>
          </a:p>
        </p:txBody>
      </p:sp>
      <p:sp>
        <p:nvSpPr>
          <p:cNvPr id="188" name="Shape 188"/>
          <p:cNvSpPr txBox="1"/>
          <p:nvPr>
            <p:ph idx="2" type="body"/>
          </p:nvPr>
        </p:nvSpPr>
        <p:spPr>
          <a:xfrm>
            <a:off x="4694250" y="1919075"/>
            <a:ext cx="3999900" cy="2710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600"/>
          </a:p>
        </p:txBody>
      </p:sp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7100" y="2102600"/>
            <a:ext cx="4914900" cy="234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Experiments</a:t>
            </a:r>
          </a:p>
          <a:p>
            <a:pPr lvl="0" algn="r">
              <a:spcBef>
                <a:spcPts val="0"/>
              </a:spcBef>
              <a:buNone/>
            </a:pPr>
            <a:r>
              <a:rPr lang="en" sz="2400"/>
              <a:t>And beyond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Overview</a:t>
            </a:r>
          </a:p>
        </p:txBody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idea is simple.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Supercapacitors are just high-capacitance electrochemical capacitors.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We’re doing</a:t>
            </a:r>
          </a:p>
        </p:txBody>
      </p:sp>
      <p:pic>
        <p:nvPicPr>
          <p:cNvPr id="200" name="Shape 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6155"/>
            <a:ext cx="9143999" cy="456733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Shape 201"/>
          <p:cNvSpPr txBox="1"/>
          <p:nvPr/>
        </p:nvSpPr>
        <p:spPr>
          <a:xfrm>
            <a:off x="4208325" y="4370950"/>
            <a:ext cx="11994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>
                <a:solidFill>
                  <a:srgbClr val="666666"/>
                </a:solidFill>
              </a:rPr>
              <a:t>Energy Storae</a:t>
            </a:r>
          </a:p>
        </p:txBody>
      </p:sp>
      <p:sp>
        <p:nvSpPr>
          <p:cNvPr id="202" name="Shape 202"/>
          <p:cNvSpPr/>
          <p:nvPr/>
        </p:nvSpPr>
        <p:spPr>
          <a:xfrm>
            <a:off x="4099900" y="4188000"/>
            <a:ext cx="1389200" cy="711550"/>
          </a:xfrm>
          <a:prstGeom prst="flowChartProcess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"/>
              <a:t>Energy Storage 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Control PCB </a:t>
            </a:r>
          </a:p>
        </p:txBody>
      </p:sp>
      <p:pic>
        <p:nvPicPr>
          <p:cNvPr id="208" name="Shape 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0274" y="738649"/>
            <a:ext cx="5547853" cy="4160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Mini Protoype SuperCap Bank Construction</a:t>
            </a:r>
          </a:p>
        </p:txBody>
      </p:sp>
      <p:pic>
        <p:nvPicPr>
          <p:cNvPr id="214" name="Shape 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857250"/>
            <a:ext cx="6096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SuperCap Bank Test for Correct Current and Voltage Regulation</a:t>
            </a:r>
          </a:p>
        </p:txBody>
      </p:sp>
      <p:pic>
        <p:nvPicPr>
          <p:cNvPr id="220" name="Shape 2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575" y="787200"/>
            <a:ext cx="5393475" cy="30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8825" y="902725"/>
            <a:ext cx="3565173" cy="267388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Shape 222"/>
          <p:cNvSpPr txBox="1"/>
          <p:nvPr/>
        </p:nvSpPr>
        <p:spPr>
          <a:xfrm>
            <a:off x="5836600" y="3719850"/>
            <a:ext cx="30429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Experimental Set up Waveforms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References &amp; Adaptations</a:t>
            </a:r>
          </a:p>
        </p:txBody>
      </p:sp>
      <p:sp>
        <p:nvSpPr>
          <p:cNvPr id="228" name="Shape 228"/>
          <p:cNvSpPr txBox="1"/>
          <p:nvPr/>
        </p:nvSpPr>
        <p:spPr>
          <a:xfrm>
            <a:off x="205200" y="846425"/>
            <a:ext cx="8566800" cy="41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/>
              <a:t>[1]B. Hauke, Basic Calculation of a Buck Converter’s Power Stage, 1st ed. Texas: Texas Instruments, 2011, pp. 2-6.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 rtl="0">
              <a:spcBef>
                <a:spcPts val="0"/>
              </a:spcBef>
              <a:buNone/>
            </a:pPr>
            <a:r>
              <a:rPr lang="en" sz="1200"/>
              <a:t>[2]T. Instruments, TMS320F2806x Piccolo Microcontrollers, 4th ed. Texas: TexasInstruments, 2010, pp. 12-30.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 rtl="0">
              <a:spcBef>
                <a:spcPts val="0"/>
              </a:spcBef>
              <a:buNone/>
            </a:pPr>
            <a:r>
              <a:rPr lang="en" sz="1200"/>
              <a:t>[3] Linear Technology, ”LTC6101/LTC6101HV 1 6101fh: High Voltage, High-Side Current Sense Amplifier in SOT-23”, Linear Technology, 2013.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 rtl="0">
              <a:spcBef>
                <a:spcPts val="0"/>
              </a:spcBef>
              <a:buNone/>
            </a:pPr>
            <a:r>
              <a:rPr lang="en" sz="1200"/>
              <a:t>[4] Universal Power Group, ”UPG No. 45977 - UB12500 Sealed Lead Acid Battery”, Universal Power Group, Texas, 2013.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 rtl="0">
              <a:spcBef>
                <a:spcPts val="0"/>
              </a:spcBef>
              <a:buNone/>
            </a:pPr>
            <a:r>
              <a:rPr lang="en" sz="1200"/>
              <a:t>[5] Texas Instruments, ”Designing DC/DC converters based on ZETA topology”, Texas Instruments, Texas, 2010.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 rtl="0">
              <a:spcBef>
                <a:spcPts val="0"/>
              </a:spcBef>
              <a:buNone/>
            </a:pPr>
            <a:r>
              <a:rPr lang="en" sz="1200"/>
              <a:t>[6] http://www.maxwell.com/products/ultracapacitors/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 rtl="0">
              <a:spcBef>
                <a:spcPts val="0"/>
              </a:spcBef>
              <a:buNone/>
            </a:pPr>
            <a:r>
              <a:rPr lang="en" sz="1200"/>
              <a:t>[7] http://www.cap-xx.com/wp-content/uploads/2015/04/Ragone-Plot-All-Energy-Devices-colour-blocks.png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 rtl="0">
              <a:spcBef>
                <a:spcPts val="0"/>
              </a:spcBef>
              <a:buNone/>
            </a:pPr>
            <a:r>
              <a:rPr lang="en" sz="1200"/>
              <a:t>[8] http://www.explainthatstuff.com/how-supercapacitors-work.html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050">
              <a:solidFill>
                <a:srgbClr val="252525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Basic Anatomy of a Capacitor</a:t>
            </a:r>
          </a:p>
        </p:txBody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471900" y="1919075"/>
            <a:ext cx="3999900" cy="2710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2 Terminal Electrical component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Usage: Store energy in an electric field.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/>
              <a:t>Potential Difference across the two plates develop a static electric field across the dielectric, in turn causing positive charge to collect on one plate and negative on the other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" name="Shape 81"/>
          <p:cNvSpPr txBox="1"/>
          <p:nvPr>
            <p:ph idx="2" type="body"/>
          </p:nvPr>
        </p:nvSpPr>
        <p:spPr>
          <a:xfrm>
            <a:off x="4694250" y="1919075"/>
            <a:ext cx="3999900" cy="2710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6856" y="1955775"/>
            <a:ext cx="3214675" cy="2571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075" y="3522875"/>
            <a:ext cx="2845700" cy="147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3900" y="3733420"/>
            <a:ext cx="994939" cy="7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makes a supercapacitor</a:t>
            </a:r>
          </a:p>
        </p:txBody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only change is it stores energy electrostatically by polarizing an electrolytic solution</a:t>
            </a:r>
          </a:p>
        </p:txBody>
      </p:sp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3400" y="2568424"/>
            <a:ext cx="6119351" cy="278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History</a:t>
            </a:r>
          </a:p>
        </p:txBody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/>
              <a:t>In 1957, General Electric developed the Double Layer Capacitor using the porous electrode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/>
              <a:t>In 1966, Standard Oil rediscovered this effect and licensed to NEC in 1978 for computer memory storage and SRAM chips(Think Panasonic Goldcaps)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/>
              <a:t>In 1982, Pinnacle Research Institute developed one with low internal resistance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/>
              <a:t>In 1992, Maxwell Technologies took over development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/>
              <a:t>In 1994, The age of modern SuperCaps (EHEC) was initiated by David Evans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Motivation for Energy Storage device</a:t>
            </a:r>
          </a:p>
        </p:txBody>
      </p:sp>
      <p:grpSp>
        <p:nvGrpSpPr>
          <p:cNvPr id="103" name="Shape 103"/>
          <p:cNvGrpSpPr/>
          <p:nvPr/>
        </p:nvGrpSpPr>
        <p:grpSpPr>
          <a:xfrm>
            <a:off x="431925" y="1304875"/>
            <a:ext cx="2628924" cy="3416400"/>
            <a:chOff x="431925" y="1304875"/>
            <a:chExt cx="2628924" cy="3416400"/>
          </a:xfrm>
        </p:grpSpPr>
        <p:sp>
          <p:nvSpPr>
            <p:cNvPr id="104" name="Shape 104"/>
            <p:cNvSpPr txBox="1"/>
            <p:nvPr/>
          </p:nvSpPr>
          <p:spPr>
            <a:xfrm>
              <a:off x="431925" y="1304875"/>
              <a:ext cx="2628899" cy="464099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5" name="Shape 105"/>
            <p:cNvSpPr/>
            <p:nvPr/>
          </p:nvSpPr>
          <p:spPr>
            <a:xfrm>
              <a:off x="431950" y="1304875"/>
              <a:ext cx="2628899" cy="34164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06" name="Shape 106"/>
          <p:cNvSpPr txBox="1"/>
          <p:nvPr>
            <p:ph idx="4294967295" type="body"/>
          </p:nvPr>
        </p:nvSpPr>
        <p:spPr>
          <a:xfrm>
            <a:off x="506425" y="1304875"/>
            <a:ext cx="2494499" cy="461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Storage Needs</a:t>
            </a:r>
          </a:p>
        </p:txBody>
      </p:sp>
      <p:sp>
        <p:nvSpPr>
          <p:cNvPr id="107" name="Shape 107"/>
          <p:cNvSpPr txBox="1"/>
          <p:nvPr>
            <p:ph idx="4294967295" type="body"/>
          </p:nvPr>
        </p:nvSpPr>
        <p:spPr>
          <a:xfrm>
            <a:off x="508325" y="1850300"/>
            <a:ext cx="2478600" cy="2794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/>
              <a:t>With recent development on high-power applications in renewables and electronics. The need to store and discharge energy quickly is growing</a:t>
            </a:r>
          </a:p>
        </p:txBody>
      </p:sp>
      <p:grpSp>
        <p:nvGrpSpPr>
          <p:cNvPr id="108" name="Shape 108"/>
          <p:cNvGrpSpPr/>
          <p:nvPr/>
        </p:nvGrpSpPr>
        <p:grpSpPr>
          <a:xfrm>
            <a:off x="3320450" y="1304875"/>
            <a:ext cx="2632499" cy="3416400"/>
            <a:chOff x="3320450" y="1304875"/>
            <a:chExt cx="2632499" cy="3416400"/>
          </a:xfrm>
        </p:grpSpPr>
        <p:sp>
          <p:nvSpPr>
            <p:cNvPr id="109" name="Shape 109"/>
            <p:cNvSpPr txBox="1"/>
            <p:nvPr/>
          </p:nvSpPr>
          <p:spPr>
            <a:xfrm>
              <a:off x="3324050" y="1304875"/>
              <a:ext cx="2628899" cy="464099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0" name="Shape 110"/>
            <p:cNvSpPr/>
            <p:nvPr/>
          </p:nvSpPr>
          <p:spPr>
            <a:xfrm>
              <a:off x="3320450" y="1304875"/>
              <a:ext cx="2628899" cy="34164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11" name="Shape 111"/>
          <p:cNvSpPr txBox="1"/>
          <p:nvPr>
            <p:ph idx="4294967295" type="body"/>
          </p:nvPr>
        </p:nvSpPr>
        <p:spPr>
          <a:xfrm>
            <a:off x="3389450" y="1304875"/>
            <a:ext cx="2494499" cy="461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No Chemical Rxn</a:t>
            </a:r>
          </a:p>
        </p:txBody>
      </p:sp>
      <p:sp>
        <p:nvSpPr>
          <p:cNvPr id="112" name="Shape 112"/>
          <p:cNvSpPr txBox="1"/>
          <p:nvPr>
            <p:ph idx="4294967295" type="body"/>
          </p:nvPr>
        </p:nvSpPr>
        <p:spPr>
          <a:xfrm>
            <a:off x="3396775" y="1850300"/>
            <a:ext cx="2478600" cy="2794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/>
              <a:t>Unlike batteries, no chemical reaction takes place when storing and discharging so Supercaps can go through hundreds of thousands of charging cycles with no degradation</a:t>
            </a:r>
          </a:p>
        </p:txBody>
      </p:sp>
      <p:grpSp>
        <p:nvGrpSpPr>
          <p:cNvPr id="113" name="Shape 113"/>
          <p:cNvGrpSpPr/>
          <p:nvPr/>
        </p:nvGrpSpPr>
        <p:grpSpPr>
          <a:xfrm>
            <a:off x="6212550" y="1304875"/>
            <a:ext cx="2632499" cy="3416400"/>
            <a:chOff x="6212550" y="1304875"/>
            <a:chExt cx="2632499" cy="3416400"/>
          </a:xfrm>
        </p:grpSpPr>
        <p:sp>
          <p:nvSpPr>
            <p:cNvPr id="114" name="Shape 114"/>
            <p:cNvSpPr/>
            <p:nvPr/>
          </p:nvSpPr>
          <p:spPr>
            <a:xfrm>
              <a:off x="6215400" y="1304875"/>
              <a:ext cx="2628899" cy="34164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5" name="Shape 115"/>
            <p:cNvSpPr txBox="1"/>
            <p:nvPr/>
          </p:nvSpPr>
          <p:spPr>
            <a:xfrm>
              <a:off x="6212550" y="1304875"/>
              <a:ext cx="2632499" cy="464099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16" name="Shape 116"/>
          <p:cNvSpPr txBox="1"/>
          <p:nvPr>
            <p:ph idx="4294967295" type="body"/>
          </p:nvPr>
        </p:nvSpPr>
        <p:spPr>
          <a:xfrm>
            <a:off x="6272475" y="1304875"/>
            <a:ext cx="2494499" cy="461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High Power Storage</a:t>
            </a:r>
          </a:p>
        </p:txBody>
      </p:sp>
      <p:sp>
        <p:nvSpPr>
          <p:cNvPr id="117" name="Shape 117"/>
          <p:cNvSpPr txBox="1"/>
          <p:nvPr>
            <p:ph idx="4294967295" type="body"/>
          </p:nvPr>
        </p:nvSpPr>
        <p:spPr>
          <a:xfrm>
            <a:off x="6286400" y="1850300"/>
            <a:ext cx="2478600" cy="2794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/>
              <a:t>Holding large amounts of current in a small volume containment shows a potential for the future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Battery Discharge</a:t>
            </a:r>
          </a:p>
        </p:txBody>
      </p:sp>
      <p:pic>
        <p:nvPicPr>
          <p:cNvPr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857250"/>
            <a:ext cx="6096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SuperCap                    Versus             Conventional Batteries</a:t>
            </a:r>
          </a:p>
        </p:txBody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471900" y="1919075"/>
            <a:ext cx="3999900" cy="2710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100x shorter than electrochemical cell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Redox reaction across double layers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High Power Density 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Large Ranges of Temperature</a:t>
            </a:r>
          </a:p>
        </p:txBody>
      </p:sp>
      <p:sp>
        <p:nvSpPr>
          <p:cNvPr id="130" name="Shape 130"/>
          <p:cNvSpPr txBox="1"/>
          <p:nvPr>
            <p:ph idx="2" type="body"/>
          </p:nvPr>
        </p:nvSpPr>
        <p:spPr>
          <a:xfrm>
            <a:off x="4694250" y="1919075"/>
            <a:ext cx="3999900" cy="2710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Cycle Life restricted to about 1000 discharge/charge cycles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Electrolyte acts as medium of transfer so each discharge and charge cycle requires a chemical reaction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Lower Power Density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3250" y="1106562"/>
            <a:ext cx="2857500" cy="279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