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56" r:id="rId2"/>
  </p:sldMasterIdLst>
  <p:sldIdLst>
    <p:sldId id="256" r:id="rId3"/>
    <p:sldId id="257" r:id="rId4"/>
    <p:sldId id="261" r:id="rId5"/>
    <p:sldId id="264" r:id="rId6"/>
    <p:sldId id="258" r:id="rId7"/>
    <p:sldId id="270" r:id="rId8"/>
    <p:sldId id="263" r:id="rId9"/>
    <p:sldId id="271" r:id="rId10"/>
    <p:sldId id="268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3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1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11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21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06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30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06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0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8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80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45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6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38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7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1187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267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72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547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694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6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8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8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3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2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9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7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3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B48283C-77DC-4C30-8047-E7647A20867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E8BE85F-3884-4803-9710-89142A69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6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ydrogen.energy.gov/pdfs/nuclear_energy_h2_plan.pdf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Sulfur Based Thermochemical cycles for Hydrogen Production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31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Ragheb</a:t>
            </a:r>
            <a:r>
              <a:rPr lang="en-US" dirty="0" smtClean="0"/>
              <a:t>, M. “Thermochemical Iodine Sulfur for Hydrogen Production,” Sept. 26, 	2014.</a:t>
            </a:r>
          </a:p>
          <a:p>
            <a:r>
              <a:rPr lang="en-US" dirty="0" smtClean="0"/>
              <a:t>Perret, R</a:t>
            </a:r>
            <a:r>
              <a:rPr lang="en-US" dirty="0"/>
              <a:t>. “Solar Thermochemical Hydrogen Production </a:t>
            </a:r>
            <a:r>
              <a:rPr lang="en-US" dirty="0" smtClean="0"/>
              <a:t>Research,” may, 2011</a:t>
            </a:r>
          </a:p>
          <a:p>
            <a:r>
              <a:rPr lang="en-US" dirty="0"/>
              <a:t>“Nuclear Hydrogen R&amp;D Plan,” </a:t>
            </a:r>
            <a:r>
              <a:rPr lang="en-US" dirty="0" smtClean="0"/>
              <a:t>Mar. 2004, Department </a:t>
            </a:r>
            <a:r>
              <a:rPr lang="en-US" dirty="0"/>
              <a:t>Of Energy, </a:t>
            </a: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www.hydrogen.energy.gov/pdfs/nuclear_energy_h2_plan.pdf</a:t>
            </a:r>
            <a:endParaRPr lang="en-US" dirty="0" smtClean="0"/>
          </a:p>
          <a:p>
            <a:r>
              <a:rPr lang="en-US" dirty="0"/>
              <a:t>http://</a:t>
            </a:r>
            <a:r>
              <a:rPr lang="en-US" dirty="0" smtClean="0"/>
              <a:t>www.ika.rwth-aachen.de/r2h/index.php/HT_Reactor_Associated_to_Thermo-chemical_Cycles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0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Thermochemical Cycles</a:t>
            </a:r>
          </a:p>
          <a:p>
            <a:r>
              <a:rPr lang="en-US" dirty="0" smtClean="0"/>
              <a:t>Heat sources for thermochemical cycles</a:t>
            </a:r>
          </a:p>
          <a:p>
            <a:r>
              <a:rPr lang="en-US" dirty="0" smtClean="0"/>
              <a:t>Iodine-Sulfur cycle</a:t>
            </a:r>
          </a:p>
          <a:p>
            <a:r>
              <a:rPr lang="en-US" dirty="0" smtClean="0"/>
              <a:t>Bromine-Sulfur hybrid cycle</a:t>
            </a:r>
          </a:p>
          <a:p>
            <a:r>
              <a:rPr lang="en-US" dirty="0" smtClean="0"/>
              <a:t>Hybrid sulfur cycle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Thermochemical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 heats source with chemical reactions to split water into hydrogen and oxygen</a:t>
            </a:r>
          </a:p>
          <a:p>
            <a:r>
              <a:rPr lang="en-US" dirty="0" smtClean="0"/>
              <a:t>The chemical compounds used to separate hydrogen and oxygen are recycled</a:t>
            </a:r>
          </a:p>
          <a:p>
            <a:r>
              <a:rPr lang="en-US" dirty="0" smtClean="0"/>
              <a:t>Temperatures between 750°C and 1000°C are optimal for thermochemical cycles</a:t>
            </a:r>
          </a:p>
          <a:p>
            <a:r>
              <a:rPr lang="en-US" dirty="0" smtClean="0"/>
              <a:t>Can reach an efficiency of 50% (electrolysis hydrogen production efficiency ≈ 20-40%)</a:t>
            </a:r>
          </a:p>
          <a:p>
            <a:r>
              <a:rPr lang="en-US" dirty="0"/>
              <a:t>Sulfur based cycles are the most promising with current technology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Nuclear Heat</a:t>
            </a:r>
          </a:p>
          <a:p>
            <a:pPr lvl="1">
              <a:buFont typeface="Tw Cen MT" panose="020B0602020104020603" pitchFamily="34" charset="0"/>
              <a:buChar char="-"/>
            </a:pPr>
            <a:r>
              <a:rPr lang="en-US" dirty="0" smtClean="0"/>
              <a:t>Current commercial reactors have a maximum temperature of ~700°C</a:t>
            </a:r>
            <a:r>
              <a:rPr lang="en-US" dirty="0"/>
              <a:t> </a:t>
            </a:r>
            <a:r>
              <a:rPr lang="en-US" dirty="0" smtClean="0"/>
              <a:t>which is less than required for Thermochemical cycles</a:t>
            </a:r>
          </a:p>
          <a:p>
            <a:pPr lvl="1">
              <a:buFont typeface="Tw Cen MT" panose="020B0602020104020603" pitchFamily="34" charset="0"/>
              <a:buChar char="-"/>
            </a:pPr>
            <a:r>
              <a:rPr lang="en-US" dirty="0" smtClean="0"/>
              <a:t>New high temperature reactors would be required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Concentrated Solar Power</a:t>
            </a:r>
          </a:p>
          <a:p>
            <a:pPr lvl="1">
              <a:buFont typeface="Tw Cen MT" panose="020B0602020104020603" pitchFamily="34" charset="0"/>
              <a:buChar char="-"/>
            </a:pPr>
            <a:r>
              <a:rPr lang="en-US" dirty="0" smtClean="0"/>
              <a:t>Only other carbon neutral source that can reach temperatures above 800°C</a:t>
            </a:r>
          </a:p>
          <a:p>
            <a:pPr lvl="1">
              <a:buFont typeface="Tw Cen MT" panose="020B0602020104020603" pitchFamily="34" charset="0"/>
              <a:buChar char="-"/>
            </a:pPr>
            <a:r>
              <a:rPr lang="en-US" dirty="0" smtClean="0"/>
              <a:t>No current solar plants used to create hydrogen using thermochemical </a:t>
            </a:r>
            <a:r>
              <a:rPr lang="en-US" dirty="0" smtClean="0"/>
              <a:t>cycles</a:t>
            </a:r>
          </a:p>
        </p:txBody>
      </p:sp>
    </p:spTree>
    <p:extLst>
      <p:ext uri="{BB962C8B-B14F-4D97-AF65-F5344CB8AC3E}">
        <p14:creationId xmlns:p14="http://schemas.microsoft.com/office/powerpoint/2010/main" val="37387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89" y="99352"/>
            <a:ext cx="8029484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Iodine-Sulfur cycle</a:t>
            </a:r>
            <a:endParaRPr lang="en-US" sz="4000" dirty="0"/>
          </a:p>
        </p:txBody>
      </p:sp>
      <p:sp>
        <p:nvSpPr>
          <p:cNvPr id="3" name="Rounded Rectangle 2"/>
          <p:cNvSpPr/>
          <p:nvPr/>
        </p:nvSpPr>
        <p:spPr>
          <a:xfrm>
            <a:off x="5211430" y="3598080"/>
            <a:ext cx="4249425" cy="18834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60857" y="2400083"/>
            <a:ext cx="1857392" cy="8906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350031" y="2385940"/>
            <a:ext cx="1767527" cy="8906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Bent Arrow 5"/>
          <p:cNvSpPr/>
          <p:nvPr/>
        </p:nvSpPr>
        <p:spPr>
          <a:xfrm>
            <a:off x="8655671" y="2814949"/>
            <a:ext cx="802753" cy="787528"/>
          </a:xfrm>
          <a:prstGeom prst="bentArrow">
            <a:avLst/>
          </a:prstGeom>
          <a:solidFill>
            <a:srgbClr val="FFFF00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flipH="1">
            <a:off x="5125727" y="2796681"/>
            <a:ext cx="802753" cy="787528"/>
          </a:xfrm>
          <a:prstGeom prst="bentArrow">
            <a:avLst/>
          </a:prstGeom>
          <a:solidFill>
            <a:srgbClr val="FFC000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 flipH="1">
            <a:off x="3604710" y="3263947"/>
            <a:ext cx="1605504" cy="1784936"/>
          </a:xfrm>
          <a:prstGeom prst="bentArrow">
            <a:avLst/>
          </a:prstGeom>
          <a:solidFill>
            <a:srgbClr val="FFC000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0800000">
            <a:off x="9460856" y="3281709"/>
            <a:ext cx="1605504" cy="1784936"/>
          </a:xfrm>
          <a:prstGeom prst="bentArrow">
            <a:avLst/>
          </a:prstGeom>
          <a:solidFill>
            <a:srgbClr val="FFFF00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5400000">
            <a:off x="8991786" y="1223364"/>
            <a:ext cx="700555" cy="1644233"/>
          </a:xfrm>
          <a:prstGeom prst="ben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16200000" flipH="1">
            <a:off x="5112936" y="1213213"/>
            <a:ext cx="700557" cy="1644233"/>
          </a:xfrm>
          <a:prstGeom prst="ben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flipV="1">
            <a:off x="3820767" y="1756623"/>
            <a:ext cx="475025" cy="631478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flipV="1">
            <a:off x="7117036" y="2974121"/>
            <a:ext cx="473178" cy="611403"/>
          </a:xfrm>
          <a:prstGeom prst="downArrow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flipV="1">
            <a:off x="10653276" y="1764280"/>
            <a:ext cx="475025" cy="631478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760412" y="2461298"/>
            <a:ext cx="1149810" cy="499162"/>
          </a:xfrm>
          <a:prstGeom prst="roundRect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Rejected Heat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31858" y="1240192"/>
            <a:ext cx="1149810" cy="499162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Hydrogen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0338544" y="1257618"/>
            <a:ext cx="1149810" cy="499162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Oxygen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8502466" y="1971164"/>
            <a:ext cx="875237" cy="26281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900°C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5243755" y="1942965"/>
            <a:ext cx="857416" cy="26281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400°C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295050" y="1438576"/>
            <a:ext cx="2202043" cy="546993"/>
          </a:xfrm>
          <a:prstGeom prst="round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Heat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797584" y="5914937"/>
            <a:ext cx="1149810" cy="499162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2" name="Down Arrow 21"/>
          <p:cNvSpPr/>
          <p:nvPr/>
        </p:nvSpPr>
        <p:spPr>
          <a:xfrm flipV="1">
            <a:off x="7135900" y="5481569"/>
            <a:ext cx="473178" cy="437106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542903" y="3547630"/>
            <a:ext cx="1065880" cy="624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Sulfur </a:t>
            </a:r>
          </a:p>
          <a:p>
            <a:r>
              <a:rPr lang="en-US" dirty="0" smtClean="0"/>
              <a:t>Circulation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73100" y="3527708"/>
            <a:ext cx="1065880" cy="624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Iodine</a:t>
            </a:r>
          </a:p>
          <a:p>
            <a:r>
              <a:rPr lang="en-US" dirty="0" smtClean="0"/>
              <a:t>Circulation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609629" y="4402821"/>
            <a:ext cx="999154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/>
              <a:t>O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89622" y="2903452"/>
            <a:ext cx="286906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712943" y="3873461"/>
            <a:ext cx="32903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2HI	         +            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712944" y="4784289"/>
            <a:ext cx="33190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       +        H</a:t>
            </a:r>
            <a:r>
              <a:rPr lang="en-US" baseline="-25000" dirty="0" smtClean="0"/>
              <a:t>2</a:t>
            </a:r>
            <a:r>
              <a:rPr lang="en-US" dirty="0" smtClean="0"/>
              <a:t>O        +      SO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 flipV="1">
            <a:off x="7189048" y="4253038"/>
            <a:ext cx="473178" cy="53125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377702" y="2535817"/>
            <a:ext cx="665245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0159506" y="2914246"/>
            <a:ext cx="999154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/>
              <a:t>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67830" y="2630128"/>
            <a:ext cx="450281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2HI</a:t>
            </a:r>
          </a:p>
        </p:txBody>
      </p:sp>
      <p:sp>
        <p:nvSpPr>
          <p:cNvPr id="33" name="Down Arrow 32"/>
          <p:cNvSpPr/>
          <p:nvPr/>
        </p:nvSpPr>
        <p:spPr>
          <a:xfrm rot="5400000" flipV="1">
            <a:off x="10110451" y="2533759"/>
            <a:ext cx="284858" cy="36110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 rot="16200000" flipV="1">
            <a:off x="4091833" y="2664131"/>
            <a:ext cx="284859" cy="36110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446344" y="2353128"/>
            <a:ext cx="364295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0515257" y="2391433"/>
            <a:ext cx="510471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½O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857913" y="4361332"/>
            <a:ext cx="286906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8" name="Content Placeholder 2"/>
          <p:cNvSpPr>
            <a:spLocks noGrp="1"/>
          </p:cNvSpPr>
          <p:nvPr>
            <p:ph sz="quarter" idx="13"/>
          </p:nvPr>
        </p:nvSpPr>
        <p:spPr>
          <a:xfrm>
            <a:off x="405259" y="1942965"/>
            <a:ext cx="2888068" cy="3440798"/>
          </a:xfrm>
        </p:spPr>
        <p:txBody>
          <a:bodyPr>
            <a:normAutofit/>
          </a:bodyPr>
          <a:lstStyle/>
          <a:p>
            <a:r>
              <a:rPr lang="en-US" dirty="0" smtClean="0"/>
              <a:t>Efficiency of 30-50%</a:t>
            </a:r>
          </a:p>
          <a:p>
            <a:r>
              <a:rPr lang="en-US" dirty="0" smtClean="0"/>
              <a:t>Heat is used to separate hydrogen from iodine &amp; Oxygen from Sulfuric acid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26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89" y="99352"/>
            <a:ext cx="8029484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Bromine-Sulfur Hybrid cycle</a:t>
            </a:r>
            <a:endParaRPr lang="en-US" sz="4000" dirty="0"/>
          </a:p>
        </p:txBody>
      </p:sp>
      <p:sp>
        <p:nvSpPr>
          <p:cNvPr id="3" name="Rounded Rectangle 2"/>
          <p:cNvSpPr/>
          <p:nvPr/>
        </p:nvSpPr>
        <p:spPr>
          <a:xfrm>
            <a:off x="5211430" y="3598080"/>
            <a:ext cx="4249425" cy="18834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60857" y="2400083"/>
            <a:ext cx="1857392" cy="8906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350031" y="2385940"/>
            <a:ext cx="1767527" cy="8906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Bent Arrow 5"/>
          <p:cNvSpPr/>
          <p:nvPr/>
        </p:nvSpPr>
        <p:spPr>
          <a:xfrm>
            <a:off x="8655671" y="2814949"/>
            <a:ext cx="802753" cy="787528"/>
          </a:xfrm>
          <a:prstGeom prst="bentArrow">
            <a:avLst/>
          </a:prstGeom>
          <a:solidFill>
            <a:srgbClr val="FFFF00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flipH="1">
            <a:off x="5125727" y="2796681"/>
            <a:ext cx="802753" cy="787528"/>
          </a:xfrm>
          <a:prstGeom prst="ben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 flipH="1">
            <a:off x="3604710" y="3263947"/>
            <a:ext cx="1605504" cy="1784936"/>
          </a:xfrm>
          <a:prstGeom prst="ben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0800000">
            <a:off x="9460856" y="3281709"/>
            <a:ext cx="1605504" cy="1784936"/>
          </a:xfrm>
          <a:prstGeom prst="bentArrow">
            <a:avLst/>
          </a:prstGeom>
          <a:solidFill>
            <a:srgbClr val="FFFF00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5400000">
            <a:off x="8991786" y="1223364"/>
            <a:ext cx="700555" cy="1644233"/>
          </a:xfrm>
          <a:prstGeom prst="ben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flipV="1">
            <a:off x="3820767" y="1756623"/>
            <a:ext cx="475025" cy="631478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flipV="1">
            <a:off x="7117036" y="2974121"/>
            <a:ext cx="473178" cy="611403"/>
          </a:xfrm>
          <a:prstGeom prst="downArrow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flipV="1">
            <a:off x="10653276" y="1764280"/>
            <a:ext cx="475025" cy="631478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760412" y="2461298"/>
            <a:ext cx="1149810" cy="499162"/>
          </a:xfrm>
          <a:prstGeom prst="roundRect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Rejected Heat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31858" y="1240192"/>
            <a:ext cx="1149810" cy="499162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Hydrogen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0338544" y="1257618"/>
            <a:ext cx="1149810" cy="499162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Oxygen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8502466" y="1971164"/>
            <a:ext cx="875237" cy="26281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900°C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436498" y="1438576"/>
            <a:ext cx="1060595" cy="546993"/>
          </a:xfrm>
          <a:prstGeom prst="round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Heat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797584" y="5914937"/>
            <a:ext cx="1149810" cy="499162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2" name="Down Arrow 21"/>
          <p:cNvSpPr/>
          <p:nvPr/>
        </p:nvSpPr>
        <p:spPr>
          <a:xfrm flipV="1">
            <a:off x="7135900" y="5481569"/>
            <a:ext cx="473178" cy="437106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542903" y="3547630"/>
            <a:ext cx="1065880" cy="624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Sulfur </a:t>
            </a:r>
          </a:p>
          <a:p>
            <a:r>
              <a:rPr lang="en-US" dirty="0" smtClean="0"/>
              <a:t>Circulation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73100" y="352770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Bromine</a:t>
            </a:r>
          </a:p>
          <a:p>
            <a:r>
              <a:rPr lang="en-US" dirty="0" smtClean="0"/>
              <a:t>Circulation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609629" y="4402821"/>
            <a:ext cx="999154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/>
              <a:t>O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89622" y="2903452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712943" y="3873461"/>
            <a:ext cx="32903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2HBr	         +            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712944" y="4784289"/>
            <a:ext cx="33190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Br</a:t>
            </a:r>
            <a:r>
              <a:rPr lang="en-US" baseline="-25000" dirty="0" smtClean="0"/>
              <a:t>2</a:t>
            </a:r>
            <a:r>
              <a:rPr lang="en-US" dirty="0" smtClean="0"/>
              <a:t>        +        H</a:t>
            </a:r>
            <a:r>
              <a:rPr lang="en-US" baseline="-25000" dirty="0" smtClean="0"/>
              <a:t>2</a:t>
            </a:r>
            <a:r>
              <a:rPr lang="en-US" dirty="0" smtClean="0"/>
              <a:t>O       +     SO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 flipV="1">
            <a:off x="7189048" y="4253038"/>
            <a:ext cx="473178" cy="53125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377702" y="2535817"/>
            <a:ext cx="665245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0159506" y="2914246"/>
            <a:ext cx="999154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/>
              <a:t>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65975" y="2630283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2HBr</a:t>
            </a:r>
            <a:endParaRPr lang="en-US" dirty="0"/>
          </a:p>
        </p:txBody>
      </p:sp>
      <p:sp>
        <p:nvSpPr>
          <p:cNvPr id="33" name="Down Arrow 32"/>
          <p:cNvSpPr/>
          <p:nvPr/>
        </p:nvSpPr>
        <p:spPr>
          <a:xfrm rot="5400000" flipV="1">
            <a:off x="10110451" y="2533759"/>
            <a:ext cx="284858" cy="36110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 rot="16200000" flipV="1">
            <a:off x="4091833" y="2664131"/>
            <a:ext cx="284859" cy="36110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446344" y="2353128"/>
            <a:ext cx="364295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0515257" y="2391433"/>
            <a:ext cx="510471" cy="356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½O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857913" y="4361332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8" name="Content Placeholder 2"/>
          <p:cNvSpPr>
            <a:spLocks noGrp="1"/>
          </p:cNvSpPr>
          <p:nvPr>
            <p:ph sz="quarter" idx="13"/>
          </p:nvPr>
        </p:nvSpPr>
        <p:spPr>
          <a:xfrm>
            <a:off x="405259" y="1942965"/>
            <a:ext cx="2888068" cy="3440798"/>
          </a:xfrm>
        </p:spPr>
        <p:txBody>
          <a:bodyPr>
            <a:normAutofit/>
          </a:bodyPr>
          <a:lstStyle/>
          <a:p>
            <a:r>
              <a:rPr lang="en-US" dirty="0"/>
              <a:t>Efficiency of 40%</a:t>
            </a:r>
          </a:p>
          <a:p>
            <a:r>
              <a:rPr lang="en-US" dirty="0"/>
              <a:t>electrolysis is used to remove hydrogen from bromine</a:t>
            </a:r>
          </a:p>
          <a:p>
            <a:r>
              <a:rPr lang="en-US" dirty="0"/>
              <a:t>The sulfur loop is identical to the sulfur-Iodine cycle</a:t>
            </a:r>
          </a:p>
          <a:p>
            <a:endParaRPr lang="en-US" dirty="0" smtClean="0"/>
          </a:p>
        </p:txBody>
      </p:sp>
      <p:sp>
        <p:nvSpPr>
          <p:cNvPr id="39" name="Bent Arrow 38"/>
          <p:cNvSpPr/>
          <p:nvPr/>
        </p:nvSpPr>
        <p:spPr>
          <a:xfrm rot="16200000" flipH="1">
            <a:off x="4833583" y="1563095"/>
            <a:ext cx="689620" cy="953835"/>
          </a:xfrm>
          <a:prstGeom prst="bentArrow">
            <a:avLst/>
          </a:prstGeom>
          <a:gradFill>
            <a:gsLst>
              <a:gs pos="37000">
                <a:srgbClr val="CCDCE8"/>
              </a:gs>
              <a:gs pos="100000">
                <a:schemeClr val="bg2">
                  <a:tint val="84000"/>
                  <a:shade val="100000"/>
                  <a:hueMod val="92000"/>
                  <a:satMod val="180000"/>
                  <a:lumMod val="114000"/>
                </a:schemeClr>
              </a:gs>
              <a:gs pos="2000">
                <a:schemeClr val="accent1"/>
              </a:gs>
            </a:gsLst>
            <a:lin ang="5400000" scaled="0"/>
          </a:gra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661272" y="1502121"/>
            <a:ext cx="1286130" cy="4544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Electricity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76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240" y="95628"/>
            <a:ext cx="10364451" cy="1596177"/>
          </a:xfrm>
        </p:spPr>
        <p:txBody>
          <a:bodyPr/>
          <a:lstStyle/>
          <a:p>
            <a:r>
              <a:rPr lang="en-US" dirty="0" smtClean="0"/>
              <a:t>Hybrid Sulfur Cycle</a:t>
            </a:r>
            <a:endParaRPr lang="en-US" dirty="0"/>
          </a:p>
        </p:txBody>
      </p:sp>
      <p:sp>
        <p:nvSpPr>
          <p:cNvPr id="74" name="Rounded Rectangle 73"/>
          <p:cNvSpPr/>
          <p:nvPr/>
        </p:nvSpPr>
        <p:spPr>
          <a:xfrm>
            <a:off x="4964726" y="2797976"/>
            <a:ext cx="2150743" cy="19486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668245" y="3113393"/>
            <a:ext cx="13773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668245" y="4032354"/>
            <a:ext cx="13773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2H</a:t>
            </a:r>
            <a:r>
              <a:rPr lang="en-US" baseline="-25000" dirty="0" smtClean="0"/>
              <a:t>2</a:t>
            </a:r>
            <a:r>
              <a:rPr lang="en-US" dirty="0" smtClean="0"/>
              <a:t>O + SO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7" name="Down Arrow 76"/>
          <p:cNvSpPr/>
          <p:nvPr/>
        </p:nvSpPr>
        <p:spPr>
          <a:xfrm flipV="1">
            <a:off x="6092273" y="3482725"/>
            <a:ext cx="529278" cy="54962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77"/>
          <p:cNvSpPr/>
          <p:nvPr/>
        </p:nvSpPr>
        <p:spPr>
          <a:xfrm>
            <a:off x="5080011" y="5201177"/>
            <a:ext cx="1286130" cy="516430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9" name="Down Arrow 78"/>
          <p:cNvSpPr/>
          <p:nvPr/>
        </p:nvSpPr>
        <p:spPr>
          <a:xfrm flipV="1">
            <a:off x="5458437" y="4748950"/>
            <a:ext cx="529278" cy="452227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own Arrow 79"/>
          <p:cNvSpPr/>
          <p:nvPr/>
        </p:nvSpPr>
        <p:spPr>
          <a:xfrm flipV="1">
            <a:off x="5421513" y="2125980"/>
            <a:ext cx="531344" cy="653323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own Arrow 80"/>
          <p:cNvSpPr/>
          <p:nvPr/>
        </p:nvSpPr>
        <p:spPr>
          <a:xfrm flipV="1">
            <a:off x="10687966" y="2141508"/>
            <a:ext cx="531344" cy="653323"/>
          </a:xfrm>
          <a:prstGeom prst="down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032605" y="1609550"/>
            <a:ext cx="1286130" cy="516430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Hydrogen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10331683" y="1625078"/>
            <a:ext cx="1286130" cy="516430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Oxygen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897228" y="3556274"/>
            <a:ext cx="116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Electrolysis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7669110" y="3389462"/>
            <a:ext cx="1192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Sulfur </a:t>
            </a:r>
          </a:p>
          <a:p>
            <a:r>
              <a:rPr lang="en-US" dirty="0" smtClean="0"/>
              <a:t>Circulation</a:t>
            </a:r>
            <a:endParaRPr lang="en-US" dirty="0"/>
          </a:p>
        </p:txBody>
      </p:sp>
      <p:sp>
        <p:nvSpPr>
          <p:cNvPr id="86" name="Rounded Rectangle 85"/>
          <p:cNvSpPr/>
          <p:nvPr/>
        </p:nvSpPr>
        <p:spPr>
          <a:xfrm>
            <a:off x="9498563" y="2797976"/>
            <a:ext cx="2231828" cy="19486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0251324" y="3097707"/>
            <a:ext cx="8247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9641284" y="4004025"/>
            <a:ext cx="204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+ SO</a:t>
            </a:r>
            <a:r>
              <a:rPr lang="en-US" baseline="-25000" dirty="0" smtClean="0"/>
              <a:t>2</a:t>
            </a:r>
            <a:r>
              <a:rPr lang="en-US" dirty="0" smtClean="0"/>
              <a:t> + ½O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89" name="Down Arrow 88"/>
          <p:cNvSpPr/>
          <p:nvPr/>
        </p:nvSpPr>
        <p:spPr>
          <a:xfrm rot="10800000" flipV="1">
            <a:off x="10388119" y="3466359"/>
            <a:ext cx="529278" cy="54962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9975138" y="5201177"/>
            <a:ext cx="1663527" cy="526577"/>
          </a:xfrm>
          <a:prstGeom prst="round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Heat (&gt;800°C)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3" name="Down Arrow 92"/>
          <p:cNvSpPr/>
          <p:nvPr/>
        </p:nvSpPr>
        <p:spPr>
          <a:xfrm flipV="1">
            <a:off x="10699496" y="4748950"/>
            <a:ext cx="529278" cy="452227"/>
          </a:xfrm>
          <a:prstGeom prst="down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Curved Connector 94"/>
          <p:cNvCxnSpPr>
            <a:stCxn id="74" idx="0"/>
            <a:endCxn id="86" idx="0"/>
          </p:cNvCxnSpPr>
          <p:nvPr/>
        </p:nvCxnSpPr>
        <p:spPr>
          <a:xfrm rot="5400000" flipH="1" flipV="1">
            <a:off x="8327287" y="510787"/>
            <a:ext cx="12700" cy="4574379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86" idx="2"/>
            <a:endCxn id="74" idx="2"/>
          </p:cNvCxnSpPr>
          <p:nvPr/>
        </p:nvCxnSpPr>
        <p:spPr>
          <a:xfrm rot="5400000">
            <a:off x="8327288" y="2459435"/>
            <a:ext cx="12700" cy="4574379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7913318" y="2699449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7697464" y="4425666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 + SO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3751289" y="5191130"/>
            <a:ext cx="1286130" cy="5164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Electricity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Content Placeholder 2"/>
          <p:cNvSpPr>
            <a:spLocks noGrp="1"/>
          </p:cNvSpPr>
          <p:nvPr>
            <p:ph sz="quarter" idx="13"/>
          </p:nvPr>
        </p:nvSpPr>
        <p:spPr>
          <a:xfrm>
            <a:off x="289773" y="1427344"/>
            <a:ext cx="3431963" cy="4627192"/>
          </a:xfrm>
        </p:spPr>
        <p:txBody>
          <a:bodyPr/>
          <a:lstStyle/>
          <a:p>
            <a:r>
              <a:rPr lang="en-US" dirty="0"/>
              <a:t>Efficiency of </a:t>
            </a:r>
            <a:r>
              <a:rPr lang="en-US" dirty="0" smtClean="0"/>
              <a:t>40-50</a:t>
            </a:r>
            <a:r>
              <a:rPr lang="en-US" dirty="0"/>
              <a:t>%</a:t>
            </a:r>
          </a:p>
          <a:p>
            <a:r>
              <a:rPr lang="en-US" dirty="0" smtClean="0"/>
              <a:t>Developed by Westinghouse in 1976</a:t>
            </a:r>
          </a:p>
          <a:p>
            <a:r>
              <a:rPr lang="en-US" dirty="0" smtClean="0"/>
              <a:t>Uses electrolysis and thermochemical reactions</a:t>
            </a:r>
          </a:p>
          <a:p>
            <a:r>
              <a:rPr lang="en-US" dirty="0" smtClean="0"/>
              <a:t>Outperforms the Sulfur-Bromine hybrid cycle </a:t>
            </a:r>
            <a:r>
              <a:rPr lang="en-US" dirty="0" smtClean="0"/>
              <a:t>without using a Halogen</a:t>
            </a:r>
            <a:endParaRPr lang="en-US" dirty="0"/>
          </a:p>
        </p:txBody>
      </p:sp>
      <p:sp>
        <p:nvSpPr>
          <p:cNvPr id="54" name="Bent Arrow 53"/>
          <p:cNvSpPr/>
          <p:nvPr/>
        </p:nvSpPr>
        <p:spPr>
          <a:xfrm>
            <a:off x="4288198" y="3676261"/>
            <a:ext cx="666393" cy="1512953"/>
          </a:xfrm>
          <a:prstGeom prst="bentArrow">
            <a:avLst/>
          </a:prstGeom>
          <a:gradFill>
            <a:gsLst>
              <a:gs pos="100000">
                <a:schemeClr val="bg2">
                  <a:tint val="84000"/>
                  <a:shade val="100000"/>
                  <a:hueMod val="92000"/>
                  <a:satMod val="180000"/>
                  <a:lumMod val="114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84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thermochemical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856346"/>
            <a:ext cx="3715891" cy="4470313"/>
          </a:xfrm>
        </p:spPr>
        <p:txBody>
          <a:bodyPr>
            <a:normAutofit/>
          </a:bodyPr>
          <a:lstStyle/>
          <a:p>
            <a:r>
              <a:rPr lang="en-US" dirty="0" smtClean="0"/>
              <a:t>Westinghouse stopped research of the Hybrid-Sulfur cycle when oil prices dropped in 1986</a:t>
            </a:r>
          </a:p>
          <a:p>
            <a:r>
              <a:rPr lang="en-US" dirty="0" smtClean="0"/>
              <a:t>General Atomics, Sandia national labs and University of Kentucky lead research in the united states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6378" y="2214694"/>
            <a:ext cx="51816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39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Sulfur-Iodine cycle is the most efficient </a:t>
            </a:r>
            <a:r>
              <a:rPr lang="en-US" dirty="0" smtClean="0"/>
              <a:t>Halogen </a:t>
            </a:r>
            <a:r>
              <a:rPr lang="en-US" dirty="0" smtClean="0"/>
              <a:t>cycle</a:t>
            </a:r>
          </a:p>
          <a:p>
            <a:r>
              <a:rPr lang="en-US" dirty="0" smtClean="0"/>
              <a:t>Sulfur-Hybrid </a:t>
            </a:r>
            <a:r>
              <a:rPr lang="en-US" dirty="0" smtClean="0"/>
              <a:t>cycle is </a:t>
            </a:r>
            <a:r>
              <a:rPr lang="en-US" dirty="0" smtClean="0"/>
              <a:t>the most efficient hybrid cycle</a:t>
            </a:r>
          </a:p>
          <a:p>
            <a:r>
              <a:rPr lang="en-US" dirty="0" smtClean="0"/>
              <a:t>All of the sulfur thermochemical cycles are more efficient than </a:t>
            </a:r>
            <a:r>
              <a:rPr lang="en-US" dirty="0" smtClean="0"/>
              <a:t>just electrolysis</a:t>
            </a:r>
            <a:endParaRPr lang="en-US" dirty="0" smtClean="0"/>
          </a:p>
          <a:p>
            <a:r>
              <a:rPr lang="en-US" dirty="0" smtClean="0"/>
              <a:t>A new reactor or solar thermal plant would be required for commercial hydrogen creation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863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ropl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TM02900771[[fn=Slice]]</Template>
  <TotalTime>862</TotalTime>
  <Words>394</Words>
  <Application>Microsoft Office PowerPoint</Application>
  <PresentationFormat>Widescreen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Tw Cen MT</vt:lpstr>
      <vt:lpstr>Wingdings 2</vt:lpstr>
      <vt:lpstr>HDOfficeLightV0</vt:lpstr>
      <vt:lpstr>Droplet</vt:lpstr>
      <vt:lpstr>Sulfur Based Thermochemical cycles for Hydrogen Production</vt:lpstr>
      <vt:lpstr>Content Overview</vt:lpstr>
      <vt:lpstr>Thermochemical Cycles</vt:lpstr>
      <vt:lpstr>Heat sources</vt:lpstr>
      <vt:lpstr>Iodine-Sulfur cycle</vt:lpstr>
      <vt:lpstr>Bromine-Sulfur Hybrid cycle</vt:lpstr>
      <vt:lpstr>Hybrid Sulfur Cycle</vt:lpstr>
      <vt:lpstr>Status of thermochemical cycles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Bromine-Sulfur Hydrogen Production</dc:title>
  <dc:creator>Peter</dc:creator>
  <cp:lastModifiedBy>Peter</cp:lastModifiedBy>
  <cp:revision>63</cp:revision>
  <dcterms:created xsi:type="dcterms:W3CDTF">2014-11-14T22:07:47Z</dcterms:created>
  <dcterms:modified xsi:type="dcterms:W3CDTF">2014-12-05T19:34:30Z</dcterms:modified>
</cp:coreProperties>
</file>