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2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2ED"/>
    <a:srgbClr val="FBE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9BFC5-A365-42F7-A11F-27873650614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C23107-46C7-4D30-BA7D-BFF8A18714CB}">
      <dgm:prSet custT="1"/>
      <dgm:spPr/>
      <dgm:t>
        <a:bodyPr/>
        <a:lstStyle/>
        <a:p>
          <a:r>
            <a:rPr lang="en-US" sz="2000" b="0" i="0" baseline="0" dirty="0">
              <a:solidFill>
                <a:schemeClr val="bg1"/>
              </a:solidFill>
            </a:rPr>
            <a:t>Radiolysis: Direct water splitting using gamma radiation (research stage) </a:t>
          </a:r>
          <a:endParaRPr lang="en-US" sz="2000" dirty="0">
            <a:solidFill>
              <a:schemeClr val="bg1"/>
            </a:solidFill>
          </a:endParaRPr>
        </a:p>
      </dgm:t>
    </dgm:pt>
    <dgm:pt modelId="{37087953-4044-4DE8-BB4E-139CB230EBB7}" type="parTrans" cxnId="{21974202-75D7-411E-825B-C4E4FBEB8F66}">
      <dgm:prSet/>
      <dgm:spPr/>
      <dgm:t>
        <a:bodyPr/>
        <a:lstStyle/>
        <a:p>
          <a:endParaRPr lang="en-US" sz="1600"/>
        </a:p>
      </dgm:t>
    </dgm:pt>
    <dgm:pt modelId="{F288468D-E43C-488C-9413-E8B7C45A3C95}" type="sibTrans" cxnId="{21974202-75D7-411E-825B-C4E4FBEB8F66}">
      <dgm:prSet/>
      <dgm:spPr/>
      <dgm:t>
        <a:bodyPr/>
        <a:lstStyle/>
        <a:p>
          <a:endParaRPr lang="en-US" sz="1600"/>
        </a:p>
      </dgm:t>
    </dgm:pt>
    <dgm:pt modelId="{14B0A491-FA10-4A08-8BA3-CF51B77EFD63}">
      <dgm:prSet custT="1"/>
      <dgm:spPr/>
      <dgm:t>
        <a:bodyPr/>
        <a:lstStyle/>
        <a:p>
          <a:r>
            <a:rPr lang="en-US" sz="2000" b="0" i="0" baseline="0" dirty="0">
              <a:solidFill>
                <a:schemeClr val="bg1"/>
              </a:solidFill>
            </a:rPr>
            <a:t>Photo-electrochemical + nuclear heat/electricity hybrids </a:t>
          </a:r>
          <a:endParaRPr lang="en-US" sz="2000" dirty="0">
            <a:solidFill>
              <a:schemeClr val="bg1"/>
            </a:solidFill>
          </a:endParaRPr>
        </a:p>
      </dgm:t>
    </dgm:pt>
    <dgm:pt modelId="{19E7A244-0C36-43C7-B528-E73C4A384AD4}" type="parTrans" cxnId="{646F9D91-9997-498E-9C83-50DCCE95F0FA}">
      <dgm:prSet/>
      <dgm:spPr/>
      <dgm:t>
        <a:bodyPr/>
        <a:lstStyle/>
        <a:p>
          <a:endParaRPr lang="en-US" sz="1600"/>
        </a:p>
      </dgm:t>
    </dgm:pt>
    <dgm:pt modelId="{759B56B6-0B50-4A2A-A695-F8E8CC7D59A8}" type="sibTrans" cxnId="{646F9D91-9997-498E-9C83-50DCCE95F0FA}">
      <dgm:prSet/>
      <dgm:spPr/>
      <dgm:t>
        <a:bodyPr/>
        <a:lstStyle/>
        <a:p>
          <a:endParaRPr lang="en-US" sz="1600"/>
        </a:p>
      </dgm:t>
    </dgm:pt>
    <dgm:pt modelId="{22A72B80-656B-492A-A54B-B755026EFB66}">
      <dgm:prSet custT="1"/>
      <dgm:spPr/>
      <dgm:t>
        <a:bodyPr/>
        <a:lstStyle/>
        <a:p>
          <a:r>
            <a:rPr lang="en-US" sz="2000" b="0" i="0" baseline="0" dirty="0">
              <a:solidFill>
                <a:schemeClr val="bg1"/>
              </a:solidFill>
            </a:rPr>
            <a:t>Fusion-neutron-driven hydrogen production (long-term) </a:t>
          </a:r>
          <a:endParaRPr lang="en-US" sz="2000" dirty="0">
            <a:solidFill>
              <a:schemeClr val="bg1"/>
            </a:solidFill>
          </a:endParaRPr>
        </a:p>
      </dgm:t>
    </dgm:pt>
    <dgm:pt modelId="{1547E5B0-0A65-4F29-A0A0-8C0BF27A0074}" type="parTrans" cxnId="{26214D24-A590-4B58-990F-84036759B5B0}">
      <dgm:prSet/>
      <dgm:spPr/>
      <dgm:t>
        <a:bodyPr/>
        <a:lstStyle/>
        <a:p>
          <a:endParaRPr lang="en-US" sz="1600"/>
        </a:p>
      </dgm:t>
    </dgm:pt>
    <dgm:pt modelId="{FD6849CD-D630-42BD-9328-BBF2D50A96A7}" type="sibTrans" cxnId="{26214D24-A590-4B58-990F-84036759B5B0}">
      <dgm:prSet/>
      <dgm:spPr/>
      <dgm:t>
        <a:bodyPr/>
        <a:lstStyle/>
        <a:p>
          <a:endParaRPr lang="en-US" sz="1600"/>
        </a:p>
      </dgm:t>
    </dgm:pt>
    <dgm:pt modelId="{0884CBB7-4C0C-4901-9F63-7493524EF4C2}">
      <dgm:prSet custT="1"/>
      <dgm:spPr/>
      <dgm:t>
        <a:bodyPr/>
        <a:lstStyle/>
        <a:p>
          <a:r>
            <a:rPr lang="en-US" sz="2000" b="0" i="0" baseline="0" dirty="0">
              <a:solidFill>
                <a:schemeClr val="bg1"/>
              </a:solidFill>
            </a:rPr>
            <a:t>Direct use of spent fuel heat for thermochemical cycles (conceptual) </a:t>
          </a:r>
          <a:endParaRPr lang="en-US" sz="2000" dirty="0">
            <a:solidFill>
              <a:schemeClr val="bg1"/>
            </a:solidFill>
          </a:endParaRPr>
        </a:p>
      </dgm:t>
    </dgm:pt>
    <dgm:pt modelId="{26F24822-A80C-4808-B758-B34BD81BA392}" type="parTrans" cxnId="{527FEFDD-CCEC-4D6B-8C85-852F6AF552E9}">
      <dgm:prSet/>
      <dgm:spPr/>
      <dgm:t>
        <a:bodyPr/>
        <a:lstStyle/>
        <a:p>
          <a:endParaRPr lang="en-US" sz="1600"/>
        </a:p>
      </dgm:t>
    </dgm:pt>
    <dgm:pt modelId="{C9E685F7-314B-433E-A2FE-2532045DA293}" type="sibTrans" cxnId="{527FEFDD-CCEC-4D6B-8C85-852F6AF552E9}">
      <dgm:prSet/>
      <dgm:spPr/>
      <dgm:t>
        <a:bodyPr/>
        <a:lstStyle/>
        <a:p>
          <a:endParaRPr lang="en-US" sz="1600"/>
        </a:p>
      </dgm:t>
    </dgm:pt>
    <dgm:pt modelId="{E52E009A-8DCF-4B2E-864F-314243DFDA4D}">
      <dgm:prSet custT="1"/>
      <dgm:spPr/>
      <dgm:t>
        <a:bodyPr/>
        <a:lstStyle/>
        <a:p>
          <a:r>
            <a:rPr lang="en-US" sz="2000" b="0" i="0" baseline="0" dirty="0">
              <a:solidFill>
                <a:schemeClr val="bg1"/>
              </a:solidFill>
            </a:rPr>
            <a:t>Nuclear-driven methane pyrolysis (turquoise hydrogen) </a:t>
          </a:r>
          <a:endParaRPr lang="en-US" sz="2000" dirty="0">
            <a:solidFill>
              <a:schemeClr val="bg1"/>
            </a:solidFill>
          </a:endParaRPr>
        </a:p>
      </dgm:t>
    </dgm:pt>
    <dgm:pt modelId="{007CA80D-FAA2-4F5D-8876-8693E2C9FA61}" type="parTrans" cxnId="{55FB2C1C-430E-408D-AE48-5074267602AD}">
      <dgm:prSet/>
      <dgm:spPr/>
      <dgm:t>
        <a:bodyPr/>
        <a:lstStyle/>
        <a:p>
          <a:endParaRPr lang="en-US" sz="1600"/>
        </a:p>
      </dgm:t>
    </dgm:pt>
    <dgm:pt modelId="{DFEE9070-5424-45F3-94E4-E01E61C36A68}" type="sibTrans" cxnId="{55FB2C1C-430E-408D-AE48-5074267602AD}">
      <dgm:prSet/>
      <dgm:spPr/>
      <dgm:t>
        <a:bodyPr/>
        <a:lstStyle/>
        <a:p>
          <a:endParaRPr lang="en-US" sz="1600"/>
        </a:p>
      </dgm:t>
    </dgm:pt>
    <dgm:pt modelId="{0882F3D8-F105-4D60-8D04-DC64B36A90CC}" type="pres">
      <dgm:prSet presAssocID="{0D89BFC5-A365-42F7-A11F-278736506141}" presName="vert0" presStyleCnt="0">
        <dgm:presLayoutVars>
          <dgm:dir/>
          <dgm:animOne val="branch"/>
          <dgm:animLvl val="lvl"/>
        </dgm:presLayoutVars>
      </dgm:prSet>
      <dgm:spPr/>
    </dgm:pt>
    <dgm:pt modelId="{AE672060-13F7-4A0F-9140-7D7C1A3FEF06}" type="pres">
      <dgm:prSet presAssocID="{73C23107-46C7-4D30-BA7D-BFF8A18714CB}" presName="thickLine" presStyleLbl="alignNode1" presStyleIdx="0" presStyleCnt="5"/>
      <dgm:spPr/>
    </dgm:pt>
    <dgm:pt modelId="{7C70254D-B4BF-46AF-A7C3-84F0C4019679}" type="pres">
      <dgm:prSet presAssocID="{73C23107-46C7-4D30-BA7D-BFF8A18714CB}" presName="horz1" presStyleCnt="0"/>
      <dgm:spPr/>
    </dgm:pt>
    <dgm:pt modelId="{19B37454-D7B4-46EB-87CA-2EA2723D14E7}" type="pres">
      <dgm:prSet presAssocID="{73C23107-46C7-4D30-BA7D-BFF8A18714CB}" presName="tx1" presStyleLbl="revTx" presStyleIdx="0" presStyleCnt="5"/>
      <dgm:spPr/>
    </dgm:pt>
    <dgm:pt modelId="{6F14A01E-4651-4B17-ABB5-55CF10E43C5E}" type="pres">
      <dgm:prSet presAssocID="{73C23107-46C7-4D30-BA7D-BFF8A18714CB}" presName="vert1" presStyleCnt="0"/>
      <dgm:spPr/>
    </dgm:pt>
    <dgm:pt modelId="{3E1560B6-C649-4F6D-9590-4024AD315B90}" type="pres">
      <dgm:prSet presAssocID="{14B0A491-FA10-4A08-8BA3-CF51B77EFD63}" presName="thickLine" presStyleLbl="alignNode1" presStyleIdx="1" presStyleCnt="5"/>
      <dgm:spPr/>
    </dgm:pt>
    <dgm:pt modelId="{D015B67E-07A9-45A8-818B-A8524BA24053}" type="pres">
      <dgm:prSet presAssocID="{14B0A491-FA10-4A08-8BA3-CF51B77EFD63}" presName="horz1" presStyleCnt="0"/>
      <dgm:spPr/>
    </dgm:pt>
    <dgm:pt modelId="{0BD249DE-6E94-4581-8302-44C6A3B99BC9}" type="pres">
      <dgm:prSet presAssocID="{14B0A491-FA10-4A08-8BA3-CF51B77EFD63}" presName="tx1" presStyleLbl="revTx" presStyleIdx="1" presStyleCnt="5"/>
      <dgm:spPr/>
    </dgm:pt>
    <dgm:pt modelId="{2C6F304C-B166-4AF5-8257-462A4D93AE26}" type="pres">
      <dgm:prSet presAssocID="{14B0A491-FA10-4A08-8BA3-CF51B77EFD63}" presName="vert1" presStyleCnt="0"/>
      <dgm:spPr/>
    </dgm:pt>
    <dgm:pt modelId="{DDC215B8-1D80-48EA-BC93-861D9715C1C4}" type="pres">
      <dgm:prSet presAssocID="{22A72B80-656B-492A-A54B-B755026EFB66}" presName="thickLine" presStyleLbl="alignNode1" presStyleIdx="2" presStyleCnt="5"/>
      <dgm:spPr/>
    </dgm:pt>
    <dgm:pt modelId="{56D47D6D-12DE-473E-973D-DEBD99FE8C2F}" type="pres">
      <dgm:prSet presAssocID="{22A72B80-656B-492A-A54B-B755026EFB66}" presName="horz1" presStyleCnt="0"/>
      <dgm:spPr/>
    </dgm:pt>
    <dgm:pt modelId="{B12B7EBD-4E8D-480F-BD2F-D75DA41D7A94}" type="pres">
      <dgm:prSet presAssocID="{22A72B80-656B-492A-A54B-B755026EFB66}" presName="tx1" presStyleLbl="revTx" presStyleIdx="2" presStyleCnt="5"/>
      <dgm:spPr/>
    </dgm:pt>
    <dgm:pt modelId="{944391D5-E09C-47B3-ADEA-F4D15FA1222D}" type="pres">
      <dgm:prSet presAssocID="{22A72B80-656B-492A-A54B-B755026EFB66}" presName="vert1" presStyleCnt="0"/>
      <dgm:spPr/>
    </dgm:pt>
    <dgm:pt modelId="{0E022EFD-ED5C-4BA2-B94E-1EAB4C5BFC48}" type="pres">
      <dgm:prSet presAssocID="{0884CBB7-4C0C-4901-9F63-7493524EF4C2}" presName="thickLine" presStyleLbl="alignNode1" presStyleIdx="3" presStyleCnt="5"/>
      <dgm:spPr/>
    </dgm:pt>
    <dgm:pt modelId="{AF60A9F6-035E-4C1D-AD96-EC645C65B7FD}" type="pres">
      <dgm:prSet presAssocID="{0884CBB7-4C0C-4901-9F63-7493524EF4C2}" presName="horz1" presStyleCnt="0"/>
      <dgm:spPr/>
    </dgm:pt>
    <dgm:pt modelId="{04B70D22-05B0-4135-A1CD-1CFF5DAC0430}" type="pres">
      <dgm:prSet presAssocID="{0884CBB7-4C0C-4901-9F63-7493524EF4C2}" presName="tx1" presStyleLbl="revTx" presStyleIdx="3" presStyleCnt="5"/>
      <dgm:spPr/>
    </dgm:pt>
    <dgm:pt modelId="{75D42072-24B1-4CF9-827B-79140504A07E}" type="pres">
      <dgm:prSet presAssocID="{0884CBB7-4C0C-4901-9F63-7493524EF4C2}" presName="vert1" presStyleCnt="0"/>
      <dgm:spPr/>
    </dgm:pt>
    <dgm:pt modelId="{B189C89F-2E7B-48DA-A786-3E31BD56437B}" type="pres">
      <dgm:prSet presAssocID="{E52E009A-8DCF-4B2E-864F-314243DFDA4D}" presName="thickLine" presStyleLbl="alignNode1" presStyleIdx="4" presStyleCnt="5"/>
      <dgm:spPr/>
    </dgm:pt>
    <dgm:pt modelId="{AA102722-9B77-48A0-8C56-14C6325E6AFB}" type="pres">
      <dgm:prSet presAssocID="{E52E009A-8DCF-4B2E-864F-314243DFDA4D}" presName="horz1" presStyleCnt="0"/>
      <dgm:spPr/>
    </dgm:pt>
    <dgm:pt modelId="{13D0763D-E1BD-40C2-9B0D-075A9C86ACAA}" type="pres">
      <dgm:prSet presAssocID="{E52E009A-8DCF-4B2E-864F-314243DFDA4D}" presName="tx1" presStyleLbl="revTx" presStyleIdx="4" presStyleCnt="5"/>
      <dgm:spPr/>
    </dgm:pt>
    <dgm:pt modelId="{CB4451CD-C3BF-462A-BF5A-07B12F92B741}" type="pres">
      <dgm:prSet presAssocID="{E52E009A-8DCF-4B2E-864F-314243DFDA4D}" presName="vert1" presStyleCnt="0"/>
      <dgm:spPr/>
    </dgm:pt>
  </dgm:ptLst>
  <dgm:cxnLst>
    <dgm:cxn modelId="{21974202-75D7-411E-825B-C4E4FBEB8F66}" srcId="{0D89BFC5-A365-42F7-A11F-278736506141}" destId="{73C23107-46C7-4D30-BA7D-BFF8A18714CB}" srcOrd="0" destOrd="0" parTransId="{37087953-4044-4DE8-BB4E-139CB230EBB7}" sibTransId="{F288468D-E43C-488C-9413-E8B7C45A3C95}"/>
    <dgm:cxn modelId="{55FB2C1C-430E-408D-AE48-5074267602AD}" srcId="{0D89BFC5-A365-42F7-A11F-278736506141}" destId="{E52E009A-8DCF-4B2E-864F-314243DFDA4D}" srcOrd="4" destOrd="0" parTransId="{007CA80D-FAA2-4F5D-8876-8693E2C9FA61}" sibTransId="{DFEE9070-5424-45F3-94E4-E01E61C36A68}"/>
    <dgm:cxn modelId="{26214D24-A590-4B58-990F-84036759B5B0}" srcId="{0D89BFC5-A365-42F7-A11F-278736506141}" destId="{22A72B80-656B-492A-A54B-B755026EFB66}" srcOrd="2" destOrd="0" parTransId="{1547E5B0-0A65-4F29-A0A0-8C0BF27A0074}" sibTransId="{FD6849CD-D630-42BD-9328-BBF2D50A96A7}"/>
    <dgm:cxn modelId="{646F9D91-9997-498E-9C83-50DCCE95F0FA}" srcId="{0D89BFC5-A365-42F7-A11F-278736506141}" destId="{14B0A491-FA10-4A08-8BA3-CF51B77EFD63}" srcOrd="1" destOrd="0" parTransId="{19E7A244-0C36-43C7-B528-E73C4A384AD4}" sibTransId="{759B56B6-0B50-4A2A-A695-F8E8CC7D59A8}"/>
    <dgm:cxn modelId="{0049A7BF-6ACE-4C40-ADB6-FD5E787CB0DB}" type="presOf" srcId="{22A72B80-656B-492A-A54B-B755026EFB66}" destId="{B12B7EBD-4E8D-480F-BD2F-D75DA41D7A94}" srcOrd="0" destOrd="0" presId="urn:microsoft.com/office/officeart/2008/layout/LinedList"/>
    <dgm:cxn modelId="{842360C6-1EA4-4B73-B50D-86E4A312B1F6}" type="presOf" srcId="{0D89BFC5-A365-42F7-A11F-278736506141}" destId="{0882F3D8-F105-4D60-8D04-DC64B36A90CC}" srcOrd="0" destOrd="0" presId="urn:microsoft.com/office/officeart/2008/layout/LinedList"/>
    <dgm:cxn modelId="{9188FDD7-AB35-409B-9F42-DA6FA127386A}" type="presOf" srcId="{0884CBB7-4C0C-4901-9F63-7493524EF4C2}" destId="{04B70D22-05B0-4135-A1CD-1CFF5DAC0430}" srcOrd="0" destOrd="0" presId="urn:microsoft.com/office/officeart/2008/layout/LinedList"/>
    <dgm:cxn modelId="{C920C3D8-58F7-4F46-A6DE-36E372285FC3}" type="presOf" srcId="{E52E009A-8DCF-4B2E-864F-314243DFDA4D}" destId="{13D0763D-E1BD-40C2-9B0D-075A9C86ACAA}" srcOrd="0" destOrd="0" presId="urn:microsoft.com/office/officeart/2008/layout/LinedList"/>
    <dgm:cxn modelId="{527FEFDD-CCEC-4D6B-8C85-852F6AF552E9}" srcId="{0D89BFC5-A365-42F7-A11F-278736506141}" destId="{0884CBB7-4C0C-4901-9F63-7493524EF4C2}" srcOrd="3" destOrd="0" parTransId="{26F24822-A80C-4808-B758-B34BD81BA392}" sibTransId="{C9E685F7-314B-433E-A2FE-2532045DA293}"/>
    <dgm:cxn modelId="{986FC9F7-6A2E-4737-AA9D-54A31DA67C0F}" type="presOf" srcId="{14B0A491-FA10-4A08-8BA3-CF51B77EFD63}" destId="{0BD249DE-6E94-4581-8302-44C6A3B99BC9}" srcOrd="0" destOrd="0" presId="urn:microsoft.com/office/officeart/2008/layout/LinedList"/>
    <dgm:cxn modelId="{F28742FA-F92C-480C-ACBC-4D0A16AE6B2F}" type="presOf" srcId="{73C23107-46C7-4D30-BA7D-BFF8A18714CB}" destId="{19B37454-D7B4-46EB-87CA-2EA2723D14E7}" srcOrd="0" destOrd="0" presId="urn:microsoft.com/office/officeart/2008/layout/LinedList"/>
    <dgm:cxn modelId="{A90ED84B-66B3-44D1-BEBD-76053A21629E}" type="presParOf" srcId="{0882F3D8-F105-4D60-8D04-DC64B36A90CC}" destId="{AE672060-13F7-4A0F-9140-7D7C1A3FEF06}" srcOrd="0" destOrd="0" presId="urn:microsoft.com/office/officeart/2008/layout/LinedList"/>
    <dgm:cxn modelId="{BF42CE6B-79BB-49D6-8BE1-AE318E7919DA}" type="presParOf" srcId="{0882F3D8-F105-4D60-8D04-DC64B36A90CC}" destId="{7C70254D-B4BF-46AF-A7C3-84F0C4019679}" srcOrd="1" destOrd="0" presId="urn:microsoft.com/office/officeart/2008/layout/LinedList"/>
    <dgm:cxn modelId="{A4F2004A-54C7-41BB-95EB-868ACC06738C}" type="presParOf" srcId="{7C70254D-B4BF-46AF-A7C3-84F0C4019679}" destId="{19B37454-D7B4-46EB-87CA-2EA2723D14E7}" srcOrd="0" destOrd="0" presId="urn:microsoft.com/office/officeart/2008/layout/LinedList"/>
    <dgm:cxn modelId="{1A95B618-425D-4CD2-B6D2-F4945139A34D}" type="presParOf" srcId="{7C70254D-B4BF-46AF-A7C3-84F0C4019679}" destId="{6F14A01E-4651-4B17-ABB5-55CF10E43C5E}" srcOrd="1" destOrd="0" presId="urn:microsoft.com/office/officeart/2008/layout/LinedList"/>
    <dgm:cxn modelId="{F732783C-0888-4CC0-BAF1-A4A9EA1B3C48}" type="presParOf" srcId="{0882F3D8-F105-4D60-8D04-DC64B36A90CC}" destId="{3E1560B6-C649-4F6D-9590-4024AD315B90}" srcOrd="2" destOrd="0" presId="urn:microsoft.com/office/officeart/2008/layout/LinedList"/>
    <dgm:cxn modelId="{B6E4EF27-AA14-4029-8188-43FCF6F0B315}" type="presParOf" srcId="{0882F3D8-F105-4D60-8D04-DC64B36A90CC}" destId="{D015B67E-07A9-45A8-818B-A8524BA24053}" srcOrd="3" destOrd="0" presId="urn:microsoft.com/office/officeart/2008/layout/LinedList"/>
    <dgm:cxn modelId="{A65B1A45-768D-477E-A16C-71C54F16216D}" type="presParOf" srcId="{D015B67E-07A9-45A8-818B-A8524BA24053}" destId="{0BD249DE-6E94-4581-8302-44C6A3B99BC9}" srcOrd="0" destOrd="0" presId="urn:microsoft.com/office/officeart/2008/layout/LinedList"/>
    <dgm:cxn modelId="{C8C8B01C-32CE-4549-8273-545239336767}" type="presParOf" srcId="{D015B67E-07A9-45A8-818B-A8524BA24053}" destId="{2C6F304C-B166-4AF5-8257-462A4D93AE26}" srcOrd="1" destOrd="0" presId="urn:microsoft.com/office/officeart/2008/layout/LinedList"/>
    <dgm:cxn modelId="{0FED00CE-5E03-4C3B-8DB0-29198628A83D}" type="presParOf" srcId="{0882F3D8-F105-4D60-8D04-DC64B36A90CC}" destId="{DDC215B8-1D80-48EA-BC93-861D9715C1C4}" srcOrd="4" destOrd="0" presId="urn:microsoft.com/office/officeart/2008/layout/LinedList"/>
    <dgm:cxn modelId="{0D7AED10-979C-49E9-9381-6F18A455F94A}" type="presParOf" srcId="{0882F3D8-F105-4D60-8D04-DC64B36A90CC}" destId="{56D47D6D-12DE-473E-973D-DEBD99FE8C2F}" srcOrd="5" destOrd="0" presId="urn:microsoft.com/office/officeart/2008/layout/LinedList"/>
    <dgm:cxn modelId="{980FC2B4-0D42-4E83-B387-6DCC7A279B42}" type="presParOf" srcId="{56D47D6D-12DE-473E-973D-DEBD99FE8C2F}" destId="{B12B7EBD-4E8D-480F-BD2F-D75DA41D7A94}" srcOrd="0" destOrd="0" presId="urn:microsoft.com/office/officeart/2008/layout/LinedList"/>
    <dgm:cxn modelId="{FB527D57-EB3B-463F-ADF8-4CCD1109443F}" type="presParOf" srcId="{56D47D6D-12DE-473E-973D-DEBD99FE8C2F}" destId="{944391D5-E09C-47B3-ADEA-F4D15FA1222D}" srcOrd="1" destOrd="0" presId="urn:microsoft.com/office/officeart/2008/layout/LinedList"/>
    <dgm:cxn modelId="{A153B342-44B6-4381-8841-B11C3FD96D52}" type="presParOf" srcId="{0882F3D8-F105-4D60-8D04-DC64B36A90CC}" destId="{0E022EFD-ED5C-4BA2-B94E-1EAB4C5BFC48}" srcOrd="6" destOrd="0" presId="urn:microsoft.com/office/officeart/2008/layout/LinedList"/>
    <dgm:cxn modelId="{D7ABB0F3-BEB3-44FE-9BFC-64BD4D32BDC6}" type="presParOf" srcId="{0882F3D8-F105-4D60-8D04-DC64B36A90CC}" destId="{AF60A9F6-035E-4C1D-AD96-EC645C65B7FD}" srcOrd="7" destOrd="0" presId="urn:microsoft.com/office/officeart/2008/layout/LinedList"/>
    <dgm:cxn modelId="{9C8BB42D-B3FE-4226-A021-DEC3C1CE8F49}" type="presParOf" srcId="{AF60A9F6-035E-4C1D-AD96-EC645C65B7FD}" destId="{04B70D22-05B0-4135-A1CD-1CFF5DAC0430}" srcOrd="0" destOrd="0" presId="urn:microsoft.com/office/officeart/2008/layout/LinedList"/>
    <dgm:cxn modelId="{44329FCF-74EE-435F-A944-FD0D223B365F}" type="presParOf" srcId="{AF60A9F6-035E-4C1D-AD96-EC645C65B7FD}" destId="{75D42072-24B1-4CF9-827B-79140504A07E}" srcOrd="1" destOrd="0" presId="urn:microsoft.com/office/officeart/2008/layout/LinedList"/>
    <dgm:cxn modelId="{849710A7-48C0-4396-A7F4-187DD8C6373C}" type="presParOf" srcId="{0882F3D8-F105-4D60-8D04-DC64B36A90CC}" destId="{B189C89F-2E7B-48DA-A786-3E31BD56437B}" srcOrd="8" destOrd="0" presId="urn:microsoft.com/office/officeart/2008/layout/LinedList"/>
    <dgm:cxn modelId="{3240314E-2543-4EFA-A3EB-ADD69C9A7093}" type="presParOf" srcId="{0882F3D8-F105-4D60-8D04-DC64B36A90CC}" destId="{AA102722-9B77-48A0-8C56-14C6325E6AFB}" srcOrd="9" destOrd="0" presId="urn:microsoft.com/office/officeart/2008/layout/LinedList"/>
    <dgm:cxn modelId="{F928E3F5-F134-4FEC-BD0D-77475C051DDA}" type="presParOf" srcId="{AA102722-9B77-48A0-8C56-14C6325E6AFB}" destId="{13D0763D-E1BD-40C2-9B0D-075A9C86ACAA}" srcOrd="0" destOrd="0" presId="urn:microsoft.com/office/officeart/2008/layout/LinedList"/>
    <dgm:cxn modelId="{C2245DE4-51D9-43A2-8F42-9F1D4A6EF8F7}" type="presParOf" srcId="{AA102722-9B77-48A0-8C56-14C6325E6AFB}" destId="{CB4451CD-C3BF-462A-BF5A-07B12F92B7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72060-13F7-4A0F-9140-7D7C1A3FEF06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37454-D7B4-46EB-87CA-2EA2723D14E7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</a:rPr>
            <a:t>Radiolysis: Direct water splitting using gamma radiation (research stage)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531"/>
        <a:ext cx="10515600" cy="870055"/>
      </dsp:txXfrm>
    </dsp:sp>
    <dsp:sp modelId="{3E1560B6-C649-4F6D-9590-4024AD315B9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249DE-6E94-4581-8302-44C6A3B99BC9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</a:rPr>
            <a:t>Photo-electrochemical + nuclear heat/electricity hybrids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870586"/>
        <a:ext cx="10515600" cy="870055"/>
      </dsp:txXfrm>
    </dsp:sp>
    <dsp:sp modelId="{DDC215B8-1D80-48EA-BC93-861D9715C1C4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B7EBD-4E8D-480F-BD2F-D75DA41D7A94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</a:rPr>
            <a:t>Fusion-neutron-driven hydrogen production (long-term)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1740641"/>
        <a:ext cx="10515600" cy="870055"/>
      </dsp:txXfrm>
    </dsp:sp>
    <dsp:sp modelId="{0E022EFD-ED5C-4BA2-B94E-1EAB4C5BFC48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70D22-05B0-4135-A1CD-1CFF5DAC0430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</a:rPr>
            <a:t>Direct use of spent fuel heat for thermochemical cycles (conceptual)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2610696"/>
        <a:ext cx="10515600" cy="870055"/>
      </dsp:txXfrm>
    </dsp:sp>
    <dsp:sp modelId="{B189C89F-2E7B-48DA-A786-3E31BD56437B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0763D-E1BD-40C2-9B0D-075A9C86ACAA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solidFill>
                <a:schemeClr val="bg1"/>
              </a:solidFill>
            </a:rPr>
            <a:t>Nuclear-driven methane pyrolysis (turquoise hydrogen)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43DC-430D-4DF8-9550-45BC81DD941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9B02-EF9A-4455-9403-54358F87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19B02-EF9A-4455-9403-54358F87F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7E79-7737-C850-136E-37830F417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28992-A21F-2B45-7124-664A609A0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67A0F-7D74-9C7E-7A31-F6AF3F41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AEA8F-BD66-D063-CFF1-44C38254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68687-F771-679B-34A6-CF4E905E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7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AE85-7411-8A9B-7F1C-0B8331C2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353AB-89C2-72C1-9FBB-6FC747E55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BF31-8FC0-9945-8DD5-DD092FCA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9AC37-DD14-91C4-18FC-034AA973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54CEB-5196-9881-4217-304C088E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E4C94-C7CC-5C5E-0E73-ACE96A6E4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99ED5-648A-C911-7604-874ED64D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D4A-B54B-AC51-8374-0582BF8B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80AF-D552-3B2A-7DB4-10F60A23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D746-A8DE-7881-73E4-C144E246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F0"/>
          </a:solidFill>
          <a:ln/>
        </p:spPr>
        <p:txBody>
          <a:bodyPr/>
          <a:lstStyle/>
          <a:p>
            <a:endParaRPr lang="en-US" sz="1500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E56E-38C7-A819-6EC1-C7F7BA2C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8099-2923-B3FB-5FA7-10F0F45CB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557EA-3D2B-6809-77ED-9983EBD9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830A9-2F39-D5CB-3404-9CFBECB5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1EFC5-1040-5EA7-C1D7-B047AB4B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FD4C-B319-D65C-4B59-6529A3D2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94814-BEE5-2DDC-22D8-B9D6F1B3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2459-CFAC-4311-3B8D-2819B411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9A31-BA78-934C-481A-98A9747B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5E4F1-EE2A-1273-F877-E73249F2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667B-AB78-52B5-BFAD-5A6D3E51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4946-7C5B-ABAB-F29E-F3222CECE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2B9-DCB2-E4BD-1F74-DD92E8DB0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E9241-5D24-0239-4A1D-8A3754B3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386F7-7808-13C2-DDB1-18C93C33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E9223-D01A-B48B-EF02-0B76A9E8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4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AF63-BC2D-1D79-6445-65F88487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56EE-1133-6D54-FA31-CE4891B2B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E94E7-5A0E-ED5A-371B-858709661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66CF1-B029-7551-A790-BCFF2C891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F7593-7D8F-01B3-5F89-889B77C83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91CBB-FBDB-F165-877B-A81AEFE5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3BFF2-882A-7ED6-CE9A-CE83171D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FCBE2-F5D8-2473-E187-61F9E3DE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1859-99C5-CC59-2EDA-04761640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BB2CD-BF25-B6D3-FC32-1A0AC363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C2A7C-3044-BACF-88A9-25A7F124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857F-7B32-A5AB-5AF4-BFE2154D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AABFD-F4BF-B717-1A93-AF7146C6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84FE0-8837-9386-1FB9-29DFB940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481BF-2DCF-7653-7921-ECD464CA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0BFC-FB96-E51E-7959-9FE5DC19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F895-5D6B-1281-30E3-A57F1E74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FDF14-47C1-CBDE-E8D5-185F344E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83035-B4C6-45A1-3487-47883618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A65F2-E0F4-A253-C79D-9189CB1B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A4C25-AF5D-DF39-5D4D-0EB46828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54AB-9B04-6DAA-F42E-3D8AEEF9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054DB-C770-46E2-66EC-926051105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2ECAC-1D21-5D3F-5E1F-707E8FB3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50A73-C044-1C7D-398A-BC92171D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6B78C-4E4F-F71A-546F-91CC12B3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3D868-433C-1C8A-D6F9-E056F489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1CC38-22E2-FC1B-B431-10658C05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1A70B-8DBA-84C0-B644-C9BAE2040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D88D-1548-986F-F9CD-8602AEC82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9501B-1FF4-4A06-909A-25CACE1E2E4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00446-0157-ACB8-80D6-07632B43E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BFD2-E686-21C8-EC96-C06974DE8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39CF7-D3FD-428F-B2EC-5E488486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sites/default/files/2022-03/HTE%20Workshop-Strategic%20Analysis.pdf" TargetMode="External"/><Relationship Id="rId2" Type="http://schemas.openxmlformats.org/officeDocument/2006/relationships/hyperlink" Target="https://www.hydrogen.energy.gov/docs/hydrogenprogramlibraries/pdfs/24005-clean-hydrogen-production-cost-pem-electrolyze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ydrogen.energy.gov/docs/hydrogenprogramlibraries/pdfs/review18/pd148_bender_2018_o.pdf?Status=Master" TargetMode="External"/><Relationship Id="rId3" Type="http://schemas.openxmlformats.org/officeDocument/2006/relationships/hyperlink" Target="https://www.hydrogen.energy.gov/docs/hydrogenprogramlibraries/pdfs/review24/ta039_ghezel-ayagh_2024_o.pdf?sfvrsn=af10c194_3" TargetMode="External"/><Relationship Id="rId7" Type="http://schemas.openxmlformats.org/officeDocument/2006/relationships/hyperlink" Target="https://www.energy.gov/ne/articles/3-nuclear-power-plants-gearing-clean-hydrogen-production" TargetMode="External"/><Relationship Id="rId2" Type="http://schemas.openxmlformats.org/officeDocument/2006/relationships/hyperlink" Target="https://doi.org/10.1007/s44373-025-0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ea.org/topics/non-electric-applications/nuclear-hydrogen-production" TargetMode="External"/><Relationship Id="rId5" Type="http://schemas.openxmlformats.org/officeDocument/2006/relationships/hyperlink" Target="https://www.energy.gov/sites/default/files/2022-03/HTE%20Workshop-Strategic%20Analysis.pdf" TargetMode="External"/><Relationship Id="rId10" Type="http://schemas.openxmlformats.org/officeDocument/2006/relationships/hyperlink" Target="https://spectra.mhi.com/the-colors-of-hydrogen-expanding-ways-of-decarbonization" TargetMode="External"/><Relationship Id="rId4" Type="http://schemas.openxmlformats.org/officeDocument/2006/relationships/hyperlink" Target="https://iea.blob.core.windows.net/assets/12d92ecc-e960-40f3-aff5-b2de6690ab6b/GlobalHydrogenReview2025.pdf" TargetMode="External"/><Relationship Id="rId9" Type="http://schemas.openxmlformats.org/officeDocument/2006/relationships/hyperlink" Target="https://swzmaritime.nl/news/2022/06/15/hydrogen-at-risk-of-being-the-great-missed-opportunity-of-the-energy-transi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gen.energy.gov/docs/hydrogenprogramlibraries/pdfs/review22/ne003_wendt_2022_p-pdf.pdf?sfvrsn=c1712bce_0" TargetMode="External"/><Relationship Id="rId2" Type="http://schemas.openxmlformats.org/officeDocument/2006/relationships/hyperlink" Target="https://www.hydrogen.energy.gov/docs/hydrogenprogramlibraries/pdfs/24005-clean-hydrogen-production-cost-pem-electrolyze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CB65-E632-5F4A-B862-35B8975A7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22" y="1175335"/>
            <a:ext cx="4172480" cy="2495971"/>
          </a:xfrm>
        </p:spPr>
        <p:txBody>
          <a:bodyPr anchor="b">
            <a:normAutofit/>
          </a:bodyPr>
          <a:lstStyle/>
          <a:p>
            <a:r>
              <a:rPr lang="en-US" sz="4000" dirty="0"/>
              <a:t>NUCLEAR HYDROGEN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12D74-6120-2F2A-6BEF-01FABEF46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820" y="3930449"/>
            <a:ext cx="4198479" cy="1724313"/>
          </a:xfrm>
        </p:spPr>
        <p:txBody>
          <a:bodyPr anchor="t">
            <a:normAutofit/>
          </a:bodyPr>
          <a:lstStyle/>
          <a:p>
            <a:r>
              <a:rPr lang="en-US" sz="2000"/>
              <a:t>Clean, Large-Scale </a:t>
            </a:r>
            <a:r>
              <a:rPr lang="en-US" sz="2000">
                <a:effectLst/>
              </a:rPr>
              <a:t>H₂ </a:t>
            </a:r>
            <a:r>
              <a:rPr lang="en-US" sz="2000"/>
              <a:t>for the Energy Transition</a:t>
            </a:r>
          </a:p>
        </p:txBody>
      </p:sp>
      <p:pic>
        <p:nvPicPr>
          <p:cNvPr id="35" name="Picture 34" descr="Pipes over the sea">
            <a:extLst>
              <a:ext uri="{FF2B5EF4-FFF2-40B4-BE49-F238E27FC236}">
                <a16:creationId xmlns:a16="http://schemas.microsoft.com/office/drawing/2014/main" id="{638C3A08-1B6B-6209-1DF5-4146CCAB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0" r="20363"/>
          <a:stretch>
            <a:fillRect/>
          </a:stretch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B33CDD2-C0CB-D8AD-886D-0ABC95A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96001" y="-2"/>
            <a:ext cx="6096000" cy="6858001"/>
            <a:chOff x="-1" y="0"/>
            <a:chExt cx="7390263" cy="685800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7F47A2-1E11-C302-6F8E-F0323999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79677" y="2347416"/>
              <a:ext cx="1630908" cy="739026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7000">
                  <a:schemeClr val="accent2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6AED115-5F26-CFFE-25B4-8CCB743BA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 flipV="1">
              <a:off x="-1919061" y="1919060"/>
              <a:ext cx="6854280" cy="301615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47000">
                  <a:schemeClr val="accent2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3032F8-FDD1-98F1-B20E-FB9CDF9EB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461657" y="4425055"/>
              <a:ext cx="2928605" cy="2432945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1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6EA0D5-1C3E-EA21-435F-646F4BA9831D}"/>
              </a:ext>
            </a:extLst>
          </p:cNvPr>
          <p:cNvSpPr txBox="1"/>
          <p:nvPr/>
        </p:nvSpPr>
        <p:spPr>
          <a:xfrm>
            <a:off x="0" y="6410960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Name- Raj Mohite</a:t>
            </a:r>
          </a:p>
        </p:txBody>
      </p:sp>
    </p:spTree>
    <p:extLst>
      <p:ext uri="{BB962C8B-B14F-4D97-AF65-F5344CB8AC3E}">
        <p14:creationId xmlns:p14="http://schemas.microsoft.com/office/powerpoint/2010/main" val="39193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32EF1-069A-9149-44F9-570C415D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574310"/>
          </a:xfrm>
          <a:solidFill>
            <a:srgbClr val="FDF2ED"/>
          </a:solidFill>
          <a:ln>
            <a:solidFill>
              <a:srgbClr val="FBE4D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  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2B3B59-3CB3-D55E-B4D4-BBA08152E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420768"/>
              </p:ext>
            </p:extLst>
          </p:nvPr>
        </p:nvGraphicFramePr>
        <p:xfrm>
          <a:off x="1106712" y="1574310"/>
          <a:ext cx="9978571" cy="44521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0870">
                  <a:extLst>
                    <a:ext uri="{9D8B030D-6E8A-4147-A177-3AD203B41FA5}">
                      <a16:colId xmlns:a16="http://schemas.microsoft.com/office/drawing/2014/main" val="2914972609"/>
                    </a:ext>
                  </a:extLst>
                </a:gridCol>
                <a:gridCol w="3402702">
                  <a:extLst>
                    <a:ext uri="{9D8B030D-6E8A-4147-A177-3AD203B41FA5}">
                      <a16:colId xmlns:a16="http://schemas.microsoft.com/office/drawing/2014/main" val="1397734517"/>
                    </a:ext>
                  </a:extLst>
                </a:gridCol>
                <a:gridCol w="3364999">
                  <a:extLst>
                    <a:ext uri="{9D8B030D-6E8A-4147-A177-3AD203B41FA5}">
                      <a16:colId xmlns:a16="http://schemas.microsoft.com/office/drawing/2014/main" val="2974792770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/>
                        <a:t>Process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/>
                        <a:t>#1 Challenge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/>
                        <a:t>#2 Challenge</a:t>
                      </a:r>
                    </a:p>
                  </a:txBody>
                  <a:tcPr marL="83762" marR="83762" marT="41881" marB="41881" anchor="ctr"/>
                </a:tc>
                <a:extLst>
                  <a:ext uri="{0D108BD9-81ED-4DB2-BD59-A6C34878D82A}">
                    <a16:rowId xmlns:a16="http://schemas.microsoft.com/office/drawing/2014/main" val="1634367750"/>
                  </a:ext>
                </a:extLst>
              </a:tr>
              <a:tr h="21744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/>
                        <a:t>Low-temp Electrolysis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</a:rPr>
                        <a:t>High electricity consumption (50–60 kWh/kg) → expensive H₂ unless using very cheap off-peak nuclear power (</a:t>
                      </a:r>
                      <a:r>
                        <a:rPr lang="en-US" sz="1700" dirty="0">
                          <a:hlinkClick r:id="rId2"/>
                        </a:rPr>
                        <a:t>Source</a:t>
                      </a:r>
                      <a:r>
                        <a:rPr lang="en-US" sz="1700" dirty="0"/>
                        <a:t>)</a:t>
                      </a:r>
                      <a:endParaRPr lang="en-US" sz="1700" dirty="0">
                        <a:effectLst/>
                      </a:endParaRP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/>
                        <a:t>Limited heat integration</a:t>
                      </a:r>
                    </a:p>
                  </a:txBody>
                  <a:tcPr marL="83762" marR="83762" marT="41881" marB="41881" anchor="ctr"/>
                </a:tc>
                <a:extLst>
                  <a:ext uri="{0D108BD9-81ED-4DB2-BD59-A6C34878D82A}">
                    <a16:rowId xmlns:a16="http://schemas.microsoft.com/office/drawing/2014/main" val="2028135264"/>
                  </a:ext>
                </a:extLst>
              </a:tr>
              <a:tr h="11472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/>
                        <a:t>HTSE (SOEC)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SOEC materials corrosion &amp; degradation at 700–900 °C (chromium volatilization, electrode delamination)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/>
                        <a:t>High stack system cost (Around $1235/kW) (</a:t>
                      </a:r>
                      <a:r>
                        <a:rPr lang="en-US" sz="1700" dirty="0">
                          <a:hlinkClick r:id="rId3"/>
                        </a:rPr>
                        <a:t>Source</a:t>
                      </a:r>
                      <a:r>
                        <a:rPr lang="en-US" sz="1700" dirty="0"/>
                        <a:t>)</a:t>
                      </a:r>
                    </a:p>
                  </a:txBody>
                  <a:tcPr marL="83762" marR="83762" marT="41881" marB="41881" anchor="ctr"/>
                </a:tc>
                <a:extLst>
                  <a:ext uri="{0D108BD9-81ED-4DB2-BD59-A6C34878D82A}">
                    <a16:rowId xmlns:a16="http://schemas.microsoft.com/office/drawing/2014/main" val="965623224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/>
                        <a:t>S-I Thermochemical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/>
                        <a:t>Materials corrosion (HI/H₂SO₄)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/>
                        <a:t>Chemical separation complexity</a:t>
                      </a:r>
                    </a:p>
                  </a:txBody>
                  <a:tcPr marL="83762" marR="83762" marT="41881" marB="41881" anchor="ctr"/>
                </a:tc>
                <a:extLst>
                  <a:ext uri="{0D108BD9-81ED-4DB2-BD59-A6C34878D82A}">
                    <a16:rowId xmlns:a16="http://schemas.microsoft.com/office/drawing/2014/main" val="1700086514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/>
                        <a:t>All processes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/>
                        <a:t>Nuclear-chemical safety licensing</a:t>
                      </a:r>
                    </a:p>
                  </a:txBody>
                  <a:tcPr marL="83762" marR="83762" marT="41881" marB="418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/>
                        <a:t>Hydrogen infrastructure gap</a:t>
                      </a:r>
                    </a:p>
                  </a:txBody>
                  <a:tcPr marL="83762" marR="83762" marT="41881" marB="41881" anchor="ctr"/>
                </a:tc>
                <a:extLst>
                  <a:ext uri="{0D108BD9-81ED-4DB2-BD59-A6C34878D82A}">
                    <a16:rowId xmlns:a16="http://schemas.microsoft.com/office/drawing/2014/main" val="114055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4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8DD962-6230-AF71-2498-8E8B05CA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DF2ED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DC23B-6EB7-B4F6-A10D-ECB3D3C6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2500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</a:rPr>
              <a:t>Future Pathways (Beyond Electrolysis &amp; Thermochemical)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CB81468-1D83-FD4B-F09A-F017D5910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5618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374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CF370-6211-037E-8C50-6251E93E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037826" cy="6868137"/>
          </a:xfrm>
          <a:solidFill>
            <a:srgbClr val="FDF2ED"/>
          </a:solidFill>
        </p:spPr>
        <p:txBody>
          <a:bodyPr anchor="b">
            <a:normAutofit/>
          </a:bodyPr>
          <a:lstStyle/>
          <a:p>
            <a:pPr algn="ctr"/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/>
              <a:t>Conclusion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2C1AB6-BBC5-5EE5-4F78-DC62A01AB8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98858" y="783334"/>
            <a:ext cx="6555347" cy="58105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</a:rPr>
              <a:t>Nuclear-Powered Hydrogen: The Missing Scale for Net-Zero 2050</a:t>
            </a:r>
            <a:endParaRPr lang="en-US" sz="1800" dirty="0">
              <a:effectLst/>
            </a:endParaRPr>
          </a:p>
          <a:p>
            <a:r>
              <a:rPr lang="en-US" sz="1800" dirty="0"/>
              <a:t>Clean hydrogen is essential to </a:t>
            </a:r>
            <a:r>
              <a:rPr lang="en-US" sz="1800" dirty="0" err="1"/>
              <a:t>decarbonise</a:t>
            </a:r>
            <a:r>
              <a:rPr lang="en-US" sz="1800" dirty="0"/>
              <a:t> steel, ammonia, shipping, aviation and heavy industry</a:t>
            </a:r>
          </a:p>
          <a:p>
            <a:r>
              <a:rPr lang="en-US" sz="1800" dirty="0"/>
              <a:t>Only </a:t>
            </a:r>
            <a:r>
              <a:rPr lang="en-US" sz="1800" b="1" dirty="0"/>
              <a:t>nuclear</a:t>
            </a:r>
            <a:r>
              <a:rPr lang="en-US" sz="1800" dirty="0"/>
              <a:t> delivers firm, high-capacity-factor, zero-carbon energy at the scale needed (hundreds of Mt/year)</a:t>
            </a:r>
          </a:p>
          <a:p>
            <a:r>
              <a:rPr lang="en-US" sz="1800" b="1" dirty="0"/>
              <a:t>Timeline to commercial reality</a:t>
            </a:r>
            <a:endParaRPr lang="en-US" sz="1800" dirty="0"/>
          </a:p>
          <a:p>
            <a:pPr lvl="1"/>
            <a:r>
              <a:rPr lang="en-US" sz="1800" b="1" dirty="0"/>
              <a:t>Today → 2030</a:t>
            </a:r>
            <a:r>
              <a:rPr lang="en-US" sz="1800" dirty="0"/>
              <a:t>: Low-temperature electrolysis using existing reactors (already operating in the USA)</a:t>
            </a:r>
          </a:p>
          <a:p>
            <a:pPr lvl="1"/>
            <a:r>
              <a:rPr lang="en-US" sz="1800" b="1" dirty="0"/>
              <a:t>2030–2040</a:t>
            </a:r>
            <a:r>
              <a:rPr lang="en-US" sz="1800" dirty="0"/>
              <a:t>: HTSE + SMRs/HTGRs → 30–40 % lower electricity demand</a:t>
            </a:r>
          </a:p>
          <a:p>
            <a:pPr lvl="1"/>
            <a:r>
              <a:rPr lang="en-US" sz="1800" b="1" dirty="0"/>
              <a:t>2040+</a:t>
            </a:r>
            <a:r>
              <a:rPr lang="en-US" sz="1800" dirty="0"/>
              <a:t>: Thermochemical cycles → lowest-cost clean hydrogen on the planet</a:t>
            </a:r>
          </a:p>
          <a:p>
            <a:r>
              <a:rPr lang="en-US" sz="1800" b="1" dirty="0">
                <a:effectLst/>
              </a:rPr>
              <a:t>Final message</a:t>
            </a:r>
            <a:r>
              <a:rPr lang="en-US" sz="1800" dirty="0">
                <a:effectLst/>
              </a:rPr>
              <a:t> Nuclear hydrogen is not a competitor to green hydrogen, it is the </a:t>
            </a:r>
            <a:r>
              <a:rPr lang="en-US" sz="1800" b="1" dirty="0">
                <a:effectLst/>
              </a:rPr>
              <a:t>indispensable complement</a:t>
            </a:r>
            <a:r>
              <a:rPr lang="en-US" sz="1800" dirty="0">
                <a:effectLst/>
              </a:rPr>
              <a:t> that provides the volume, reliability and affordability the world actually needs.</a:t>
            </a:r>
          </a:p>
        </p:txBody>
      </p:sp>
    </p:spTree>
    <p:extLst>
      <p:ext uri="{BB962C8B-B14F-4D97-AF65-F5344CB8AC3E}">
        <p14:creationId xmlns:p14="http://schemas.microsoft.com/office/powerpoint/2010/main" val="233043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C515-3150-ADAB-9DBA-666956CA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250273"/>
            <a:ext cx="10515600" cy="1325563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6BAA85-EF10-B513-BA51-9A93748646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6880" y="1286590"/>
            <a:ext cx="11572239" cy="532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Author(s). (2025). Title of article.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 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(Issue), pages.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https://doi.org/10.1007/s44373-025-00043-9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Ghezel-Ayagh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A., &amp; co-authors. (2024).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Title of paper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U.S. Department of Energy.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https://www.hydrogen.energy.gov/docs/hydrogenprogramlibraries/pdfs/review24/ta039_ghezel-ayagh_2024_o.pdf?sfvrsn=af10c194_3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International Energy Agency. (2025).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Hydrogen Review 2025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https://iea.blob.core.windows.net/assets/12d92ecc-e960-40f3-aff5-b2de6690ab6b/GlobalHydrogenReview2025.pdf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Author(s). (2020). Title of article.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 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(Issue), pages. https://doi.org/10.1016/S0016-2361(20)32321-8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U.S. Department of Energy. (2022, March).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HTE workshop — Strategic analysis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https://www.energy.gov/sites/default/files/2022-03/HTE%20Workshop-Strategic%20Analysis.pdf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International Atomic Energy Agency. (n.d.). Nuclear hydrogen production.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https://www.iaea.org/topics/non-electric-applications/nuclear-hydrogen-production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U.S. Department of Energy. (n.d.). 3 nuclear power plants gearing clean hydrogen production.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https://www.energy.gov/ne/articles/3-nuclear-power-plants-gearing-clean-hydrogen-production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Bender, M. (2018). </a:t>
            </a:r>
            <a:r>
              <a:rPr lang="en-US" sz="1200" dirty="0" err="1"/>
              <a:t>HydroGEN</a:t>
            </a:r>
            <a:r>
              <a:rPr lang="en-US" sz="1200" dirty="0"/>
              <a:t>: Low-Temperature Electrolysis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U.S. Department of Energy.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https://www.hydrogen.energy.gov/docs/hydrogenprogramlibraries/pdfs/review18/pd148_bender_2018_o.pdf?Status=Master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SWZ Maritime. (2022, June 15). Hydrogen at risk of being the great missed opportunity of the energy transition!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SWZ Maritime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https://swzmaritime.nl/news/2022/06/15/hydrogen-at-risk-of-being-the-great-missed-opportunity-of-the-energy-transition/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8. MHI Spectra. (n.d.). The colors of hydrogen: Expanding ways of decarbonization. Retrieved from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https://spectra.mhi.com/the-colors-of-hydrogen-expanding-ways-of-decarbonization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200" dirty="0">
                <a:latin typeface="Arial" panose="020B0604020202020204" pitchFamily="34" charset="0"/>
              </a:rPr>
              <a:t>9.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Author(s). (2020). Title of article.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 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(Issue), pages. https://doi.org/10.1016/S0360-3199(20)33319-X</a:t>
            </a:r>
          </a:p>
        </p:txBody>
      </p:sp>
    </p:spTree>
    <p:extLst>
      <p:ext uri="{BB962C8B-B14F-4D97-AF65-F5344CB8AC3E}">
        <p14:creationId xmlns:p14="http://schemas.microsoft.com/office/powerpoint/2010/main" val="28640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907" y="63209"/>
            <a:ext cx="10910585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40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Current Energy Trends: The Push Towards Decarbonization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661492" y="1696494"/>
            <a:ext cx="633690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Global hydrogen demand today: ~70–115 Mt/year (mostly for ammonia, refining, methanol)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17402" y="2564825"/>
            <a:ext cx="7234678" cy="1181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FontTx/>
              <a:buChar char="•"/>
            </a:pPr>
            <a: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Current production dominated by low-cost fossil routes </a:t>
            </a:r>
            <a:b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(natural gas + coal)</a:t>
            </a:r>
          </a:p>
          <a:p>
            <a:pPr>
              <a:lnSpc>
                <a:spcPts val="2375"/>
              </a:lnSpc>
              <a:buSzPct val="100000"/>
            </a:pPr>
            <a: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    </a:t>
            </a:r>
          </a:p>
          <a:p>
            <a:pPr>
              <a:lnSpc>
                <a:spcPts val="2375"/>
              </a:lnSpc>
              <a:buSzPct val="100000"/>
            </a:pPr>
            <a: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    96% produced from fossil fuels → ~830 Mt CO₂/year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05575" y="3823037"/>
            <a:ext cx="633690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  <a:buSzPct val="100000"/>
            </a:pPr>
            <a:r>
              <a:rPr lang="en-US" sz="1600" i="1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Gray hydrogen (SMR + coal gasification): 10–19 t CO₂ per t H₂</a:t>
            </a:r>
            <a:endParaRPr lang="en-US" sz="1600" i="1" dirty="0"/>
          </a:p>
        </p:txBody>
      </p:sp>
      <p:sp>
        <p:nvSpPr>
          <p:cNvPr id="6" name="Text 4"/>
          <p:cNvSpPr/>
          <p:nvPr/>
        </p:nvSpPr>
        <p:spPr>
          <a:xfrm>
            <a:off x="661490" y="3786109"/>
            <a:ext cx="633690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61489" y="4766072"/>
            <a:ext cx="633690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Clean hydrogen (&lt;1 kg CO₂/kg H₂) is &lt;1% of total production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1489" y="5443616"/>
            <a:ext cx="633690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Energy transition requires massive decarbonization of hard-to-abate sectors (steel, cement, heavy transport, chemicals)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480" y="1678193"/>
            <a:ext cx="5049519" cy="3961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6FBD58-B11C-B11A-7CB8-60F64A59C240}"/>
              </a:ext>
            </a:extLst>
          </p:cNvPr>
          <p:cNvSpPr txBox="1"/>
          <p:nvPr/>
        </p:nvSpPr>
        <p:spPr>
          <a:xfrm>
            <a:off x="7660640" y="5639551"/>
            <a:ext cx="437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 1. Hydrogen production by technology and by region</a:t>
            </a:r>
            <a:endParaRPr lang="en-US" sz="1000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61" y="152030"/>
            <a:ext cx="10869018" cy="944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08"/>
              </a:lnSpc>
            </a:pPr>
            <a:r>
              <a:rPr lang="en-US" sz="40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Hydrogen Demand to Reach Net-Zero 2050: A Critical Component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2" y="1504288"/>
            <a:ext cx="4688086" cy="39798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8569" y="2093831"/>
            <a:ext cx="5811937" cy="723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875"/>
              </a:lnSpc>
              <a:buSzPct val="10000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Hydrogen demand is projected to grow 5–7 times by 2050, according to the Hydrogen Council and IEA, becoming a cornerstone of the energy transition.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718569" y="2996033"/>
            <a:ext cx="5811937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875"/>
              </a:lnSpc>
              <a:buSzPct val="10000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Clean hydrogen must supply a significant portion—20–25%—of final energy in net-zero scenarios.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18569" y="3658449"/>
            <a:ext cx="5811937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875"/>
              </a:lnSpc>
              <a:buSzPct val="10000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Achieving this requires approximately 220 Mt/year of zero- or low-carbon hydrogen production by 2050.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18569" y="4320865"/>
            <a:ext cx="5811937" cy="723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875"/>
              </a:lnSpc>
              <a:buSzPct val="10000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Nuclear power, alongside renewables, stands as one of the few scalable and dispatchable low-carbon sources capable of meeting this immense demand.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0203F-33C6-A1E0-23AB-2A1DC4E58C72}"/>
              </a:ext>
            </a:extLst>
          </p:cNvPr>
          <p:cNvSpPr txBox="1"/>
          <p:nvPr/>
        </p:nvSpPr>
        <p:spPr>
          <a:xfrm>
            <a:off x="1242775" y="5512452"/>
            <a:ext cx="3525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 2. Global hydrogen demand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4978-B711-FA70-EEA9-783EF043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129"/>
            <a:ext cx="12192000" cy="1091076"/>
          </a:xfrm>
          <a:solidFill>
            <a:srgbClr val="FDF2ED"/>
          </a:solidFill>
          <a:ln>
            <a:solidFill>
              <a:srgbClr val="FBE4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</a:rPr>
              <a:t>Hydrogen Production Routes – Overview (Color Wheel)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0EDC7A-32D6-1806-A4A4-1F80332F7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407" y="1437715"/>
            <a:ext cx="9301187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4F6431-E295-0083-0734-32157CB16D49}"/>
              </a:ext>
            </a:extLst>
          </p:cNvPr>
          <p:cNvSpPr txBox="1"/>
          <p:nvPr/>
        </p:nvSpPr>
        <p:spPr>
          <a:xfrm>
            <a:off x="4572000" y="5872480"/>
            <a:ext cx="333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Fig.3 Hydrogen color wheel</a:t>
            </a:r>
          </a:p>
        </p:txBody>
      </p:sp>
    </p:spTree>
    <p:extLst>
      <p:ext uri="{BB962C8B-B14F-4D97-AF65-F5344CB8AC3E}">
        <p14:creationId xmlns:p14="http://schemas.microsoft.com/office/powerpoint/2010/main" val="278429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AC9A-86D1-1209-18DF-A6F518E1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04779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Why Nuclear Hydrogen is Beneficial</a:t>
            </a:r>
            <a:endParaRPr lang="en-US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1FF79D-1EFB-B0CB-FC45-3E555715C7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4896" y="1104779"/>
            <a:ext cx="4223301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Zero operational CO₂ emissions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capacity factor (&gt;90%) → stable, predictable production (vs intermittent renewables)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both electricity and high-temperature heat (cogeneration) → higher overall efficiency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Large-scale centralized production → lowest distribution costs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Existing nuclear fleet can start immediately using off-peak power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Advanced reactors (SMRs, HTGRs) ideally suited for dedicated hydrogen plants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grid stability when coupled with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electrolyzers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23A5838-63FA-A720-000F-4E9A1EB7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41" y="1229360"/>
            <a:ext cx="5580859" cy="4964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30CA95-9DDA-4138-E06C-F41AD9E0A75C}"/>
              </a:ext>
            </a:extLst>
          </p:cNvPr>
          <p:cNvSpPr txBox="1"/>
          <p:nvPr/>
        </p:nvSpPr>
        <p:spPr>
          <a:xfrm>
            <a:off x="6242370" y="6318904"/>
            <a:ext cx="391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 4. Non-Carbon Nuclear Hydrogen Production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888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E9FE-8358-5933-5C75-97216A19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584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Nuclear Hydrogen Production Technologies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E32AFCA-D2D1-F5BC-74E3-8E0FF3ADE2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609898"/>
            <a:ext cx="663677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Low-Temperature Electrolysis (current reactors)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PEM, AEM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electricity only (LWRs, SMRs)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Proven, commercially available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Principle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Uses electricity only to split liquid water into H₂ and O₂ at 50–100 °C.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13815-BAE3-F0C7-08CC-3FE9CD87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00" y="3610720"/>
            <a:ext cx="9216999" cy="3001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259FB-995E-CCDD-1AAF-CF76BBC3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46" y="809715"/>
            <a:ext cx="2246556" cy="19131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CACF6-2342-C75C-ABD4-5DF66B0E3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835" y="809715"/>
            <a:ext cx="2329328" cy="19131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B3267-D1DB-0890-504D-962AD8CC9CBB}"/>
              </a:ext>
            </a:extLst>
          </p:cNvPr>
          <p:cNvSpPr txBox="1"/>
          <p:nvPr/>
        </p:nvSpPr>
        <p:spPr>
          <a:xfrm>
            <a:off x="4873782" y="2797466"/>
            <a:ext cx="402328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Fig. 5 Nine Mile Point Nuclear Power Station (Oswego, New York)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8F534-78C0-7B49-888A-B54E2C60B6AD}"/>
              </a:ext>
            </a:extLst>
          </p:cNvPr>
          <p:cNvSpPr txBox="1"/>
          <p:nvPr/>
        </p:nvSpPr>
        <p:spPr>
          <a:xfrm>
            <a:off x="9407957" y="2797467"/>
            <a:ext cx="259308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Fig. 6 Davis-Besse Nuclear Power Station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57842F-BD2D-7D54-F293-1CA9A0AAE720}"/>
              </a:ext>
            </a:extLst>
          </p:cNvPr>
          <p:cNvSpPr txBox="1"/>
          <p:nvPr/>
        </p:nvSpPr>
        <p:spPr>
          <a:xfrm>
            <a:off x="4272279" y="6611779"/>
            <a:ext cx="36474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Fig. 7 Low temperature electrolysis using PEM and AEM</a:t>
            </a:r>
          </a:p>
        </p:txBody>
      </p:sp>
    </p:spTree>
    <p:extLst>
      <p:ext uri="{BB962C8B-B14F-4D97-AF65-F5344CB8AC3E}">
        <p14:creationId xmlns:p14="http://schemas.microsoft.com/office/powerpoint/2010/main" val="401721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43AF-5562-52BD-D5ED-686D5337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5675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Nuclear Hydrogen Production Technologies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65C9-921A-FDD9-1121-55668B2F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" y="946150"/>
            <a:ext cx="6649721" cy="492633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High-Temperature Steam Electrolysis (HTSE)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Operates at 700–900 °C → ~30–40% less electricity needed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 high-temperature heat source (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HTGR, VHTR, advanced SMRs)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/>
              <a:t>Core Principle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effectLst/>
              </a:rPr>
              <a:t>HTSE is still electrolysis (splitting water with electricity), but instead of feeding liquid water at 60–100 °C (like normal PEM or Alkaline </a:t>
            </a:r>
            <a:r>
              <a:rPr lang="en-US" sz="1800" dirty="0" err="1">
                <a:effectLst/>
              </a:rPr>
              <a:t>electrolyzers</a:t>
            </a:r>
            <a:r>
              <a:rPr lang="en-US" sz="1800" dirty="0">
                <a:effectLst/>
              </a:rPr>
              <a:t>), you feed superheated steam at 700–900 °C. At these high temperatures, thermodynamics dramatically reduces the electricity needed.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ED692-E93F-F343-1D8A-7BC82879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446" y="955675"/>
            <a:ext cx="3248154" cy="353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CCD56-799E-1BF2-76A3-E11173D5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040" y="4846183"/>
            <a:ext cx="1722966" cy="1501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112BFF-1943-55D7-07C0-031B8676E904}"/>
              </a:ext>
            </a:extLst>
          </p:cNvPr>
          <p:cNvSpPr txBox="1"/>
          <p:nvPr/>
        </p:nvSpPr>
        <p:spPr>
          <a:xfrm>
            <a:off x="6692644" y="6382800"/>
            <a:ext cx="439775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Fig. 9 Prairie Island Nuclear Generating Plant (Red Wing, Minnesota)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72DE9-CCFE-6431-033F-E7F3E387D388}"/>
              </a:ext>
            </a:extLst>
          </p:cNvPr>
          <p:cNvSpPr txBox="1"/>
          <p:nvPr/>
        </p:nvSpPr>
        <p:spPr>
          <a:xfrm>
            <a:off x="7419846" y="4433780"/>
            <a:ext cx="294335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Fig. 8 High temperature steam electrolysis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EB2F8-0C20-DB6D-24A4-D77B3A3A8465}"/>
              </a:ext>
            </a:extLst>
          </p:cNvPr>
          <p:cNvSpPr txBox="1"/>
          <p:nvPr/>
        </p:nvSpPr>
        <p:spPr>
          <a:xfrm>
            <a:off x="325120" y="5110207"/>
            <a:ext cx="6085840" cy="1534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Total energy for splitting water = </a:t>
            </a:r>
            <a:r>
              <a:rPr lang="el-GR" sz="1600" dirty="0"/>
              <a:t>Δ</a:t>
            </a:r>
            <a:r>
              <a:rPr lang="en-US" sz="1600" dirty="0"/>
              <a:t>H (enthalpy)</a:t>
            </a:r>
            <a:br>
              <a:rPr lang="en-US" sz="1600" dirty="0"/>
            </a:br>
            <a:r>
              <a:rPr lang="el-GR" sz="1600" dirty="0"/>
              <a:t>Δ</a:t>
            </a:r>
            <a:r>
              <a:rPr lang="en-US" sz="1600" dirty="0"/>
              <a:t>H = Electrical energy (</a:t>
            </a:r>
            <a:r>
              <a:rPr lang="el-GR" sz="1600" dirty="0"/>
              <a:t>Δ</a:t>
            </a:r>
            <a:r>
              <a:rPr lang="en-US" sz="1600" dirty="0"/>
              <a:t>G) + Thermal energy (T</a:t>
            </a:r>
            <a:r>
              <a:rPr lang="el-GR" sz="1600" dirty="0"/>
              <a:t>Δ</a:t>
            </a:r>
            <a:r>
              <a:rPr lang="en-US" sz="1600" dirty="0"/>
              <a:t>S)</a:t>
            </a:r>
            <a:br>
              <a:rPr lang="en-US" sz="1600" dirty="0"/>
            </a:br>
            <a:r>
              <a:rPr lang="en-US" sz="1600" dirty="0"/>
              <a:t>As temperature increases → </a:t>
            </a:r>
            <a:r>
              <a:rPr lang="el-GR" sz="1600" dirty="0"/>
              <a:t>Δ</a:t>
            </a:r>
            <a:r>
              <a:rPr lang="en-US" sz="1600" dirty="0"/>
              <a:t>G decreases (Gibbs free energy)</a:t>
            </a:r>
            <a:br>
              <a:rPr lang="en-US" sz="1600" dirty="0"/>
            </a:br>
            <a:r>
              <a:rPr lang="en-US" sz="1600" dirty="0"/>
              <a:t>Therefore, less electrical energy is needed</a:t>
            </a:r>
          </a:p>
        </p:txBody>
      </p:sp>
    </p:spTree>
    <p:extLst>
      <p:ext uri="{BB962C8B-B14F-4D97-AF65-F5344CB8AC3E}">
        <p14:creationId xmlns:p14="http://schemas.microsoft.com/office/powerpoint/2010/main" val="233003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4D4F-E81C-8ADE-8A38-289A349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3"/>
            <a:ext cx="10515600" cy="803275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Nuclear Hydrogen Production Technologies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A77C-C8FE-ED16-E015-A049DF8E3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55" y="680128"/>
            <a:ext cx="5855792" cy="431859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3. Thermochemical Cycles (e.g., Sulfur-Iodine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Purely thermal water splitting at 800–1000 °C</a:t>
            </a:r>
          </a:p>
          <a:p>
            <a:pPr lvl="1"/>
            <a:r>
              <a:rPr lang="en-US" sz="1600" dirty="0"/>
              <a:t>Highest theoretical efficiency (&gt;50%)</a:t>
            </a:r>
          </a:p>
          <a:p>
            <a:pPr lvl="1"/>
            <a:r>
              <a:rPr lang="en-US" sz="1600" dirty="0"/>
              <a:t>Still R&amp;D/demonstration stage</a:t>
            </a:r>
            <a:endParaRPr lang="en-US" sz="1400" dirty="0"/>
          </a:p>
          <a:p>
            <a:pPr marL="0" indent="0">
              <a:buNone/>
            </a:pPr>
            <a:br>
              <a:rPr lang="en-US" sz="1800" b="1" dirty="0"/>
            </a:br>
            <a:r>
              <a:rPr lang="en-US" sz="1800" b="1" dirty="0"/>
              <a:t>Core principle</a:t>
            </a:r>
          </a:p>
          <a:p>
            <a:pPr marL="0" indent="0">
              <a:buNone/>
            </a:pPr>
            <a:r>
              <a:rPr lang="en-US" sz="1800" dirty="0"/>
              <a:t>Thermochemical cycles split water into H₂ and O₂ using only high-temperature heat (no electricity or very little). They work like a chemical “heat engine” that uses heat from a nuclear reactor (800–1000 °C) to drive a closed loop of reactions. At the end of the loop, the chemicals are fully regenerated and the only net outputs are hydrogen and oxygen.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54814-44C6-6C3C-7592-2678F1F5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934038"/>
            <a:ext cx="5384800" cy="495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E953C-25A9-E240-4744-B7C1DD6585A6}"/>
              </a:ext>
            </a:extLst>
          </p:cNvPr>
          <p:cNvSpPr txBox="1"/>
          <p:nvPr/>
        </p:nvSpPr>
        <p:spPr>
          <a:xfrm>
            <a:off x="312856" y="4395787"/>
            <a:ext cx="6381135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Three main reactions (closed loop):</a:t>
            </a:r>
          </a:p>
          <a:p>
            <a:r>
              <a:rPr lang="en-US" sz="1400" dirty="0"/>
              <a:t>H₂SO₄ → SO₂ + H₂O + ½ O₂    (850–900 °C) Sulfuric acid decomposes          </a:t>
            </a:r>
          </a:p>
          <a:p>
            <a:r>
              <a:rPr lang="en-US" sz="1400" dirty="0"/>
              <a:t>                                                                         and releases oxygen</a:t>
            </a:r>
          </a:p>
          <a:p>
            <a:endParaRPr lang="en-US" sz="1400" dirty="0"/>
          </a:p>
          <a:p>
            <a:r>
              <a:rPr lang="en-US" sz="1400" dirty="0"/>
              <a:t>I₂ + SO₂ + 2 H₂O → 2 HI + H₂SO₄  (120 °C) Bunsen reaction (exothermic)</a:t>
            </a:r>
          </a:p>
          <a:p>
            <a:endParaRPr lang="en-US" sz="1400" dirty="0"/>
          </a:p>
          <a:p>
            <a:r>
              <a:rPr lang="en-US" sz="1400" dirty="0"/>
              <a:t>2 HI → I₂ + H₂            (400–500 °C) Hydrogen iodide  </a:t>
            </a:r>
          </a:p>
          <a:p>
            <a:r>
              <a:rPr lang="en-US" sz="1400" dirty="0"/>
              <a:t>                                                                         decomposes → hydrogen is released</a:t>
            </a:r>
          </a:p>
          <a:p>
            <a:r>
              <a:rPr lang="en-US" sz="1400" dirty="0">
                <a:effectLst/>
              </a:rPr>
              <a:t>Net result: H₂O → H₂ + ½ O₂ </a:t>
            </a:r>
          </a:p>
          <a:p>
            <a:r>
              <a:rPr lang="en-US" sz="1400" dirty="0">
                <a:effectLst/>
              </a:rPr>
              <a:t>All chemicals (I₂, H₂SO₄, HI, SO₂) are recycled → nothing is consumed except water and heat.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BF894-211A-0EBE-07BD-E4CD155C1771}"/>
              </a:ext>
            </a:extLst>
          </p:cNvPr>
          <p:cNvSpPr txBox="1"/>
          <p:nvPr/>
        </p:nvSpPr>
        <p:spPr>
          <a:xfrm>
            <a:off x="7594600" y="588126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Fig. 10 Sulfur-Iodine thermochemical cycle</a:t>
            </a:r>
          </a:p>
        </p:txBody>
      </p:sp>
    </p:spTree>
    <p:extLst>
      <p:ext uri="{BB962C8B-B14F-4D97-AF65-F5344CB8AC3E}">
        <p14:creationId xmlns:p14="http://schemas.microsoft.com/office/powerpoint/2010/main" val="240496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F4805-67BD-9B4A-C40C-861F5DDF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574310"/>
          </a:xfrm>
          <a:solidFill>
            <a:srgbClr val="FDF2E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  How do the three processes compare with each other?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D32A68-C06A-B791-9F64-EE9A6BA4A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044999"/>
              </p:ext>
            </p:extLst>
          </p:nvPr>
        </p:nvGraphicFramePr>
        <p:xfrm>
          <a:off x="698905" y="1574310"/>
          <a:ext cx="10794186" cy="4452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7816">
                  <a:extLst>
                    <a:ext uri="{9D8B030D-6E8A-4147-A177-3AD203B41FA5}">
                      <a16:colId xmlns:a16="http://schemas.microsoft.com/office/drawing/2014/main" val="4287031804"/>
                    </a:ext>
                  </a:extLst>
                </a:gridCol>
                <a:gridCol w="2677816">
                  <a:extLst>
                    <a:ext uri="{9D8B030D-6E8A-4147-A177-3AD203B41FA5}">
                      <a16:colId xmlns:a16="http://schemas.microsoft.com/office/drawing/2014/main" val="27075622"/>
                    </a:ext>
                  </a:extLst>
                </a:gridCol>
                <a:gridCol w="2677816">
                  <a:extLst>
                    <a:ext uri="{9D8B030D-6E8A-4147-A177-3AD203B41FA5}">
                      <a16:colId xmlns:a16="http://schemas.microsoft.com/office/drawing/2014/main" val="1966346625"/>
                    </a:ext>
                  </a:extLst>
                </a:gridCol>
                <a:gridCol w="2760738">
                  <a:extLst>
                    <a:ext uri="{9D8B030D-6E8A-4147-A177-3AD203B41FA5}">
                      <a16:colId xmlns:a16="http://schemas.microsoft.com/office/drawing/2014/main" val="1409766894"/>
                    </a:ext>
                  </a:extLst>
                </a:gridCol>
              </a:tblGrid>
              <a:tr h="8134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Feature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Low-Temp Electrolysis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HTSE (High-Temp Electrolysis)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Thermochemical Cycles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57953"/>
                  </a:ext>
                </a:extLst>
              </a:tr>
              <a:tr h="8134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Main input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Electricity only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Electricity + heat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Heat only (or tiny electricity)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9614"/>
                  </a:ext>
                </a:extLst>
              </a:tr>
              <a:tr h="5650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Operating temperature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60–100 °C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700–900 °C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800–1000 °C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5685"/>
                  </a:ext>
                </a:extLst>
              </a:tr>
              <a:tr h="5650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Electricity needed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50–60 kWh/kg H₂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>
                          <a:hlinkClick r:id="rId2"/>
                        </a:rPr>
                        <a:t>Source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32–40 kWh/kg H₂ (</a:t>
                      </a:r>
                      <a:r>
                        <a:rPr lang="en-US" sz="1600" dirty="0">
                          <a:hlinkClick r:id="rId3"/>
                        </a:rPr>
                        <a:t>Source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0–5 kWh/kg H₂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70814"/>
                  </a:ext>
                </a:extLst>
              </a:tr>
              <a:tr h="5650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Theoretical efficiency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~70%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~90–95%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&gt;50% (realistic 45–55%)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89652"/>
                  </a:ext>
                </a:extLst>
              </a:tr>
              <a:tr h="5650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Best reactor match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Any nuclear plant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HTGR, MSR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VHTR, Gen-IV HTGR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80245"/>
                  </a:ext>
                </a:extLst>
              </a:tr>
              <a:tr h="5650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Maturity (2025)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Commercial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Demonstration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Lab → large demo</a:t>
                      </a:r>
                    </a:p>
                  </a:txBody>
                  <a:tcPr marL="232854" marR="139712" marT="139712" marB="13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0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61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1632</Words>
  <Application>Microsoft Office PowerPoint</Application>
  <PresentationFormat>Widescreen</PresentationFormat>
  <Paragraphs>153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Bitter Medium</vt:lpstr>
      <vt:lpstr>Open Sans</vt:lpstr>
      <vt:lpstr>Office Theme</vt:lpstr>
      <vt:lpstr>NUCLEAR HYDROGEN PRODUCTION</vt:lpstr>
      <vt:lpstr>PowerPoint Presentation</vt:lpstr>
      <vt:lpstr>PowerPoint Presentation</vt:lpstr>
      <vt:lpstr>Hydrogen Production Routes – Overview (Color Wheel)</vt:lpstr>
      <vt:lpstr>Why Nuclear Hydrogen is Beneficial</vt:lpstr>
      <vt:lpstr>Nuclear Hydrogen Production Technologies</vt:lpstr>
      <vt:lpstr>Nuclear Hydrogen Production Technologies</vt:lpstr>
      <vt:lpstr>Nuclear Hydrogen Production Technologies</vt:lpstr>
      <vt:lpstr>  How do the three processes compare with each other?</vt:lpstr>
      <vt:lpstr>   Challenges</vt:lpstr>
      <vt:lpstr>Future Pathways (Beyond Electrolysis &amp; Thermochemical)</vt:lpstr>
      <vt:lpstr>    Conclusion      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Mohite, Raj</dc:creator>
  <cp:lastModifiedBy>Mohite, Raj</cp:lastModifiedBy>
  <cp:revision>18</cp:revision>
  <dcterms:created xsi:type="dcterms:W3CDTF">2025-11-21T08:31:06Z</dcterms:created>
  <dcterms:modified xsi:type="dcterms:W3CDTF">2025-11-22T07:03:40Z</dcterms:modified>
</cp:coreProperties>
</file>