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8" r:id="rId8"/>
    <p:sldId id="262" r:id="rId9"/>
    <p:sldId id="264" r:id="rId10"/>
    <p:sldId id="263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04A-DDD4-4BE5-9F0F-C50D317D1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6942AA-C7C8-8241-8144-4CB6D7DB3CAD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32B753-8D51-1746-BD6B-856936FB968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"/>
            <a:ext cx="5171324" cy="10532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Three Gorges Dam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Ryan Switts</a:t>
            </a:r>
          </a:p>
          <a:p>
            <a:r>
              <a:rPr lang="en-US" sz="1800" dirty="0" smtClean="0"/>
              <a:t>NPRE 498</a:t>
            </a:r>
          </a:p>
          <a:p>
            <a:r>
              <a:rPr lang="en-US" sz="1800" dirty="0" smtClean="0"/>
              <a:t>December 6, 2010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45791"/>
            <a:ext cx="7620000" cy="3848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89741"/>
          </a:xfrm>
        </p:spPr>
        <p:txBody>
          <a:bodyPr/>
          <a:lstStyle/>
          <a:p>
            <a:r>
              <a:rPr lang="en-US" dirty="0" smtClean="0"/>
              <a:t>High Voltage DC versus AC</a:t>
            </a:r>
            <a:endParaRPr lang="en-US" dirty="0"/>
          </a:p>
        </p:txBody>
      </p:sp>
      <p:pic>
        <p:nvPicPr>
          <p:cNvPr id="4" name="Content Placeholder 3" descr="Picture 2.png"/>
          <p:cNvPicPr>
            <a:picLocks noGrp="1" noChangeAspect="1"/>
          </p:cNvPicPr>
          <p:nvPr>
            <p:ph idx="1"/>
          </p:nvPr>
        </p:nvPicPr>
        <p:blipFill>
          <a:blip r:embed="rId2"/>
          <a:srcRect t="-4914" b="-4914"/>
          <a:stretch>
            <a:fillRect/>
          </a:stretch>
        </p:blipFill>
        <p:spPr>
          <a:xfrm>
            <a:off x="-1" y="1593828"/>
            <a:ext cx="9086769" cy="484627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15657"/>
          </a:xfrm>
        </p:spPr>
        <p:txBody>
          <a:bodyPr/>
          <a:lstStyle/>
          <a:p>
            <a:r>
              <a:rPr lang="en-US" dirty="0" smtClean="0"/>
              <a:t>HVDC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68" y="1935480"/>
            <a:ext cx="3560005" cy="4389120"/>
          </a:xfrm>
        </p:spPr>
        <p:txBody>
          <a:bodyPr>
            <a:noAutofit/>
          </a:bodyPr>
          <a:lstStyle/>
          <a:p>
            <a:r>
              <a:rPr lang="en-US" sz="2400" dirty="0" smtClean="0"/>
              <a:t>Important for utilizing renewable energies, since areas abundant in these are often far removed from areas of high energy consumption.</a:t>
            </a:r>
            <a:endParaRPr lang="en-US" sz="2400" dirty="0"/>
          </a:p>
        </p:txBody>
      </p:sp>
      <p:pic>
        <p:nvPicPr>
          <p:cNvPr id="4" name="Picture 3" descr="Picture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873" y="1211709"/>
            <a:ext cx="5384127" cy="492698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4157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5661"/>
            <a:ext cx="8229600" cy="4678939"/>
          </a:xfrm>
        </p:spPr>
        <p:txBody>
          <a:bodyPr>
            <a:normAutofit/>
          </a:bodyPr>
          <a:lstStyle/>
          <a:p>
            <a:r>
              <a:rPr lang="en-US" sz="1200" dirty="0" smtClean="0"/>
              <a:t>Garcia, Honey. (24 Mar. 2010). “Three Gorges Dam: Renewable Energy Source or Recipe for Disaster?” </a:t>
            </a:r>
            <a:r>
              <a:rPr lang="en-US" sz="1200" i="1" dirty="0" err="1" smtClean="0"/>
              <a:t>Ecoseed</a:t>
            </a:r>
            <a:r>
              <a:rPr lang="en-US" sz="1200" dirty="0" smtClean="0"/>
              <a:t>. 2 Dec. 2010, http://www.ecoseed.org/en/water-power/large-hydropower/article/65-large-hydropower/6683-three-gorges-dam--renewable-energy-source-or-recipe-for-disaster-</a:t>
            </a:r>
          </a:p>
          <a:p>
            <a:r>
              <a:rPr lang="en-US" sz="1200" dirty="0" err="1" smtClean="0"/>
              <a:t>Livescience</a:t>
            </a:r>
            <a:r>
              <a:rPr lang="en-US" sz="1200" dirty="0" smtClean="0"/>
              <a:t> staff. (26 Oct. 2010). “China’s Three Gorges Dam Finally Filled.” </a:t>
            </a:r>
            <a:r>
              <a:rPr lang="en-US" sz="1200" i="1" dirty="0" err="1" smtClean="0"/>
              <a:t>Livescience</a:t>
            </a:r>
            <a:r>
              <a:rPr lang="en-US" sz="1200" dirty="0" smtClean="0"/>
              <a:t>. 3 Dec 2010, http://www.livescience.com/technology/etc/three-gorges-dam-reaches-capacity-china-101026.html </a:t>
            </a:r>
          </a:p>
          <a:p>
            <a:r>
              <a:rPr lang="en-US" sz="1200" dirty="0" smtClean="0"/>
              <a:t>“Flood Control Capacity of Three Gorges Dam Limited.” (23 Jul. 2010). </a:t>
            </a:r>
            <a:r>
              <a:rPr lang="en-US" sz="1200" i="1" dirty="0" err="1" smtClean="0"/>
              <a:t>Economictimes</a:t>
            </a:r>
            <a:r>
              <a:rPr lang="en-US" sz="1200" dirty="0" smtClean="0"/>
              <a:t>. 2 Dec 2010, http://economictimes.indiatimes.com/news/news-by-industry/et-cetera/Flood-control-capacity-of-Chinas-Three-Gorges-dam-limited/articleshow/6204806.cms</a:t>
            </a:r>
          </a:p>
          <a:p>
            <a:r>
              <a:rPr lang="en-US" sz="1200" dirty="0" smtClean="0"/>
              <a:t>Watts, Jonathan. (22 Jan. 2010). “Three Gorges Dam May Force Relocation of a further 300,000 People.” </a:t>
            </a:r>
            <a:r>
              <a:rPr lang="en-US" sz="1200" i="1" dirty="0" smtClean="0"/>
              <a:t>Guardian</a:t>
            </a:r>
            <a:r>
              <a:rPr lang="en-US" sz="1200" dirty="0" smtClean="0"/>
              <a:t>. 3 Dec. 2010, http://www.guardian.co.uk/environment/2010/jan/22/wave-tidal-hydropower-water</a:t>
            </a:r>
          </a:p>
          <a:p>
            <a:r>
              <a:rPr lang="en-US" sz="1200" dirty="0" smtClean="0"/>
              <a:t>Hydroelectric Power Water Use. </a:t>
            </a:r>
            <a:r>
              <a:rPr lang="en-US" sz="1200" i="1" dirty="0" smtClean="0"/>
              <a:t>USGS</a:t>
            </a:r>
            <a:r>
              <a:rPr lang="en-US" sz="1200" dirty="0" smtClean="0"/>
              <a:t>. 4 Dec. 2010, http://ga.water.usgs.gov/edu/wuhy.html</a:t>
            </a:r>
          </a:p>
          <a:p>
            <a:r>
              <a:rPr lang="en-US" sz="1200" dirty="0" smtClean="0"/>
              <a:t>History of Hydropower. </a:t>
            </a:r>
            <a:r>
              <a:rPr lang="en-US" sz="1200" i="1" dirty="0" smtClean="0"/>
              <a:t>EERE</a:t>
            </a:r>
            <a:r>
              <a:rPr lang="en-US" sz="1200" dirty="0" smtClean="0"/>
              <a:t>. 4 Dec. 2010, http://www1.eere.energy.gov/windandhydro/hydro_history.html</a:t>
            </a:r>
          </a:p>
          <a:p>
            <a:r>
              <a:rPr lang="en-US" sz="1200" dirty="0" smtClean="0"/>
              <a:t>Three Gorges Dam Hydroelectric Power Plant, China. </a:t>
            </a:r>
            <a:r>
              <a:rPr lang="en-US" sz="1200" i="1" dirty="0" smtClean="0"/>
              <a:t>Power-Technology</a:t>
            </a:r>
            <a:r>
              <a:rPr lang="en-US" sz="1200" dirty="0" smtClean="0"/>
              <a:t>. 1 Dec. 2010, http://www.power-technology.com/projects/gorges/</a:t>
            </a:r>
          </a:p>
          <a:p>
            <a:r>
              <a:rPr lang="en-US" sz="1200" dirty="0" smtClean="0"/>
              <a:t>China’s Three Gorges Dam. </a:t>
            </a:r>
            <a:r>
              <a:rPr lang="en-US" sz="1200" i="1" dirty="0" smtClean="0"/>
              <a:t>Mount </a:t>
            </a:r>
            <a:r>
              <a:rPr lang="en-US" sz="1200" i="1" dirty="0" err="1" smtClean="0"/>
              <a:t>Holyoak</a:t>
            </a:r>
            <a:r>
              <a:rPr lang="en-US" sz="1200" dirty="0" smtClean="0"/>
              <a:t>. 1 Dec. 2010, http://www.mtholyoke.edu/~vanti20m/classweb/website/home.html</a:t>
            </a:r>
          </a:p>
          <a:p>
            <a:r>
              <a:rPr lang="en-US" sz="1200" dirty="0" err="1" smtClean="0"/>
              <a:t>Bahrman</a:t>
            </a:r>
            <a:r>
              <a:rPr lang="en-US" sz="1200" dirty="0" smtClean="0"/>
              <a:t>, Michael. (1 Nov. 2006). “HVDC Transmission.” 2 Dec. 2010, http://www.scribd.com/doc/37191385/Panel-02-1-Overview-of-HVDC-Transmission</a:t>
            </a:r>
          </a:p>
          <a:p>
            <a:r>
              <a:rPr lang="en-US" sz="1200" dirty="0" err="1" smtClean="0"/>
              <a:t>Bahrman</a:t>
            </a:r>
            <a:r>
              <a:rPr lang="en-US" sz="1200" dirty="0" smtClean="0"/>
              <a:t>. (20 Nov. 2008). “HVDC Transmission Overview.” 3 Dec. 2010, http://nomoretowers.org/Documents/HVDC%20Transmission%20Overview.pdf</a:t>
            </a:r>
          </a:p>
          <a:p>
            <a:r>
              <a:rPr lang="en-US" sz="1200" dirty="0" smtClean="0"/>
              <a:t>“The Three Gorges Dam.” (14 August 2008). </a:t>
            </a:r>
            <a:r>
              <a:rPr lang="en-US" sz="1200" i="1" dirty="0" smtClean="0"/>
              <a:t>PA Pundits—International</a:t>
            </a:r>
            <a:r>
              <a:rPr lang="en-US" sz="1200" dirty="0" smtClean="0"/>
              <a:t>. 5 Dec. 2010, http://papundits.wordpress.com/2008/08/14/the-three-gorges-dam-part-3/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44867"/>
          </a:xfrm>
        </p:spPr>
        <p:txBody>
          <a:bodyPr/>
          <a:lstStyle/>
          <a:p>
            <a:r>
              <a:rPr lang="en-US" dirty="0" smtClean="0"/>
              <a:t>History of Hydropower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Used as far back as 2000 years ago by Greeks to grind wheat</a:t>
            </a:r>
          </a:p>
          <a:p>
            <a:r>
              <a:rPr lang="en-US" sz="2600" dirty="0" smtClean="0"/>
              <a:t>Evolution to modern hydropower turbine began with Bernard Forest de </a:t>
            </a:r>
            <a:r>
              <a:rPr lang="en-US" sz="2600" dirty="0" err="1" smtClean="0"/>
              <a:t>Belidor</a:t>
            </a:r>
            <a:r>
              <a:rPr lang="en-US" sz="2600" dirty="0" smtClean="0"/>
              <a:t> in the mid 1700s</a:t>
            </a:r>
          </a:p>
          <a:p>
            <a:r>
              <a:rPr lang="en-US" sz="2600" dirty="0" smtClean="0"/>
              <a:t>World’s first hydroelectric power plant began operating in Appleton, Wisconsin in 1882</a:t>
            </a:r>
          </a:p>
          <a:p>
            <a:r>
              <a:rPr lang="en-US" sz="2600" dirty="0" smtClean="0"/>
              <a:t>By 1889, 200 electric plants in the U.S. used water-power for at least some generation</a:t>
            </a:r>
          </a:p>
          <a:p>
            <a:r>
              <a:rPr lang="en-US" dirty="0" smtClean="0"/>
              <a:t>Now, hydropower represents 19% of total electricity production</a:t>
            </a:r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75847"/>
          </a:xfrm>
        </p:spPr>
        <p:txBody>
          <a:bodyPr/>
          <a:lstStyle/>
          <a:p>
            <a:r>
              <a:rPr lang="en-US" dirty="0" smtClean="0"/>
              <a:t>Three Gorges Dam--History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First proposed in 1919 in order to protect against flooding and aid in economic growth</a:t>
            </a:r>
          </a:p>
          <a:p>
            <a:r>
              <a:rPr lang="en-US" sz="2500" dirty="0" smtClean="0"/>
              <a:t>Gained support of Mao Zedong in the 1950’s—was more popular because of recent floods</a:t>
            </a:r>
          </a:p>
          <a:p>
            <a:r>
              <a:rPr lang="en-US" sz="2500" dirty="0" smtClean="0"/>
              <a:t>Due to political unrest, any progress was delayed till 1979</a:t>
            </a:r>
          </a:p>
          <a:p>
            <a:r>
              <a:rPr lang="en-US" sz="2500" dirty="0" smtClean="0"/>
              <a:t>After 10 years of testing and with the Chinese government suppressing the high amount of controversy surrounding the project, construction began in 1992 </a:t>
            </a:r>
          </a:p>
          <a:p>
            <a:endParaRPr lang="en-US" sz="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27" y="704088"/>
            <a:ext cx="8454473" cy="8758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caused by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1.2 Million citizens needed to be relocated, number might rise to 5 million and higher</a:t>
            </a:r>
          </a:p>
          <a:p>
            <a:r>
              <a:rPr lang="en-US" dirty="0" smtClean="0"/>
              <a:t>Dam is situated on a fault line—changes in water level may lead to severe earthquakes</a:t>
            </a:r>
          </a:p>
          <a:p>
            <a:r>
              <a:rPr lang="en-US" dirty="0" smtClean="0"/>
              <a:t>Up to 283 landslide-prone areas may experience increased geological activity</a:t>
            </a:r>
          </a:p>
          <a:p>
            <a:r>
              <a:rPr lang="en-US" dirty="0" smtClean="0"/>
              <a:t>May flood up to 1300 archaeological sites in the area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2315"/>
          </a:xfrm>
        </p:spPr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capability of flood control</a:t>
            </a:r>
          </a:p>
          <a:p>
            <a:r>
              <a:rPr lang="en-US" dirty="0" smtClean="0"/>
              <a:t>Higher water levels upstream of the dam will make transportation easier and safer</a:t>
            </a:r>
          </a:p>
          <a:p>
            <a:r>
              <a:rPr lang="en-US" dirty="0" smtClean="0"/>
              <a:t>The normally lower water levels during the dry season can be kept constant—also making transportation easier</a:t>
            </a:r>
          </a:p>
          <a:p>
            <a:r>
              <a:rPr lang="en-US" dirty="0" smtClean="0"/>
              <a:t>Can supply approximately 3% of China’s energy needs</a:t>
            </a:r>
          </a:p>
          <a:p>
            <a:r>
              <a:rPr lang="en-US" dirty="0" smtClean="0"/>
              <a:t>Will have a total energy generating capacity of 22.4 GW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7805"/>
          </a:xfrm>
        </p:spPr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26 generating units, each with a rated power of 700 MW, and will have 6 more units installed to bring the total capacity to 22.4 GW</a:t>
            </a:r>
          </a:p>
          <a:p>
            <a:r>
              <a:rPr lang="en-US" dirty="0" smtClean="0"/>
              <a:t>The dam is 1.5 miles long and 610 feet high</a:t>
            </a:r>
          </a:p>
          <a:p>
            <a:r>
              <a:rPr lang="en-US" dirty="0" smtClean="0"/>
              <a:t>The reservoir is 410 miles long and 574 feet deep, and 299 feet above ‘river level’</a:t>
            </a:r>
          </a:p>
          <a:p>
            <a:r>
              <a:rPr lang="en-US" dirty="0" smtClean="0"/>
              <a:t>Total cost of $37 billion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Francis Turbine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902" y="2345313"/>
            <a:ext cx="8229600" cy="4389120"/>
          </a:xfrm>
        </p:spPr>
        <p:txBody>
          <a:bodyPr/>
          <a:lstStyle/>
          <a:p>
            <a:r>
              <a:rPr lang="en-US" dirty="0" smtClean="0"/>
              <a:t>Typed of turbine used</a:t>
            </a:r>
          </a:p>
          <a:p>
            <a:r>
              <a:rPr lang="en-US" dirty="0" smtClean="0"/>
              <a:t>Each is vertically mounted in a tunnel—water flowing sometimes close to 80 mph through the tunnel turns them at a rate of 75 rpm</a:t>
            </a:r>
          </a:p>
          <a:p>
            <a:r>
              <a:rPr lang="en-US" dirty="0" smtClean="0"/>
              <a:t>Each has an inside diameter of 60 feet, an outside diameter of 70 feet, and is 11 feet from top to bottom</a:t>
            </a:r>
          </a:p>
          <a:p>
            <a:r>
              <a:rPr lang="en-US" dirty="0" smtClean="0"/>
              <a:t>Efficiency over 94%</a:t>
            </a:r>
            <a:endParaRPr lang="en-US" dirty="0"/>
          </a:p>
        </p:txBody>
      </p:sp>
      <p:pic>
        <p:nvPicPr>
          <p:cNvPr id="4" name="Content Placeholder 3" descr="three-gorges-dam-04.jpg"/>
          <p:cNvPicPr>
            <a:picLocks noChangeAspect="1"/>
          </p:cNvPicPr>
          <p:nvPr/>
        </p:nvPicPr>
        <p:blipFill>
          <a:blip r:embed="rId2"/>
          <a:srcRect l="-20307" r="-20307"/>
          <a:stretch>
            <a:fillRect/>
          </a:stretch>
        </p:blipFill>
        <p:spPr>
          <a:xfrm>
            <a:off x="4289338" y="479444"/>
            <a:ext cx="4397462" cy="23453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67489"/>
          </a:xfrm>
        </p:spPr>
        <p:txBody>
          <a:bodyPr/>
          <a:lstStyle/>
          <a:p>
            <a:r>
              <a:rPr lang="en-US" dirty="0" err="1" smtClean="0"/>
              <a:t>PowerTransmission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three 500 kV DC transmission lines and a 500 kV AC transmission line that will transfer power out of the Three Gorges Dam—</a:t>
            </a:r>
          </a:p>
          <a:p>
            <a:pPr marL="514350" indent="-514350">
              <a:buAutoNum type="arabicPeriod"/>
            </a:pPr>
            <a:r>
              <a:rPr lang="en-US" dirty="0" smtClean="0"/>
              <a:t>HVDC Three Gorges-Shanghai (3,000 MW)</a:t>
            </a:r>
          </a:p>
          <a:p>
            <a:pPr marL="514350" indent="-514350">
              <a:buAutoNum type="arabicPeriod"/>
            </a:pPr>
            <a:r>
              <a:rPr lang="en-US" dirty="0" smtClean="0"/>
              <a:t>HVDC Three Gorges-Changzhou (3,000 MW)—553 miles</a:t>
            </a:r>
          </a:p>
          <a:p>
            <a:pPr marL="514350" indent="-514350">
              <a:buAutoNum type="arabicPeriod"/>
            </a:pPr>
            <a:r>
              <a:rPr lang="en-US" dirty="0" smtClean="0"/>
              <a:t>HVDC Three Gorges-Guangdong (3,000 MW)—584 miles</a:t>
            </a:r>
          </a:p>
          <a:p>
            <a:pPr marL="514350" indent="-514350">
              <a:buAutoNum type="arabicPeriod"/>
            </a:pPr>
            <a:r>
              <a:rPr lang="en-US" dirty="0" smtClean="0"/>
              <a:t>HVAC Three Gorges-Central China Grid (12,000 MW)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318"/>
            <a:ext cx="8229600" cy="85522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Advantages and Disadvantages of HVDC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power transfers over longer distances with fewer lines are possible with HVDC</a:t>
            </a:r>
          </a:p>
          <a:p>
            <a:r>
              <a:rPr lang="en-US" dirty="0" smtClean="0"/>
              <a:t>Much more efficient than AC for both underground and underwater power transmission</a:t>
            </a:r>
          </a:p>
          <a:p>
            <a:r>
              <a:rPr lang="en-US" dirty="0" smtClean="0"/>
              <a:t>Interconnections can be made between asynchronous networks—act as a ‘firewall’ against cascading outages</a:t>
            </a:r>
          </a:p>
          <a:p>
            <a:r>
              <a:rPr lang="en-US" dirty="0" smtClean="0"/>
              <a:t>Higher converter station costs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2739</TotalTime>
  <Words>775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Three Gorges Dam</vt:lpstr>
      <vt:lpstr>History of Hydropower</vt:lpstr>
      <vt:lpstr>Three Gorges Dam--History</vt:lpstr>
      <vt:lpstr>Problems caused by Construction</vt:lpstr>
      <vt:lpstr>Benefits</vt:lpstr>
      <vt:lpstr>General Information</vt:lpstr>
      <vt:lpstr>Francis Turbine</vt:lpstr>
      <vt:lpstr>PowerTransmission</vt:lpstr>
      <vt:lpstr>Advantages and Disadvantages of HVDC</vt:lpstr>
      <vt:lpstr>High Voltage DC versus AC</vt:lpstr>
      <vt:lpstr>HVDC</vt:lpstr>
      <vt:lpstr>References</vt:lpstr>
    </vt:vector>
  </TitlesOfParts>
  <Company>U of 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Gorges Hydroelectric Dam</dc:title>
  <cp:lastModifiedBy>Ragheb, Magdi</cp:lastModifiedBy>
  <cp:revision>8</cp:revision>
  <dcterms:created xsi:type="dcterms:W3CDTF">2010-12-08T08:10:00Z</dcterms:created>
  <dcterms:modified xsi:type="dcterms:W3CDTF">2010-12-08T17:58:55Z</dcterms:modified>
</cp:coreProperties>
</file>