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6"/>
  </p:notesMasterIdLst>
  <p:sldIdLst>
    <p:sldId id="256" r:id="rId2"/>
    <p:sldId id="257" r:id="rId3"/>
    <p:sldId id="262" r:id="rId4"/>
    <p:sldId id="266" r:id="rId5"/>
    <p:sldId id="272" r:id="rId6"/>
    <p:sldId id="269" r:id="rId7"/>
    <p:sldId id="268" r:id="rId8"/>
    <p:sldId id="264" r:id="rId9"/>
    <p:sldId id="263" r:id="rId10"/>
    <p:sldId id="265" r:id="rId11"/>
    <p:sldId id="270" r:id="rId12"/>
    <p:sldId id="273" r:id="rId13"/>
    <p:sldId id="267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  <a:srgbClr val="E84A27"/>
    <a:srgbClr val="131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28613-C27C-8E4C-87FC-C456810964F3}" v="58" dt="2021-05-03T17:59:15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71"/>
    <p:restoredTop sz="94699"/>
  </p:normalViewPr>
  <p:slideViewPr>
    <p:cSldViewPr snapToGrid="0" snapToObjects="1">
      <p:cViewPr varScale="1">
        <p:scale>
          <a:sx n="87" d="100"/>
          <a:sy n="87" d="100"/>
        </p:scale>
        <p:origin x="208" y="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52B0D-6EF1-6445-82A7-9BC4840F8B7D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8CFBD-03D6-B845-A17F-FD2947606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9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4809-F69F-0D48-97F8-9CF76A5308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505" y="1122363"/>
            <a:ext cx="4339327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Title Here:</a:t>
            </a:r>
            <a:b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Tell Your</a:t>
            </a:r>
            <a:b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Illinois Story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A99F5-1DAB-644E-87BD-7B2BE337DB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3505" y="3602038"/>
            <a:ext cx="4339327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E86B4-4E28-5743-B958-4D04BD32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1536A-1790-D841-A391-32FA00E1C9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6750" y="5648780"/>
            <a:ext cx="2730500" cy="7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8406" y="6095094"/>
            <a:ext cx="20574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6ADA6-32C7-6D47-94AB-D149FA9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FDBC8-5F1C-654A-9325-61F424413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1FB5C-A5C2-4C44-A9DF-4F6A196E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8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84A27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-storage.news/news/construction-of-250mwh-liquid-air-cryobattery-has-begun-in-uk" TargetMode="External"/><Relationship Id="rId2" Type="http://schemas.openxmlformats.org/officeDocument/2006/relationships/hyperlink" Target="https://www.hydrostor.ca/goderich-a-caes-facilit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terestingengineering.com/compressed-air-energy-storage-caes-systems" TargetMode="External"/><Relationship Id="rId5" Type="http://schemas.openxmlformats.org/officeDocument/2006/relationships/hyperlink" Target="http://www.fze.uni-saarland.de/AKE_Archiv/AKE2003H/AKE2003H_Vortraege/AKE2003H03c_Crotogino_ea_HuntorfCAES_CompressedAirEnergyStorage.pdf" TargetMode="External"/><Relationship Id="rId4" Type="http://schemas.openxmlformats.org/officeDocument/2006/relationships/hyperlink" Target="https://www.cleveland.com/business/2013/07/firstenergy_postpones_project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3CDB9E-798C-A842-B031-6BFA04385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117" y="1778000"/>
            <a:ext cx="5785769" cy="20621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COMPRESSEDAIR ENERGY STORAGE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2F9A5BC-DE40-064D-98AE-B1AA2F2743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29197" y="3932238"/>
            <a:ext cx="5685609" cy="1407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Sarah Long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NPRE 498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May 3</a:t>
            </a:r>
            <a:r>
              <a:rPr lang="en-US" sz="2400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rd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7258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New developments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3625895"/>
          </a:xfrm>
        </p:spPr>
        <p:txBody>
          <a:bodyPr>
            <a:normAutofit/>
          </a:bodyPr>
          <a:lstStyle/>
          <a:p>
            <a:r>
              <a:rPr lang="en-US" dirty="0"/>
              <a:t>Alternatives are also being considered</a:t>
            </a:r>
          </a:p>
          <a:p>
            <a:r>
              <a:rPr lang="en-US" dirty="0"/>
              <a:t>Project in Norton, Ohio</a:t>
            </a:r>
          </a:p>
          <a:p>
            <a:r>
              <a:rPr lang="en-US" dirty="0"/>
              <a:t>European facility called RICAS 2020 project </a:t>
            </a:r>
          </a:p>
          <a:p>
            <a:r>
              <a:rPr lang="en-US" dirty="0"/>
              <a:t>UK </a:t>
            </a:r>
            <a:r>
              <a:rPr lang="en-US" dirty="0" err="1"/>
              <a:t>CRYOBattery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DF135-F24F-BE47-BA1D-114CCC84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89" y="3757611"/>
            <a:ext cx="7746317" cy="20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21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New developments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3625895"/>
          </a:xfrm>
        </p:spPr>
        <p:txBody>
          <a:bodyPr>
            <a:normAutofit/>
          </a:bodyPr>
          <a:lstStyle/>
          <a:p>
            <a:r>
              <a:rPr lang="en-US" dirty="0" err="1"/>
              <a:t>Hydroster</a:t>
            </a:r>
            <a:r>
              <a:rPr lang="en-US" dirty="0"/>
              <a:t> plant in Ontario, Canada</a:t>
            </a:r>
          </a:p>
          <a:p>
            <a:r>
              <a:rPr lang="en-US" dirty="0"/>
              <a:t>First commercial plant</a:t>
            </a:r>
          </a:p>
          <a:p>
            <a:r>
              <a:rPr lang="en-US" dirty="0"/>
              <a:t>2019</a:t>
            </a:r>
          </a:p>
          <a:p>
            <a:r>
              <a:rPr lang="en-US" dirty="0"/>
              <a:t>Provides 7 MWh of capacity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3DC97-250D-D441-AFA7-F59CC8C9A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330" y="2928984"/>
            <a:ext cx="42799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8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New developments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3625895"/>
          </a:xfrm>
        </p:spPr>
        <p:txBody>
          <a:bodyPr>
            <a:normAutofit/>
          </a:bodyPr>
          <a:lstStyle/>
          <a:p>
            <a:r>
              <a:rPr lang="en-US" dirty="0" err="1"/>
              <a:t>Hydroster</a:t>
            </a:r>
            <a:r>
              <a:rPr lang="en-US" dirty="0"/>
              <a:t> plant in Rosamond California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A9069-5508-B745-8F8F-CE675DFA2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5" y="2743406"/>
            <a:ext cx="5970818" cy="2438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9FBEE-0E58-CE42-A944-DF7C0F161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2" r="29150"/>
          <a:stretch/>
        </p:blipFill>
        <p:spPr>
          <a:xfrm>
            <a:off x="6237038" y="2001668"/>
            <a:ext cx="2852905" cy="316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4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3625895"/>
          </a:xfrm>
        </p:spPr>
        <p:txBody>
          <a:bodyPr>
            <a:normAutofit/>
          </a:bodyPr>
          <a:lstStyle/>
          <a:p>
            <a:r>
              <a:rPr lang="en-US" dirty="0"/>
              <a:t>CAES is a good choice for storing energy</a:t>
            </a:r>
          </a:p>
          <a:p>
            <a:r>
              <a:rPr lang="en-US" dirty="0"/>
              <a:t>Better for the environment </a:t>
            </a:r>
          </a:p>
          <a:p>
            <a:r>
              <a:rPr lang="en-US" dirty="0"/>
              <a:t>More reliable energy source</a:t>
            </a:r>
          </a:p>
          <a:p>
            <a:r>
              <a:rPr lang="en-US" dirty="0"/>
              <a:t>Using new adiabatic designs CAES will not consume any more fuel</a:t>
            </a:r>
          </a:p>
          <a:p>
            <a:r>
              <a:rPr lang="en-US" dirty="0"/>
              <a:t>Only two current plants operating </a:t>
            </a:r>
          </a:p>
          <a:p>
            <a:r>
              <a:rPr lang="en-US" dirty="0"/>
              <a:t>Future plants are on the 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49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 err="1"/>
              <a:t>Refrences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362589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https://www.hydrostor.ca/goderich-a-caes-facility/</a:t>
            </a:r>
            <a:endParaRPr lang="en-US" dirty="0"/>
          </a:p>
          <a:p>
            <a:r>
              <a:rPr lang="en-US" dirty="0">
                <a:hlinkClick r:id="rId3"/>
              </a:rPr>
              <a:t>https://www.energy-storage.news/news/construction-of-250mwh-liquid-air-cryobattery-has-begun-in-uk</a:t>
            </a:r>
            <a:endParaRPr lang="en-US" dirty="0"/>
          </a:p>
          <a:p>
            <a:r>
              <a:rPr lang="en-US" dirty="0">
                <a:hlinkClick r:id="rId4"/>
              </a:rPr>
              <a:t>https://www.cleveland.com/business/2013/07/firstenergy_postpones_project.html</a:t>
            </a:r>
            <a:endParaRPr lang="en-US" dirty="0"/>
          </a:p>
          <a:p>
            <a:r>
              <a:rPr lang="en-US" dirty="0">
                <a:hlinkClick r:id="rId5"/>
              </a:rPr>
              <a:t>http://www.fze.uni-saarland.de/AKE_Archiv/AKE2003H/AKE2003H_Vortraege/AKE2003H03c_Crotogino_ea_HuntorfCAES_CompressedAirEnergyStorage.pdf</a:t>
            </a:r>
            <a:endParaRPr lang="en-US" dirty="0"/>
          </a:p>
          <a:p>
            <a:r>
              <a:rPr lang="en-US" dirty="0">
                <a:hlinkClick r:id="rId6"/>
              </a:rPr>
              <a:t>https://interestingengineering.com/compressed-air-energy-storage-caes-systems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4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Background Information</a:t>
            </a:r>
            <a:br>
              <a:rPr lang="en-US" dirty="0"/>
            </a:br>
            <a:r>
              <a:rPr lang="en-US" dirty="0"/>
              <a:t>What is CAES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3625895"/>
          </a:xfrm>
        </p:spPr>
        <p:txBody>
          <a:bodyPr>
            <a:normAutofit/>
          </a:bodyPr>
          <a:lstStyle/>
          <a:p>
            <a:r>
              <a:rPr lang="en-US" dirty="0"/>
              <a:t>A means of storing energy for later use in the form of compressed air</a:t>
            </a:r>
          </a:p>
          <a:p>
            <a:r>
              <a:rPr lang="en-US" dirty="0"/>
              <a:t>Energy is stored in an underground reservoir</a:t>
            </a:r>
          </a:p>
          <a:p>
            <a:r>
              <a:rPr lang="en-US" dirty="0"/>
              <a:t>The air can be released to a combustor in a gas turbine to generate electricity when needed</a:t>
            </a:r>
          </a:p>
        </p:txBody>
      </p:sp>
    </p:spTree>
    <p:extLst>
      <p:ext uri="{BB962C8B-B14F-4D97-AF65-F5344CB8AC3E}">
        <p14:creationId xmlns:p14="http://schemas.microsoft.com/office/powerpoint/2010/main" val="389523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90"/>
            <a:ext cx="8750460" cy="962864"/>
          </a:xfrm>
        </p:spPr>
        <p:txBody>
          <a:bodyPr>
            <a:normAutofit/>
          </a:bodyPr>
          <a:lstStyle/>
          <a:p>
            <a:r>
              <a:rPr lang="en-US" dirty="0"/>
              <a:t>Consists of an underground air storage, air compressor, motor, and a turbine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B0394-F95B-D546-BE4C-99E4CCED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295" y="2653554"/>
            <a:ext cx="6087410" cy="2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Why is CAES important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5A663-7E9E-7845-A835-0AD1F2879690}"/>
              </a:ext>
            </a:extLst>
          </p:cNvPr>
          <p:cNvSpPr txBox="1"/>
          <p:nvPr/>
        </p:nvSpPr>
        <p:spPr>
          <a:xfrm>
            <a:off x="2182761" y="2459504"/>
            <a:ext cx="4277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Reduces CO</a:t>
            </a:r>
            <a:r>
              <a:rPr lang="en-US" sz="2400" baseline="-25000" dirty="0"/>
              <a:t>2</a:t>
            </a:r>
            <a:r>
              <a:rPr lang="en-US" sz="2400" dirty="0"/>
              <a:t>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Increases energy savings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system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Less maintenance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Longer lifetime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FA5DC4-C739-E649-A108-F939A79D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639" y="3694944"/>
            <a:ext cx="3344811" cy="2230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BC25D-D4A4-A848-86B6-6EACF3293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24" y="1490008"/>
            <a:ext cx="1331833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72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5A663-7E9E-7845-A835-0AD1F2879690}"/>
              </a:ext>
            </a:extLst>
          </p:cNvPr>
          <p:cNvSpPr txBox="1"/>
          <p:nvPr/>
        </p:nvSpPr>
        <p:spPr>
          <a:xfrm>
            <a:off x="196770" y="2459504"/>
            <a:ext cx="6484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Loss of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Outside fuel source needed for diabatic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8F65C-201B-EF48-A93C-D096F59B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790" y="317450"/>
            <a:ext cx="4119716" cy="2746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95A14-5983-8B40-9446-7E91E67B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027" y="3938277"/>
            <a:ext cx="4392295" cy="17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6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Diabatic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1296170"/>
            <a:ext cx="8750460" cy="2527350"/>
          </a:xfrm>
        </p:spPr>
        <p:txBody>
          <a:bodyPr>
            <a:normAutofit/>
          </a:bodyPr>
          <a:lstStyle/>
          <a:p>
            <a:r>
              <a:rPr lang="en-US" dirty="0"/>
              <a:t>Energy storage system based on the compression of air and storage in geological voids</a:t>
            </a:r>
          </a:p>
          <a:p>
            <a:r>
              <a:rPr lang="en-US" dirty="0"/>
              <a:t>Similar to a gas turbine</a:t>
            </a:r>
          </a:p>
          <a:p>
            <a:r>
              <a:rPr lang="en-US" dirty="0"/>
              <a:t>When energy is needed the release of air is heated via combustion using natural gas or fuel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5" name="Picture 1" descr="page1image2566862160">
            <a:extLst>
              <a:ext uri="{FF2B5EF4-FFF2-40B4-BE49-F238E27FC236}">
                <a16:creationId xmlns:a16="http://schemas.microsoft.com/office/drawing/2014/main" id="{4CF240D6-9283-3F47-9560-CB52BB37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2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2566862160">
            <a:extLst>
              <a:ext uri="{FF2B5EF4-FFF2-40B4-BE49-F238E27FC236}">
                <a16:creationId xmlns:a16="http://schemas.microsoft.com/office/drawing/2014/main" id="{023F5F45-F7CF-A643-889C-0ACCB95A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032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2566862160">
            <a:extLst>
              <a:ext uri="{FF2B5EF4-FFF2-40B4-BE49-F238E27FC236}">
                <a16:creationId xmlns:a16="http://schemas.microsoft.com/office/drawing/2014/main" id="{59959BDA-2078-F24B-A774-E61B1049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2032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9DCD34-EB86-BA4F-BA4F-80B4A338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527" y="3450814"/>
            <a:ext cx="4689783" cy="25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7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Adiabatic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2040653"/>
          </a:xfrm>
        </p:spPr>
        <p:txBody>
          <a:bodyPr>
            <a:normAutofit/>
          </a:bodyPr>
          <a:lstStyle/>
          <a:p>
            <a:r>
              <a:rPr lang="en-US" dirty="0"/>
              <a:t>When the air is compressed, heat is not released into the surrounding </a:t>
            </a:r>
          </a:p>
          <a:p>
            <a:r>
              <a:rPr lang="en-US" dirty="0"/>
              <a:t>Instead captured in a heat storage facility </a:t>
            </a:r>
          </a:p>
          <a:p>
            <a:r>
              <a:rPr lang="en-US" dirty="0"/>
              <a:t>Used to achieve significant reduction in fuel consumption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FE357-FD19-2E41-9963-5F824A062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27" y="3546987"/>
            <a:ext cx="4321073" cy="24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5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The First CAES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36258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Developed by E.ON-Kraftwerk in Huntorf, Germany in 1978</a:t>
            </a:r>
          </a:p>
          <a:p>
            <a:r>
              <a:rPr lang="en-US" dirty="0"/>
              <a:t>Two salt caverns located</a:t>
            </a:r>
          </a:p>
          <a:p>
            <a:pPr marL="0" indent="0">
              <a:buNone/>
            </a:pPr>
            <a:r>
              <a:rPr lang="en-US" dirty="0"/>
              <a:t>   600 meters below ground</a:t>
            </a:r>
          </a:p>
          <a:p>
            <a:r>
              <a:rPr lang="en-US" dirty="0"/>
              <a:t>Has storage capacity of </a:t>
            </a:r>
          </a:p>
          <a:p>
            <a:pPr marL="0" indent="0">
              <a:buNone/>
            </a:pPr>
            <a:r>
              <a:rPr lang="en-US" dirty="0"/>
              <a:t>   300,000 m</a:t>
            </a:r>
            <a:r>
              <a:rPr lang="en-US" baseline="30000" dirty="0"/>
              <a:t>3 </a:t>
            </a:r>
            <a:r>
              <a:rPr lang="en-US" dirty="0"/>
              <a:t> </a:t>
            </a:r>
          </a:p>
          <a:p>
            <a:r>
              <a:rPr lang="en-US" dirty="0"/>
              <a:t>Daily charging cycle of 8 hours with 2 hours of expansion producing 290 MW of rated power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12AC3-F196-2843-B4E9-D92BCFAC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2" y="2276290"/>
            <a:ext cx="3958547" cy="19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4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01B7-B94D-144E-BD32-1361BF0BF2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65126"/>
            <a:ext cx="8715736" cy="1325563"/>
          </a:xfrm>
        </p:spPr>
        <p:txBody>
          <a:bodyPr/>
          <a:lstStyle/>
          <a:p>
            <a:r>
              <a:rPr lang="en-US" dirty="0"/>
              <a:t>Alabama Electric Corporation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01E-73E3-7042-A59A-A694342BC1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770" y="1690689"/>
            <a:ext cx="8715736" cy="3625895"/>
          </a:xfrm>
        </p:spPr>
        <p:txBody>
          <a:bodyPr>
            <a:normAutofit/>
          </a:bodyPr>
          <a:lstStyle/>
          <a:p>
            <a:r>
              <a:rPr lang="en-US" dirty="0"/>
              <a:t>Located in McIntosh, Alabama</a:t>
            </a:r>
          </a:p>
          <a:p>
            <a:r>
              <a:rPr lang="en-US" dirty="0"/>
              <a:t>Built in 1991</a:t>
            </a:r>
          </a:p>
          <a:p>
            <a:r>
              <a:rPr lang="en-US" dirty="0"/>
              <a:t>Produces 110 MW</a:t>
            </a:r>
          </a:p>
          <a:p>
            <a:r>
              <a:rPr lang="en-US" dirty="0"/>
              <a:t>Storage capacity of 560,000 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r>
              <a:rPr lang="en-US" dirty="0"/>
              <a:t>One salt caverns at a depth of 450m</a:t>
            </a:r>
          </a:p>
          <a:p>
            <a:r>
              <a:rPr lang="en-US" dirty="0"/>
              <a:t>Has slightly better cycle efficiency than Germany plant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37249-D92C-6841-B873-D3A0A0AE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03" y="1430594"/>
            <a:ext cx="3913228" cy="2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618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">
      <a:dk1>
        <a:srgbClr val="13284B"/>
      </a:dk1>
      <a:lt1>
        <a:srgbClr val="FFFFFF"/>
      </a:lt1>
      <a:dk2>
        <a:srgbClr val="1E3877"/>
      </a:dk2>
      <a:lt2>
        <a:srgbClr val="F8FAFC"/>
      </a:lt2>
      <a:accent1>
        <a:srgbClr val="FF552E"/>
      </a:accent1>
      <a:accent2>
        <a:srgbClr val="1D58A7"/>
      </a:accent2>
      <a:accent3>
        <a:srgbClr val="F5821E"/>
      </a:accent3>
      <a:accent4>
        <a:srgbClr val="009FD3"/>
      </a:accent4>
      <a:accent5>
        <a:srgbClr val="DD3403"/>
      </a:accent5>
      <a:accent6>
        <a:srgbClr val="D2D2D2"/>
      </a:accent6>
      <a:hlink>
        <a:srgbClr val="1D58A7"/>
      </a:hlink>
      <a:folHlink>
        <a:srgbClr val="DD340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7" id="{275ABE5C-1CCE-5D45-A665-9714A7D5390C}" vid="{54C2D45B-048D-6240-93B4-1F8E18AD00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2919</TotalTime>
  <Words>415</Words>
  <Application>Microsoft Office PowerPoint</Application>
  <PresentationFormat>On-screen Show (4:3)</PresentationFormat>
  <Paragraphs>68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Custom Design</vt:lpstr>
      <vt:lpstr>COMPRESSEDAIR ENERGY STORAGE</vt:lpstr>
      <vt:lpstr>Background Information What is CAES ?</vt:lpstr>
      <vt:lpstr>How it works</vt:lpstr>
      <vt:lpstr>Why is CAES important</vt:lpstr>
      <vt:lpstr>Challenges </vt:lpstr>
      <vt:lpstr>Diabatic </vt:lpstr>
      <vt:lpstr>Adiabatic</vt:lpstr>
      <vt:lpstr>The First CAES </vt:lpstr>
      <vt:lpstr>Alabama Electric Corporation</vt:lpstr>
      <vt:lpstr>New developments </vt:lpstr>
      <vt:lpstr>New developments </vt:lpstr>
      <vt:lpstr>New developments </vt:lpstr>
      <vt:lpstr>In Conclusion</vt:lpstr>
      <vt:lpstr>Refrences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COMPRESSEDAIR ENERGY STORAGE</dc:title>
  <dc:creator>Long, Sarah Esther</dc:creator>
  <cp:lastModifiedBy>Long, Sarah Esther</cp:lastModifiedBy>
  <cp:revision>25</cp:revision>
  <dcterms:created xsi:type="dcterms:W3CDTF">2021-05-01T17:38:05Z</dcterms:created>
  <dcterms:modified xsi:type="dcterms:W3CDTF">2021-05-04T22:06:51Z</dcterms:modified>
</cp:coreProperties>
</file>