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20"/>
  </p:notesMasterIdLst>
  <p:sldIdLst>
    <p:sldId id="256" r:id="rId2"/>
    <p:sldId id="262" r:id="rId3"/>
    <p:sldId id="263" r:id="rId4"/>
    <p:sldId id="267" r:id="rId5"/>
    <p:sldId id="264" r:id="rId6"/>
    <p:sldId id="265" r:id="rId7"/>
    <p:sldId id="259" r:id="rId8"/>
    <p:sldId id="270" r:id="rId9"/>
    <p:sldId id="266" r:id="rId10"/>
    <p:sldId id="271" r:id="rId11"/>
    <p:sldId id="272" r:id="rId12"/>
    <p:sldId id="273" r:id="rId13"/>
    <p:sldId id="261" r:id="rId14"/>
    <p:sldId id="260" r:id="rId15"/>
    <p:sldId id="268" r:id="rId16"/>
    <p:sldId id="269" r:id="rId17"/>
    <p:sldId id="274" r:id="rId18"/>
    <p:sldId id="25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2" autoAdjust="0"/>
  </p:normalViewPr>
  <p:slideViewPr>
    <p:cSldViewPr>
      <p:cViewPr varScale="1">
        <p:scale>
          <a:sx n="70" d="100"/>
          <a:sy n="70" d="100"/>
        </p:scale>
        <p:origin x="-1374" y="-90"/>
      </p:cViewPr>
      <p:guideLst>
        <p:guide orient="horz" pos="2160"/>
        <p:guide pos="2880"/>
      </p:guideLst>
    </p:cSldViewPr>
  </p:slideViewPr>
  <p:outlineViewPr>
    <p:cViewPr>
      <p:scale>
        <a:sx n="33" d="100"/>
        <a:sy n="33" d="100"/>
      </p:scale>
      <p:origin x="0" y="1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0063B-2C22-4E00-8C2E-642E02E1EC91}" type="datetimeFigureOut">
              <a:rPr lang="en-US" smtClean="0"/>
              <a:t>4/20/2016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BDEC43-9477-4B39-BF1A-9D20393BBA2A}" type="slidenum">
              <a:rPr lang="en-US" smtClean="0"/>
              <a:t>‹#›</a:t>
            </a:fld>
            <a:endParaRPr lang="en-US"/>
          </a:p>
        </p:txBody>
      </p:sp>
    </p:spTree>
    <p:extLst>
      <p:ext uri="{BB962C8B-B14F-4D97-AF65-F5344CB8AC3E}">
        <p14:creationId xmlns:p14="http://schemas.microsoft.com/office/powerpoint/2010/main" val="3079482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BDEC43-9477-4B39-BF1A-9D20393BBA2A}" type="slidenum">
              <a:rPr lang="en-US" smtClean="0"/>
              <a:t>11</a:t>
            </a:fld>
            <a:endParaRPr lang="en-US"/>
          </a:p>
        </p:txBody>
      </p:sp>
    </p:spTree>
    <p:extLst>
      <p:ext uri="{BB962C8B-B14F-4D97-AF65-F5344CB8AC3E}">
        <p14:creationId xmlns:p14="http://schemas.microsoft.com/office/powerpoint/2010/main" val="2424206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3EA301D-1FE9-48BF-BEFF-498F85B1AC2B}" type="datetimeFigureOut">
              <a:rPr lang="en-US" smtClean="0"/>
              <a:t>4/20/2016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6638AFBF-E0C4-4C6B-9D0F-CD7E87D86097}"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EA301D-1FE9-48BF-BEFF-498F85B1AC2B}" type="datetimeFigureOut">
              <a:rPr lang="en-US" smtClean="0"/>
              <a:t>4/20/2016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38AFBF-E0C4-4C6B-9D0F-CD7E87D8609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EA301D-1FE9-48BF-BEFF-498F85B1AC2B}" type="datetimeFigureOut">
              <a:rPr lang="en-US" smtClean="0"/>
              <a:t>4/20/2016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38AFBF-E0C4-4C6B-9D0F-CD7E87D8609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EA301D-1FE9-48BF-BEFF-498F85B1AC2B}" type="datetimeFigureOut">
              <a:rPr lang="en-US" smtClean="0"/>
              <a:t>4/20/2016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38AFBF-E0C4-4C6B-9D0F-CD7E87D8609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3EA301D-1FE9-48BF-BEFF-498F85B1AC2B}" type="datetimeFigureOut">
              <a:rPr lang="en-US" smtClean="0"/>
              <a:t>4/20/2016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38AFBF-E0C4-4C6B-9D0F-CD7E87D86097}"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3EA301D-1FE9-48BF-BEFF-498F85B1AC2B}" type="datetimeFigureOut">
              <a:rPr lang="en-US" smtClean="0"/>
              <a:t>4/20/2016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638AFBF-E0C4-4C6B-9D0F-CD7E87D8609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3EA301D-1FE9-48BF-BEFF-498F85B1AC2B}" type="datetimeFigureOut">
              <a:rPr lang="en-US" smtClean="0"/>
              <a:t>4/20/2016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638AFBF-E0C4-4C6B-9D0F-CD7E87D8609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3EA301D-1FE9-48BF-BEFF-498F85B1AC2B}" type="datetimeFigureOut">
              <a:rPr lang="en-US" smtClean="0"/>
              <a:t>4/20/2016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638AFBF-E0C4-4C6B-9D0F-CD7E87D8609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3EA301D-1FE9-48BF-BEFF-498F85B1AC2B}" type="datetimeFigureOut">
              <a:rPr lang="en-US" smtClean="0"/>
              <a:t>4/20/2016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638AFBF-E0C4-4C6B-9D0F-CD7E87D86097}"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3EA301D-1FE9-48BF-BEFF-498F85B1AC2B}" type="datetimeFigureOut">
              <a:rPr lang="en-US" smtClean="0"/>
              <a:t>4/20/2016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638AFBF-E0C4-4C6B-9D0F-CD7E87D8609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3EA301D-1FE9-48BF-BEFF-498F85B1AC2B}" type="datetimeFigureOut">
              <a:rPr lang="en-US" smtClean="0"/>
              <a:t>4/20/2016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638AFBF-E0C4-4C6B-9D0F-CD7E87D86097}"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3EA301D-1FE9-48BF-BEFF-498F85B1AC2B}" type="datetimeFigureOut">
              <a:rPr lang="en-US" smtClean="0"/>
              <a:t>4/20/2016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638AFBF-E0C4-4C6B-9D0F-CD7E87D86097}"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Fuel Cell Airplane</a:t>
            </a:r>
            <a:endParaRPr lang="en-US" sz="7200" dirty="0"/>
          </a:p>
        </p:txBody>
      </p:sp>
      <p:sp>
        <p:nvSpPr>
          <p:cNvPr id="3" name="Subtitle 2"/>
          <p:cNvSpPr>
            <a:spLocks noGrp="1"/>
          </p:cNvSpPr>
          <p:nvPr>
            <p:ph type="subTitle" idx="1"/>
          </p:nvPr>
        </p:nvSpPr>
        <p:spPr/>
        <p:txBody>
          <a:bodyPr/>
          <a:lstStyle/>
          <a:p>
            <a:r>
              <a:rPr lang="en-US" dirty="0" err="1" smtClean="0"/>
              <a:t>Sarika</a:t>
            </a:r>
            <a:r>
              <a:rPr lang="en-US" dirty="0" smtClean="0"/>
              <a:t> </a:t>
            </a:r>
            <a:r>
              <a:rPr lang="en-US" dirty="0" err="1" smtClean="0"/>
              <a:t>Malani</a:t>
            </a:r>
            <a:endParaRPr lang="en-US" dirty="0" smtClean="0"/>
          </a:p>
          <a:p>
            <a:r>
              <a:rPr lang="en-US" dirty="0" smtClean="0"/>
              <a:t>NPRE 498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819400"/>
            <a:ext cx="3763534"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743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Proton-Exchange Membrane </a:t>
            </a:r>
            <a:br>
              <a:rPr lang="en-US" dirty="0"/>
            </a:br>
            <a:r>
              <a:rPr lang="en-US" dirty="0"/>
              <a:t>Fuel Cells </a:t>
            </a:r>
            <a:r>
              <a:rPr lang="en-US" dirty="0" smtClean="0"/>
              <a:t>Cont.</a:t>
            </a:r>
            <a:endParaRPr lang="en-US" dirty="0"/>
          </a:p>
        </p:txBody>
      </p:sp>
      <p:sp>
        <p:nvSpPr>
          <p:cNvPr id="3" name="Content Placeholder 2"/>
          <p:cNvSpPr>
            <a:spLocks noGrp="1"/>
          </p:cNvSpPr>
          <p:nvPr>
            <p:ph idx="1"/>
          </p:nvPr>
        </p:nvSpPr>
        <p:spPr>
          <a:xfrm>
            <a:off x="1435608" y="1447800"/>
            <a:ext cx="7555992" cy="4800600"/>
          </a:xfrm>
        </p:spPr>
        <p:txBody>
          <a:bodyPr/>
          <a:lstStyle/>
          <a:p>
            <a:r>
              <a:rPr lang="en-US" dirty="0" smtClean="0"/>
              <a:t>The hydrogen fuel is channeled to the anode </a:t>
            </a:r>
          </a:p>
          <a:p>
            <a:r>
              <a:rPr lang="en-US" dirty="0" smtClean="0"/>
              <a:t>The catalyst separates the negatively charged electrons from the positively charged protons </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799" y="4010025"/>
            <a:ext cx="305752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038600"/>
            <a:ext cx="300990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511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Proton-Exchange Membrane </a:t>
            </a:r>
            <a:br>
              <a:rPr lang="en-US" dirty="0"/>
            </a:br>
            <a:r>
              <a:rPr lang="en-US" dirty="0"/>
              <a:t>Fuel Cells Cont.</a:t>
            </a:r>
          </a:p>
        </p:txBody>
      </p:sp>
      <p:sp>
        <p:nvSpPr>
          <p:cNvPr id="3" name="Content Placeholder 2"/>
          <p:cNvSpPr>
            <a:spLocks noGrp="1"/>
          </p:cNvSpPr>
          <p:nvPr>
            <p:ph idx="1"/>
          </p:nvPr>
        </p:nvSpPr>
        <p:spPr>
          <a:xfrm>
            <a:off x="1435608" y="1447800"/>
            <a:ext cx="7498080" cy="2514600"/>
          </a:xfrm>
        </p:spPr>
        <p:txBody>
          <a:bodyPr>
            <a:normAutofit fontScale="92500" lnSpcReduction="20000"/>
          </a:bodyPr>
          <a:lstStyle/>
          <a:p>
            <a:r>
              <a:rPr lang="en-US" dirty="0" smtClean="0"/>
              <a:t>The protons pass through the membrane and the electrons do not </a:t>
            </a:r>
          </a:p>
          <a:p>
            <a:r>
              <a:rPr lang="en-US" dirty="0" smtClean="0"/>
              <a:t>The electrons must flow around the membrane, which forms an electrical current </a:t>
            </a:r>
          </a:p>
          <a:p>
            <a:r>
              <a:rPr lang="en-US" dirty="0" smtClean="0"/>
              <a:t>At the cathode, the electrons and protons combine with oxygen to form H</a:t>
            </a:r>
            <a:r>
              <a:rPr lang="en-US" baseline="-25000" dirty="0" smtClean="0"/>
              <a:t>2</a:t>
            </a:r>
            <a:r>
              <a:rPr lang="en-US" dirty="0" smtClean="0"/>
              <a:t>O and heat </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038600"/>
            <a:ext cx="304800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014787"/>
            <a:ext cx="317182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1141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Proton-Exchange Membrane </a:t>
            </a:r>
            <a:br>
              <a:rPr lang="en-US" dirty="0"/>
            </a:br>
            <a:r>
              <a:rPr lang="en-US" dirty="0"/>
              <a:t>Fuel Cells Cont.</a:t>
            </a:r>
          </a:p>
        </p:txBody>
      </p:sp>
      <p:sp>
        <p:nvSpPr>
          <p:cNvPr id="3" name="Content Placeholder 2"/>
          <p:cNvSpPr>
            <a:spLocks noGrp="1"/>
          </p:cNvSpPr>
          <p:nvPr>
            <p:ph idx="1"/>
          </p:nvPr>
        </p:nvSpPr>
        <p:spPr>
          <a:xfrm>
            <a:off x="1435608" y="1447800"/>
            <a:ext cx="7498080" cy="3429000"/>
          </a:xfrm>
        </p:spPr>
        <p:txBody>
          <a:bodyPr>
            <a:normAutofit fontScale="77500" lnSpcReduction="20000"/>
          </a:bodyPr>
          <a:lstStyle/>
          <a:p>
            <a:r>
              <a:rPr lang="en-US" dirty="0" smtClean="0"/>
              <a:t>The amount of power produced by a fuel cell depends on a few factors:</a:t>
            </a:r>
          </a:p>
          <a:p>
            <a:pPr lvl="1"/>
            <a:r>
              <a:rPr lang="en-US" dirty="0" smtClean="0"/>
              <a:t>Fuel cell type</a:t>
            </a:r>
          </a:p>
          <a:p>
            <a:pPr lvl="1"/>
            <a:r>
              <a:rPr lang="en-US" dirty="0" smtClean="0"/>
              <a:t>Cell size</a:t>
            </a:r>
          </a:p>
          <a:p>
            <a:pPr lvl="1"/>
            <a:r>
              <a:rPr lang="en-US" dirty="0" smtClean="0"/>
              <a:t>Operating temperature</a:t>
            </a:r>
          </a:p>
          <a:p>
            <a:pPr lvl="1"/>
            <a:r>
              <a:rPr lang="en-US" dirty="0" smtClean="0"/>
              <a:t>Pressure of the gasses supplied to the cell</a:t>
            </a:r>
          </a:p>
          <a:p>
            <a:r>
              <a:rPr lang="en-US" dirty="0" smtClean="0"/>
              <a:t>A single fuel cell produces less than 1.16 V, therefore individual fuel cells are combined in series to form a fuel cell stack, thus increasing the amount of electricity generated </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225" y="4800600"/>
            <a:ext cx="162877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524375"/>
            <a:ext cx="286702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0503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Disadvantages</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Containing the hydrogen at high pressure requires a heavy container which is not feasible </a:t>
            </a:r>
          </a:p>
          <a:p>
            <a:r>
              <a:rPr lang="en-US" dirty="0" smtClean="0"/>
              <a:t>Carbon fiber tanks are often used, but can only sustain a pressure of 350 bar</a:t>
            </a:r>
          </a:p>
          <a:p>
            <a:r>
              <a:rPr lang="en-US" dirty="0" smtClean="0"/>
              <a:t>Four times the volume of kerosene based jet fuel for the same amount of energy</a:t>
            </a:r>
          </a:p>
          <a:p>
            <a:r>
              <a:rPr lang="en-US" dirty="0" smtClean="0"/>
              <a:t>Highly volatile, therefore cannot store the fuel in the wings.  Must be store in the fuselage of the plane, which lowers performance</a:t>
            </a:r>
            <a:endParaRPr lang="en-US" dirty="0"/>
          </a:p>
        </p:txBody>
      </p:sp>
    </p:spTree>
    <p:extLst>
      <p:ext uri="{BB962C8B-B14F-4D97-AF65-F5344CB8AC3E}">
        <p14:creationId xmlns:p14="http://schemas.microsoft.com/office/powerpoint/2010/main" val="794408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Reductions in noise, emissions, and fuel consumption</a:t>
                </a:r>
              </a:p>
              <a:p>
                <a:r>
                  <a:rPr lang="en-US" dirty="0"/>
                  <a:t>If hydrogen is produced from renewable sources, then zero CO</a:t>
                </a:r>
                <a:r>
                  <a:rPr lang="en-US" baseline="-25000" dirty="0"/>
                  <a:t>2</a:t>
                </a:r>
                <a:r>
                  <a:rPr lang="en-US" dirty="0"/>
                  <a:t> </a:t>
                </a:r>
                <a:r>
                  <a:rPr lang="en-US" dirty="0" smtClean="0"/>
                  <a:t>emissions</a:t>
                </a:r>
              </a:p>
              <a:p>
                <a:r>
                  <a:rPr lang="en-US" dirty="0" smtClean="0"/>
                  <a:t>Only by-product is water</a:t>
                </a:r>
              </a:p>
              <a:p>
                <a14:m>
                  <m:oMath xmlns:m="http://schemas.openxmlformats.org/officeDocument/2006/math">
                    <m:f>
                      <m:fPr>
                        <m:type m:val="skw"/>
                        <m:ctrlPr>
                          <a:rPr lang="en-US" i="1" smtClean="0">
                            <a:latin typeface="Cambria Math"/>
                          </a:rPr>
                        </m:ctrlPr>
                      </m:fPr>
                      <m:num>
                        <m:r>
                          <a:rPr lang="en-US" b="0" i="1" smtClean="0">
                            <a:latin typeface="Cambria Math"/>
                          </a:rPr>
                          <m:t>1</m:t>
                        </m:r>
                      </m:num>
                      <m:den>
                        <m:r>
                          <a:rPr lang="en-US" b="0" i="1" smtClean="0">
                            <a:latin typeface="Cambria Math"/>
                          </a:rPr>
                          <m:t>3</m:t>
                        </m:r>
                      </m:den>
                    </m:f>
                  </m:oMath>
                </a14:m>
                <a:r>
                  <a:rPr lang="en-US" dirty="0" smtClean="0"/>
                  <a:t> the weight of kerosene base jet fuel for the same amount of energy</a:t>
                </a:r>
              </a:p>
              <a:p>
                <a:r>
                  <a:rPr lang="en-US" dirty="0" smtClean="0"/>
                  <a:t>If volume constraint is ignored, then for the same range and performance, the hydrogen powered aircraft would require </a:t>
                </a:r>
                <a14:m>
                  <m:oMath xmlns:m="http://schemas.openxmlformats.org/officeDocument/2006/math">
                    <m:f>
                      <m:fPr>
                        <m:type m:val="skw"/>
                        <m:ctrlPr>
                          <a:rPr lang="en-US" i="1">
                            <a:latin typeface="Cambria Math"/>
                          </a:rPr>
                        </m:ctrlPr>
                      </m:fPr>
                      <m:num>
                        <m:r>
                          <a:rPr lang="en-US" i="1">
                            <a:latin typeface="Cambria Math"/>
                          </a:rPr>
                          <m:t>1</m:t>
                        </m:r>
                      </m:num>
                      <m:den>
                        <m:r>
                          <a:rPr lang="en-US" i="1">
                            <a:latin typeface="Cambria Math"/>
                          </a:rPr>
                          <m:t>3</m:t>
                        </m:r>
                      </m:den>
                    </m:f>
                  </m:oMath>
                </a14:m>
                <a:r>
                  <a:rPr lang="en-US" dirty="0" smtClean="0"/>
                  <a:t> the fuel weight, therefore take-off gross weight is reduced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3558" b="-3558"/>
                </a:stretch>
              </a:blipFill>
            </p:spPr>
            <p:txBody>
              <a:bodyPr/>
              <a:lstStyle/>
              <a:p>
                <a:r>
                  <a:rPr lang="en-US">
                    <a:noFill/>
                  </a:rPr>
                  <a:t> </a:t>
                </a:r>
              </a:p>
            </p:txBody>
          </p:sp>
        </mc:Fallback>
      </mc:AlternateContent>
    </p:spTree>
    <p:extLst>
      <p:ext uri="{BB962C8B-B14F-4D97-AF65-F5344CB8AC3E}">
        <p14:creationId xmlns:p14="http://schemas.microsoft.com/office/powerpoint/2010/main" val="2547424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Theator</a:t>
            </a:r>
            <a:r>
              <a:rPr lang="en-US" dirty="0" smtClean="0"/>
              <a:t> Aircraft</a:t>
            </a:r>
            <a:endParaRPr lang="en-US" dirty="0"/>
          </a:p>
        </p:txBody>
      </p:sp>
      <p:sp>
        <p:nvSpPr>
          <p:cNvPr id="3" name="Content Placeholder 2"/>
          <p:cNvSpPr>
            <a:spLocks noGrp="1"/>
          </p:cNvSpPr>
          <p:nvPr>
            <p:ph idx="1"/>
          </p:nvPr>
        </p:nvSpPr>
        <p:spPr>
          <a:xfrm>
            <a:off x="1435608" y="1447800"/>
            <a:ext cx="7498080" cy="3657600"/>
          </a:xfrm>
        </p:spPr>
        <p:txBody>
          <a:bodyPr>
            <a:normAutofit fontScale="70000" lnSpcReduction="20000"/>
          </a:bodyPr>
          <a:lstStyle/>
          <a:p>
            <a:r>
              <a:rPr lang="en-US" dirty="0" smtClean="0"/>
              <a:t>BR&amp;TE used the airframe of a 2-seater </a:t>
            </a:r>
            <a:r>
              <a:rPr lang="en-US" dirty="0" err="1" smtClean="0"/>
              <a:t>Dimona</a:t>
            </a:r>
            <a:r>
              <a:rPr lang="en-US" dirty="0" smtClean="0"/>
              <a:t> airplane </a:t>
            </a:r>
          </a:p>
          <a:p>
            <a:r>
              <a:rPr lang="en-US" dirty="0" smtClean="0"/>
              <a:t>53.5 </a:t>
            </a:r>
            <a:r>
              <a:rPr lang="en-US" dirty="0" err="1" smtClean="0"/>
              <a:t>ft</a:t>
            </a:r>
            <a:r>
              <a:rPr lang="en-US" dirty="0" smtClean="0"/>
              <a:t> wingspan, modified to include a PEM fuel cell and lithium-ion battery hybrid system to power an electric motor coupled to a conventional propeller</a:t>
            </a:r>
          </a:p>
          <a:p>
            <a:r>
              <a:rPr lang="en-US" dirty="0" smtClean="0"/>
              <a:t>Climbed to an altitude of 3,000 feet above sea level using a combination of battery power and power generated by hydrogen fuel cells </a:t>
            </a:r>
          </a:p>
          <a:p>
            <a:r>
              <a:rPr lang="en-US" dirty="0" smtClean="0"/>
              <a:t>Flew straight and level at 60 mph for 20 minutes solely on power generated by hydrogen fuel cells</a:t>
            </a:r>
          </a:p>
          <a:p>
            <a:r>
              <a:rPr lang="en-US" dirty="0" smtClean="0"/>
              <a:t>Required 45 kW to take off and 20 kW to stay airborne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648200"/>
            <a:ext cx="767715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256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DLR-H2</a:t>
            </a:r>
            <a:endParaRPr lang="en-US" dirty="0"/>
          </a:p>
        </p:txBody>
      </p:sp>
      <p:sp>
        <p:nvSpPr>
          <p:cNvPr id="3" name="Content Placeholder 2"/>
          <p:cNvSpPr>
            <a:spLocks noGrp="1"/>
          </p:cNvSpPr>
          <p:nvPr>
            <p:ph idx="1"/>
          </p:nvPr>
        </p:nvSpPr>
        <p:spPr>
          <a:xfrm>
            <a:off x="1219200" y="1295400"/>
            <a:ext cx="5334000" cy="5410200"/>
          </a:xfrm>
        </p:spPr>
        <p:txBody>
          <a:bodyPr>
            <a:normAutofit fontScale="62500" lnSpcReduction="20000"/>
          </a:bodyPr>
          <a:lstStyle/>
          <a:p>
            <a:r>
              <a:rPr lang="en-US" dirty="0" smtClean="0"/>
              <a:t>Developed by DLR Institute for Technical Thermodynamics in collaboration with BASF fuel cells and </a:t>
            </a:r>
            <a:r>
              <a:rPr lang="en-US" dirty="0" err="1" smtClean="0"/>
              <a:t>Serenergy</a:t>
            </a:r>
            <a:r>
              <a:rPr lang="en-US" dirty="0" smtClean="0"/>
              <a:t> A/S</a:t>
            </a:r>
          </a:p>
          <a:p>
            <a:r>
              <a:rPr lang="en-US" dirty="0" smtClean="0"/>
              <a:t>Airframe is based on the Antares 20E motor glider, with a 65.6 </a:t>
            </a:r>
            <a:r>
              <a:rPr lang="en-US" dirty="0" err="1" smtClean="0"/>
              <a:t>ft</a:t>
            </a:r>
            <a:r>
              <a:rPr lang="en-US" dirty="0" smtClean="0"/>
              <a:t> wing span</a:t>
            </a:r>
          </a:p>
          <a:p>
            <a:r>
              <a:rPr lang="en-US" dirty="0" smtClean="0"/>
              <a:t>Uses a high temperature PEM fuel cell, which is connected to the propulsion motor such that the motor controller can take in and control voltages from 188 to 400 V</a:t>
            </a:r>
          </a:p>
          <a:p>
            <a:r>
              <a:rPr lang="en-US" dirty="0" smtClean="0"/>
              <a:t>Cruising range of 470 miles with a flight time of 5 hours</a:t>
            </a:r>
          </a:p>
          <a:p>
            <a:r>
              <a:rPr lang="en-US" dirty="0" smtClean="0"/>
              <a:t>Delivers up to 25 kW and requires 10 kW during level flight (with the fuel cell operating at 52% efficiency)</a:t>
            </a:r>
          </a:p>
          <a:p>
            <a:r>
              <a:rPr lang="en-US" dirty="0" smtClean="0"/>
              <a:t>Total efficiency of the system is 44%</a:t>
            </a:r>
          </a:p>
          <a:p>
            <a:r>
              <a:rPr lang="en-US" dirty="0" smtClean="0"/>
              <a:t>Two additional load carriers are slung under the specially reinforced wings to accommodate the fuel cell and the hydrogen supply</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955297"/>
            <a:ext cx="2613025" cy="1823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4280" y="1981200"/>
            <a:ext cx="27860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6297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Boeing Phantom Eye</a:t>
            </a:r>
            <a:endParaRPr lang="en-US" dirty="0"/>
          </a:p>
        </p:txBody>
      </p:sp>
      <p:sp>
        <p:nvSpPr>
          <p:cNvPr id="3" name="Content Placeholder 2"/>
          <p:cNvSpPr>
            <a:spLocks noGrp="1"/>
          </p:cNvSpPr>
          <p:nvPr>
            <p:ph idx="1"/>
          </p:nvPr>
        </p:nvSpPr>
        <p:spPr>
          <a:xfrm>
            <a:off x="1266305" y="1447800"/>
            <a:ext cx="7498080" cy="4800600"/>
          </a:xfrm>
        </p:spPr>
        <p:txBody>
          <a:bodyPr>
            <a:normAutofit fontScale="62500" lnSpcReduction="20000"/>
          </a:bodyPr>
          <a:lstStyle/>
          <a:p>
            <a:r>
              <a:rPr lang="en-US" dirty="0" smtClean="0"/>
              <a:t>High altitude, long endurance liquid hydrogen powered unmanned aerial vehicle </a:t>
            </a:r>
          </a:p>
          <a:p>
            <a:r>
              <a:rPr lang="en-US" dirty="0" smtClean="0"/>
              <a:t>Technical specifications:</a:t>
            </a:r>
          </a:p>
          <a:p>
            <a:pPr lvl="1"/>
            <a:r>
              <a:rPr lang="en-US" dirty="0" smtClean="0"/>
              <a:t>Wingspan: 150 </a:t>
            </a:r>
            <a:r>
              <a:rPr lang="en-US" dirty="0" err="1" smtClean="0"/>
              <a:t>ft</a:t>
            </a:r>
            <a:endParaRPr lang="en-US" dirty="0" smtClean="0"/>
          </a:p>
          <a:p>
            <a:pPr lvl="1"/>
            <a:r>
              <a:rPr lang="en-US" dirty="0" smtClean="0"/>
              <a:t>Cruise speed: 172 mph</a:t>
            </a:r>
          </a:p>
          <a:p>
            <a:pPr lvl="1"/>
            <a:r>
              <a:rPr lang="en-US" dirty="0" smtClean="0"/>
              <a:t>Altitude: 65,000 </a:t>
            </a:r>
            <a:r>
              <a:rPr lang="en-US" dirty="0" err="1" smtClean="0"/>
              <a:t>ft</a:t>
            </a:r>
            <a:endParaRPr lang="en-US" dirty="0" smtClean="0"/>
          </a:p>
          <a:p>
            <a:pPr lvl="1"/>
            <a:r>
              <a:rPr lang="en-US" dirty="0" smtClean="0"/>
              <a:t>Endurance: 4 days at 65,000 </a:t>
            </a:r>
            <a:r>
              <a:rPr lang="en-US" dirty="0" err="1" smtClean="0"/>
              <a:t>ft</a:t>
            </a:r>
            <a:r>
              <a:rPr lang="en-US" dirty="0" smtClean="0"/>
              <a:t> </a:t>
            </a:r>
          </a:p>
          <a:p>
            <a:pPr lvl="1"/>
            <a:r>
              <a:rPr lang="en-US" dirty="0" smtClean="0"/>
              <a:t>Take off gross weight: 9,800 </a:t>
            </a:r>
            <a:r>
              <a:rPr lang="en-US" dirty="0" err="1" smtClean="0"/>
              <a:t>lbs</a:t>
            </a:r>
            <a:endParaRPr lang="en-US" dirty="0" smtClean="0"/>
          </a:p>
          <a:p>
            <a:pPr lvl="1"/>
            <a:r>
              <a:rPr lang="en-US" dirty="0" smtClean="0"/>
              <a:t>Max speed: 230 mph</a:t>
            </a:r>
          </a:p>
          <a:p>
            <a:pPr lvl="1"/>
            <a:r>
              <a:rPr lang="en-US" dirty="0" smtClean="0"/>
              <a:t>Engines: 2 2.3L 150 </a:t>
            </a:r>
            <a:r>
              <a:rPr lang="en-US" dirty="0" err="1" smtClean="0"/>
              <a:t>hp</a:t>
            </a:r>
            <a:endParaRPr lang="en-US" dirty="0" smtClean="0"/>
          </a:p>
          <a:p>
            <a:r>
              <a:rPr lang="en-US" dirty="0" smtClean="0"/>
              <a:t>Completed first autonomous flight on June 4, 2012</a:t>
            </a:r>
          </a:p>
          <a:p>
            <a:r>
              <a:rPr lang="en-US" dirty="0" smtClean="0"/>
              <a:t>Flew its sixth flight test in mid-December 2013, surpassing its endurance high mark, flying longer than 5 hours </a:t>
            </a:r>
          </a:p>
          <a:p>
            <a:r>
              <a:rPr lang="en-US" dirty="0" smtClean="0"/>
              <a:t>Flew its ninth test flight in 2014, flying for 8-9 hours at 54,000 feet and then placed in storage</a:t>
            </a:r>
          </a:p>
          <a:p>
            <a:r>
              <a:rPr lang="en-US" dirty="0" smtClean="0"/>
              <a:t>Has met NASA safety criteria </a:t>
            </a:r>
            <a:endParaRPr lang="en-US"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5345" y="1794164"/>
            <a:ext cx="3958938"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320" y="5987048"/>
            <a:ext cx="4297680" cy="86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423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1200" dirty="0" err="1"/>
              <a:t>Dmitriy</a:t>
            </a:r>
            <a:r>
              <a:rPr lang="en-US" sz="1200" dirty="0"/>
              <a:t> </a:t>
            </a:r>
            <a:r>
              <a:rPr lang="en-US" sz="1200" dirty="0" err="1"/>
              <a:t>Komissarov</a:t>
            </a:r>
            <a:r>
              <a:rPr lang="en-US" sz="1200" dirty="0"/>
              <a:t>, </a:t>
            </a:r>
            <a:r>
              <a:rPr lang="en-US" sz="1200" dirty="0" err="1"/>
              <a:t>Tupolev</a:t>
            </a:r>
            <a:r>
              <a:rPr lang="en-US" sz="1200" dirty="0"/>
              <a:t> Tu-154, the USSR's Medium-Range Jet Airliner, (Hinckley, UK, 2007), 48–50. ISBN 1-85780-241-1</a:t>
            </a:r>
            <a:endParaRPr lang="en-US" sz="1200" dirty="0" smtClean="0"/>
          </a:p>
          <a:p>
            <a:r>
              <a:rPr lang="en-US" sz="1200" dirty="0" smtClean="0"/>
              <a:t>http</a:t>
            </a:r>
            <a:r>
              <a:rPr lang="en-US" sz="1200" dirty="0"/>
              <a:t>://</a:t>
            </a:r>
            <a:r>
              <a:rPr lang="en-US" sz="1200" dirty="0" smtClean="0"/>
              <a:t>www.spacedaily.com/reports/AeroVironment_Global_Observer_Stratospheric_Unmanned_Aircraft_System_Completes_Initial_Flight_Testing_999.html</a:t>
            </a:r>
          </a:p>
          <a:p>
            <a:r>
              <a:rPr lang="en-US" sz="1200" dirty="0"/>
              <a:t>http://www.gizmag.com/global-observer-uav-first-hydrogen-powered-flight/17602</a:t>
            </a:r>
            <a:r>
              <a:rPr lang="en-US" sz="1200" dirty="0" smtClean="0"/>
              <a:t>/</a:t>
            </a:r>
          </a:p>
          <a:p>
            <a:r>
              <a:rPr lang="en-US" sz="1200" dirty="0"/>
              <a:t>https://www.flightglobal.com/news/articles/aerovironment-teams-with-lockheed-martin-on-global-observer-395675/</a:t>
            </a:r>
            <a:endParaRPr lang="en-US" sz="1200" dirty="0" smtClean="0"/>
          </a:p>
          <a:p>
            <a:r>
              <a:rPr lang="en-US" sz="1200" dirty="0"/>
              <a:t>Koehler, </a:t>
            </a:r>
            <a:r>
              <a:rPr lang="en-US" sz="1200" dirty="0" smtClean="0"/>
              <a:t>Tom. </a:t>
            </a:r>
            <a:r>
              <a:rPr lang="en-US" sz="1200" dirty="0"/>
              <a:t>"A Clean, Green Science Machine." </a:t>
            </a:r>
            <a:r>
              <a:rPr lang="en-US" sz="1200" i="1" dirty="0"/>
              <a:t>Nature</a:t>
            </a:r>
            <a:r>
              <a:rPr lang="en-US" sz="1200" dirty="0"/>
              <a:t> 519.7543 (2008): 261. Web</a:t>
            </a:r>
            <a:r>
              <a:rPr lang="en-US" sz="1200" dirty="0" smtClean="0"/>
              <a:t>.</a:t>
            </a:r>
          </a:p>
          <a:p>
            <a:r>
              <a:rPr lang="en-US" sz="1200" dirty="0" err="1"/>
              <a:t>Renouard-Vallet</a:t>
            </a:r>
            <a:r>
              <a:rPr lang="en-US" sz="1200" dirty="0"/>
              <a:t>, </a:t>
            </a:r>
            <a:r>
              <a:rPr lang="en-US" sz="1200" dirty="0" err="1"/>
              <a:t>Gwenaelle</a:t>
            </a:r>
            <a:r>
              <a:rPr lang="en-US" sz="1200" dirty="0"/>
              <a:t>, et al. "Fuel Cells For Civil Aircraft Application: On-Board Production Of Power, Water And Inert Gas." </a:t>
            </a:r>
            <a:r>
              <a:rPr lang="en-US" sz="1200" i="1" dirty="0"/>
              <a:t>Chemical Engineering Research &amp; Design: Transactions Of The Institution Of Chemical Engineers Part A</a:t>
            </a:r>
            <a:r>
              <a:rPr lang="en-US" sz="1200" dirty="0"/>
              <a:t> 90.1 (2012): 3-10. </a:t>
            </a:r>
            <a:r>
              <a:rPr lang="en-US" sz="1200" i="1" dirty="0"/>
              <a:t>Academic Search Complete</a:t>
            </a:r>
            <a:r>
              <a:rPr lang="en-US" sz="1200" dirty="0"/>
              <a:t>. Web. </a:t>
            </a:r>
            <a:endParaRPr lang="en-US" sz="1200" dirty="0" smtClean="0"/>
          </a:p>
          <a:p>
            <a:r>
              <a:rPr lang="en-US" sz="1200" dirty="0"/>
              <a:t>"Fuel Cells Power First Takeoff For DLR's Antares Aircraft." </a:t>
            </a:r>
            <a:r>
              <a:rPr lang="en-US" sz="1200" i="1" dirty="0"/>
              <a:t>Fuel Cells Bulletin</a:t>
            </a:r>
            <a:r>
              <a:rPr lang="en-US" sz="1200" dirty="0"/>
              <a:t> 2009.9 (2009): 3. </a:t>
            </a:r>
            <a:r>
              <a:rPr lang="en-US" sz="1200" i="1" dirty="0"/>
              <a:t>Academic Search Complete</a:t>
            </a:r>
            <a:r>
              <a:rPr lang="en-US" sz="1200" dirty="0"/>
              <a:t>. Web</a:t>
            </a:r>
            <a:r>
              <a:rPr lang="en-US" sz="1200" dirty="0" smtClean="0"/>
              <a:t>.</a:t>
            </a:r>
          </a:p>
          <a:p>
            <a:r>
              <a:rPr lang="en-US" sz="1200" dirty="0"/>
              <a:t>http://www.dlr.de/en/desktopdefault.aspx/tabid-5105/8598_read-18278/8598_page-2</a:t>
            </a:r>
            <a:r>
              <a:rPr lang="en-US" sz="1200" dirty="0" smtClean="0"/>
              <a:t>/</a:t>
            </a:r>
          </a:p>
          <a:p>
            <a:r>
              <a:rPr lang="en-US" sz="1200" dirty="0"/>
              <a:t>https://</a:t>
            </a:r>
            <a:r>
              <a:rPr lang="en-US" sz="1200" dirty="0" smtClean="0"/>
              <a:t>www.cgabusinessdesk.com/document/aviation_tech_review.pdf</a:t>
            </a:r>
          </a:p>
          <a:p>
            <a:r>
              <a:rPr lang="en-US" sz="1200" dirty="0"/>
              <a:t>https://</a:t>
            </a:r>
            <a:r>
              <a:rPr lang="en-US" sz="1200" dirty="0" smtClean="0"/>
              <a:t>www.quora.com/Where-is-fuel-in-a-passenger-aircraft-stored-and-what-is-the-typical-capacity</a:t>
            </a:r>
          </a:p>
          <a:p>
            <a:r>
              <a:rPr lang="en-US" sz="1200" dirty="0"/>
              <a:t>https://</a:t>
            </a:r>
            <a:r>
              <a:rPr lang="en-US" sz="1200" dirty="0" smtClean="0"/>
              <a:t>www.fueleconomy.gov/feg/fcv_PEM.shtml</a:t>
            </a:r>
          </a:p>
          <a:p>
            <a:r>
              <a:rPr lang="en-US" sz="1200"/>
              <a:t>http://www.boeing.com/defense/phantom-eye/</a:t>
            </a:r>
            <a:endParaRPr lang="en-US" sz="1200" dirty="0" smtClean="0"/>
          </a:p>
          <a:p>
            <a:endParaRPr lang="en-US" sz="1200" dirty="0"/>
          </a:p>
        </p:txBody>
      </p:sp>
    </p:spTree>
    <p:extLst>
      <p:ext uri="{BB962C8B-B14F-4D97-AF65-F5344CB8AC3E}">
        <p14:creationId xmlns:p14="http://schemas.microsoft.com/office/powerpoint/2010/main" val="931283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History</a:t>
            </a:r>
          </a:p>
          <a:p>
            <a:r>
              <a:rPr lang="en-US" dirty="0" smtClean="0"/>
              <a:t>Conventional Commercial Aircraft</a:t>
            </a:r>
          </a:p>
          <a:p>
            <a:r>
              <a:rPr lang="en-US" dirty="0" smtClean="0"/>
              <a:t>Hydrogen Powered Aircraft</a:t>
            </a:r>
          </a:p>
          <a:p>
            <a:r>
              <a:rPr lang="en-US" dirty="0" smtClean="0"/>
              <a:t>Hydrogen Fuel Cell</a:t>
            </a:r>
          </a:p>
          <a:p>
            <a:r>
              <a:rPr lang="en-US" dirty="0" smtClean="0"/>
              <a:t>Proton-Exchange Membrane Fuel Cell</a:t>
            </a:r>
          </a:p>
          <a:p>
            <a:r>
              <a:rPr lang="en-US" dirty="0" smtClean="0"/>
              <a:t>Disadvantages</a:t>
            </a:r>
          </a:p>
          <a:p>
            <a:r>
              <a:rPr lang="en-US" dirty="0" smtClean="0"/>
              <a:t>Advantages</a:t>
            </a:r>
          </a:p>
          <a:p>
            <a:r>
              <a:rPr lang="en-US" dirty="0" err="1" smtClean="0"/>
              <a:t>Theator</a:t>
            </a:r>
            <a:r>
              <a:rPr lang="en-US" dirty="0" smtClean="0"/>
              <a:t> Aircraft</a:t>
            </a:r>
          </a:p>
          <a:p>
            <a:r>
              <a:rPr lang="en-US" dirty="0" smtClean="0"/>
              <a:t>DLR-H2</a:t>
            </a:r>
          </a:p>
          <a:p>
            <a:r>
              <a:rPr lang="en-US" dirty="0" smtClean="0"/>
              <a:t>Boeing Phantom Eye</a:t>
            </a:r>
          </a:p>
          <a:p>
            <a:r>
              <a:rPr lang="en-US" dirty="0" smtClean="0"/>
              <a:t>References </a:t>
            </a:r>
          </a:p>
          <a:p>
            <a:endParaRPr lang="en-US" dirty="0"/>
          </a:p>
        </p:txBody>
      </p:sp>
    </p:spTree>
    <p:extLst>
      <p:ext uri="{BB962C8B-B14F-4D97-AF65-F5344CB8AC3E}">
        <p14:creationId xmlns:p14="http://schemas.microsoft.com/office/powerpoint/2010/main" val="2825152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1219200" y="1371600"/>
            <a:ext cx="7543800" cy="2362200"/>
          </a:xfrm>
        </p:spPr>
        <p:txBody>
          <a:bodyPr>
            <a:normAutofit fontScale="77500" lnSpcReduction="20000"/>
          </a:bodyPr>
          <a:lstStyle/>
          <a:p>
            <a:r>
              <a:rPr lang="en-US" dirty="0" smtClean="0"/>
              <a:t>Lockheed CL-400 Suntan:</a:t>
            </a:r>
          </a:p>
          <a:p>
            <a:pPr lvl="1"/>
            <a:r>
              <a:rPr lang="en-US" dirty="0" smtClean="0"/>
              <a:t>Skunk Work’s highly secretive prototype reconnaissance aircraft</a:t>
            </a:r>
          </a:p>
          <a:p>
            <a:pPr lvl="1"/>
            <a:r>
              <a:rPr lang="en-US" dirty="0" smtClean="0"/>
              <a:t>Faster and higher altitude aircraft to replace the U-2</a:t>
            </a:r>
          </a:p>
          <a:p>
            <a:pPr lvl="1"/>
            <a:r>
              <a:rPr lang="en-US" dirty="0" smtClean="0"/>
              <a:t>Would use liquid nitrogen as the fuel</a:t>
            </a:r>
          </a:p>
          <a:p>
            <a:pPr lvl="1"/>
            <a:r>
              <a:rPr lang="en-US" dirty="0" smtClean="0"/>
              <a:t>Cancelled in 1958 due to budget constraints, inability to achieve sufficient range, and considered too dangerous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864" y="4317206"/>
            <a:ext cx="28575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1222829" y="3738562"/>
            <a:ext cx="5212443" cy="3119438"/>
          </a:xfrm>
          <a:prstGeom prst="rect">
            <a:avLst/>
          </a:prstGeom>
        </p:spPr>
        <p:txBody>
          <a:bodyPr>
            <a:normAutofit fontScale="85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285750" indent="-285750">
              <a:buFont typeface="Arial" panose="020B0604020202020204" pitchFamily="34" charset="0"/>
              <a:buChar char="•"/>
            </a:pPr>
            <a:r>
              <a:rPr lang="en-US" sz="2800" dirty="0" smtClean="0"/>
              <a:t>Tu-155:</a:t>
            </a:r>
            <a:endParaRPr lang="en-US" sz="2800" dirty="0"/>
          </a:p>
          <a:p>
            <a:pPr lvl="1"/>
            <a:r>
              <a:rPr lang="en-US" sz="2600" dirty="0"/>
              <a:t>Built in 1989 by Russian manufacturer </a:t>
            </a:r>
            <a:r>
              <a:rPr lang="en-US" sz="2600" dirty="0" err="1"/>
              <a:t>Tupolev</a:t>
            </a:r>
            <a:endParaRPr lang="en-US" sz="2600" dirty="0"/>
          </a:p>
          <a:p>
            <a:pPr lvl="1"/>
            <a:r>
              <a:rPr lang="en-US" sz="2600" dirty="0"/>
              <a:t>First experimental aircraft in the world operating on liquid </a:t>
            </a:r>
            <a:r>
              <a:rPr lang="en-US" sz="2600" dirty="0" smtClean="0"/>
              <a:t>hydrogen </a:t>
            </a:r>
            <a:endParaRPr lang="en-US" sz="2600" dirty="0"/>
          </a:p>
          <a:p>
            <a:pPr marL="1200150" lvl="2" indent="-285750">
              <a:buFont typeface="Arial" panose="020B0604020202020204" pitchFamily="34" charset="0"/>
              <a:buChar char="•"/>
            </a:pPr>
            <a:r>
              <a:rPr lang="en-US" dirty="0"/>
              <a:t>Used liquid hydrogen and later liquefied natural gas </a:t>
            </a:r>
          </a:p>
          <a:p>
            <a:pPr marL="1200150" lvl="2" indent="-285750">
              <a:buFont typeface="Arial" panose="020B0604020202020204" pitchFamily="34" charset="0"/>
              <a:buChar char="•"/>
            </a:pPr>
            <a:r>
              <a:rPr lang="en-US" dirty="0"/>
              <a:t>Used cryogenics to store the fuel</a:t>
            </a:r>
          </a:p>
          <a:p>
            <a:pPr marL="1200150" lvl="2" indent="-285750">
              <a:buFont typeface="Arial" panose="020B0604020202020204" pitchFamily="34" charset="0"/>
              <a:buChar char="•"/>
            </a:pPr>
            <a:r>
              <a:rPr lang="en-US" dirty="0"/>
              <a:t>Fuel tank located in the air-blown rear </a:t>
            </a:r>
            <a:r>
              <a:rPr lang="en-US" dirty="0" smtClean="0"/>
              <a:t>compartment</a:t>
            </a:r>
            <a:endParaRPr lang="en-US" dirty="0"/>
          </a:p>
        </p:txBody>
      </p:sp>
    </p:spTree>
    <p:extLst>
      <p:ext uri="{BB962C8B-B14F-4D97-AF65-F5344CB8AC3E}">
        <p14:creationId xmlns:p14="http://schemas.microsoft.com/office/powerpoint/2010/main" val="434334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Cont.</a:t>
            </a:r>
            <a:endParaRPr lang="en-US" dirty="0"/>
          </a:p>
        </p:txBody>
      </p:sp>
      <p:sp>
        <p:nvSpPr>
          <p:cNvPr id="3" name="Content Placeholder 2"/>
          <p:cNvSpPr>
            <a:spLocks noGrp="1"/>
          </p:cNvSpPr>
          <p:nvPr>
            <p:ph idx="1"/>
          </p:nvPr>
        </p:nvSpPr>
        <p:spPr>
          <a:xfrm>
            <a:off x="1143000" y="1295400"/>
            <a:ext cx="7498080" cy="4908516"/>
          </a:xfrm>
        </p:spPr>
        <p:txBody>
          <a:bodyPr>
            <a:normAutofit fontScale="70000" lnSpcReduction="20000"/>
          </a:bodyPr>
          <a:lstStyle/>
          <a:p>
            <a:r>
              <a:rPr lang="en-US" dirty="0"/>
              <a:t>Boeing Research &amp; Technology </a:t>
            </a:r>
            <a:r>
              <a:rPr lang="en-US" dirty="0" smtClean="0"/>
              <a:t>Europe (BR&amp;TE) </a:t>
            </a:r>
            <a:r>
              <a:rPr lang="en-US" dirty="0"/>
              <a:t>flight tested a civilian aircraft running on a fuel cell in February and March 2008</a:t>
            </a:r>
          </a:p>
          <a:p>
            <a:r>
              <a:rPr lang="en-US" dirty="0"/>
              <a:t>Lange Aviation GmbH made a hydrogen powered plane from the Antares DLR-H2 airplane </a:t>
            </a:r>
          </a:p>
          <a:p>
            <a:r>
              <a:rPr lang="en-US" dirty="0"/>
              <a:t>Boeing unveils a hydrogen powered UAV in July 2010</a:t>
            </a:r>
          </a:p>
          <a:p>
            <a:r>
              <a:rPr lang="en-US" dirty="0"/>
              <a:t>In 2011,  </a:t>
            </a:r>
            <a:r>
              <a:rPr lang="en-US" dirty="0" err="1"/>
              <a:t>AeroVironment</a:t>
            </a:r>
            <a:r>
              <a:rPr lang="en-US" dirty="0"/>
              <a:t> Global Observer is installed with a hydrogen fueled generator and liquid hydrogen fuel tanks </a:t>
            </a:r>
          </a:p>
          <a:p>
            <a:pPr lvl="1"/>
            <a:r>
              <a:rPr lang="en-US" dirty="0" smtClean="0"/>
              <a:t>Could be powered for up to a week in the stratosphere</a:t>
            </a:r>
          </a:p>
          <a:p>
            <a:pPr lvl="1"/>
            <a:r>
              <a:rPr lang="en-US" dirty="0" smtClean="0"/>
              <a:t>January 2011 – reached an altitude of 5000 </a:t>
            </a:r>
            <a:r>
              <a:rPr lang="en-US" dirty="0" err="1" smtClean="0"/>
              <a:t>ft</a:t>
            </a:r>
            <a:r>
              <a:rPr lang="en-US" dirty="0" smtClean="0"/>
              <a:t> for 4 hours</a:t>
            </a:r>
          </a:p>
          <a:p>
            <a:pPr lvl="1"/>
            <a:r>
              <a:rPr lang="en-US" dirty="0" smtClean="0"/>
              <a:t>April 1</a:t>
            </a:r>
            <a:r>
              <a:rPr lang="en-US" baseline="30000" dirty="0" smtClean="0"/>
              <a:t>st</a:t>
            </a:r>
            <a:r>
              <a:rPr lang="en-US" dirty="0" smtClean="0"/>
              <a:t>, 2011 – first complete aircraft crashed after 18 hours</a:t>
            </a:r>
          </a:p>
          <a:p>
            <a:pPr lvl="1"/>
            <a:r>
              <a:rPr lang="en-US" dirty="0" smtClean="0"/>
              <a:t>December 2012 – program closed by Pentagon</a:t>
            </a:r>
          </a:p>
          <a:p>
            <a:pPr lvl="1"/>
            <a:r>
              <a:rPr lang="en-US" dirty="0" smtClean="0"/>
              <a:t>February 6, 2014 – </a:t>
            </a:r>
            <a:r>
              <a:rPr lang="en-US" dirty="0" err="1" smtClean="0"/>
              <a:t>AeroVironment</a:t>
            </a:r>
            <a:r>
              <a:rPr lang="en-US" dirty="0" smtClean="0"/>
              <a:t> teamed with Lockheed Martin to sell the Global Observer to international clients, which may compete with Boeing’s </a:t>
            </a:r>
          </a:p>
          <a:p>
            <a:pPr marL="402336" lvl="1" indent="0">
              <a:buNone/>
            </a:pPr>
            <a:r>
              <a:rPr lang="en-US" dirty="0" smtClean="0"/>
              <a:t>   Phantom Eye</a:t>
            </a:r>
          </a:p>
        </p:txBody>
      </p:sp>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20490"/>
          <a:stretch/>
        </p:blipFill>
        <p:spPr bwMode="auto">
          <a:xfrm>
            <a:off x="5549153" y="5545351"/>
            <a:ext cx="3505200" cy="1317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404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Conventional Commercial Aircraft</a:t>
            </a:r>
            <a:endParaRPr lang="en-US"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766" t="6185" r="6706" b="3921"/>
          <a:stretch/>
        </p:blipFill>
        <p:spPr bwMode="auto">
          <a:xfrm>
            <a:off x="5867400" y="4186517"/>
            <a:ext cx="3276600" cy="2671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71600" y="1447800"/>
            <a:ext cx="7010400"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Jet fuel is a type of aviation fuel used in aircraft which are powered by gas turbine engines</a:t>
            </a:r>
          </a:p>
          <a:p>
            <a:pPr marL="285750" indent="-285750">
              <a:buFont typeface="Arial" panose="020B0604020202020204" pitchFamily="34" charset="0"/>
              <a:buChar char="•"/>
            </a:pPr>
            <a:r>
              <a:rPr lang="en-US" dirty="0" smtClean="0"/>
              <a:t>Three types: </a:t>
            </a:r>
          </a:p>
          <a:p>
            <a:pPr marL="742950" lvl="1" indent="-285750">
              <a:buFont typeface="Arial" panose="020B0604020202020204" pitchFamily="34" charset="0"/>
              <a:buChar char="•"/>
            </a:pPr>
            <a:r>
              <a:rPr lang="en-US" dirty="0" smtClean="0"/>
              <a:t>Jet A (kerosene type)</a:t>
            </a:r>
          </a:p>
          <a:p>
            <a:pPr marL="742950" lvl="1" indent="-285750">
              <a:buFont typeface="Arial" panose="020B0604020202020204" pitchFamily="34" charset="0"/>
              <a:buChar char="•"/>
            </a:pPr>
            <a:r>
              <a:rPr lang="en-US" dirty="0" smtClean="0"/>
              <a:t>Jet A-1 (kerosene type)</a:t>
            </a:r>
          </a:p>
          <a:p>
            <a:pPr marL="742950" lvl="1" indent="-285750">
              <a:buFont typeface="Arial" panose="020B0604020202020204" pitchFamily="34" charset="0"/>
              <a:buChar char="•"/>
            </a:pPr>
            <a:r>
              <a:rPr lang="en-US" dirty="0" smtClean="0"/>
              <a:t>Jet B (naphtha type – 30% kerosene, 70% gasoline)</a:t>
            </a:r>
          </a:p>
          <a:p>
            <a:pPr marL="285750" indent="-285750">
              <a:buFont typeface="Arial" panose="020B0604020202020204" pitchFamily="34" charset="0"/>
              <a:buChar char="•"/>
            </a:pPr>
            <a:r>
              <a:rPr lang="en-US" dirty="0" smtClean="0"/>
              <a:t>Kerosene type jet fuel has between 8 and 16 carbon atoms per molecule </a:t>
            </a:r>
          </a:p>
          <a:p>
            <a:pPr marL="285750" indent="-285750">
              <a:buFont typeface="Arial" panose="020B0604020202020204" pitchFamily="34" charset="0"/>
              <a:buChar char="•"/>
            </a:pPr>
            <a:r>
              <a:rPr lang="en-US" dirty="0" smtClean="0"/>
              <a:t>Naphtha type jet fuel has between 5 and 15 carbon atoms per molecule</a:t>
            </a:r>
          </a:p>
          <a:p>
            <a:pPr marL="285750" indent="-285750">
              <a:buFont typeface="Arial" panose="020B0604020202020204" pitchFamily="34" charset="0"/>
              <a:buChar char="•"/>
            </a:pPr>
            <a:r>
              <a:rPr lang="en-US" dirty="0" smtClean="0"/>
              <a:t>Jet A and Jet A-1 are the most commonly </a:t>
            </a:r>
          </a:p>
          <a:p>
            <a:r>
              <a:rPr lang="en-US" dirty="0"/>
              <a:t> </a:t>
            </a:r>
            <a:r>
              <a:rPr lang="en-US" dirty="0" smtClean="0"/>
              <a:t>    used in commercial aviation</a:t>
            </a:r>
          </a:p>
          <a:p>
            <a:pPr marL="285750" indent="-285750">
              <a:buFont typeface="Arial" panose="020B0604020202020204" pitchFamily="34" charset="0"/>
              <a:buChar char="•"/>
            </a:pPr>
            <a:r>
              <a:rPr lang="en-US" dirty="0" smtClean="0"/>
              <a:t>Jet A-1 has a lower freezing point than Jet-A</a:t>
            </a:r>
          </a:p>
          <a:p>
            <a:r>
              <a:rPr lang="en-US" dirty="0"/>
              <a:t> </a:t>
            </a:r>
            <a:r>
              <a:rPr lang="en-US" dirty="0" smtClean="0"/>
              <a:t>   and an anti-static additive</a:t>
            </a:r>
          </a:p>
          <a:p>
            <a:pPr marL="285750" indent="-285750">
              <a:buFont typeface="Arial" panose="020B0604020202020204" pitchFamily="34" charset="0"/>
              <a:buChar char="•"/>
            </a:pPr>
            <a:r>
              <a:rPr lang="en-US" dirty="0" smtClean="0"/>
              <a:t>Jet B is used for enhanced cold-weather</a:t>
            </a:r>
          </a:p>
          <a:p>
            <a:r>
              <a:rPr lang="en-US" dirty="0"/>
              <a:t> </a:t>
            </a:r>
            <a:r>
              <a:rPr lang="en-US" dirty="0" smtClean="0"/>
              <a:t>   performances.  Used in military aircraft</a:t>
            </a:r>
          </a:p>
          <a:p>
            <a:pPr marL="285750" indent="-285750">
              <a:buFont typeface="Arial" panose="020B0604020202020204" pitchFamily="34" charset="0"/>
              <a:buChar char="•"/>
            </a:pPr>
            <a:r>
              <a:rPr lang="en-US" dirty="0" smtClean="0"/>
              <a:t>Wings are used for storing fuel  </a:t>
            </a:r>
          </a:p>
        </p:txBody>
      </p:sp>
    </p:spTree>
    <p:extLst>
      <p:ext uri="{BB962C8B-B14F-4D97-AF65-F5344CB8AC3E}">
        <p14:creationId xmlns:p14="http://schemas.microsoft.com/office/powerpoint/2010/main" val="1975521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Hydrogen Powered Aircraft</a:t>
            </a:r>
            <a:endParaRPr lang="en-US" dirty="0"/>
          </a:p>
        </p:txBody>
      </p:sp>
      <p:sp>
        <p:nvSpPr>
          <p:cNvPr id="3" name="Content Placeholder 2"/>
          <p:cNvSpPr>
            <a:spLocks noGrp="1"/>
          </p:cNvSpPr>
          <p:nvPr>
            <p:ph idx="1"/>
          </p:nvPr>
        </p:nvSpPr>
        <p:spPr>
          <a:xfrm>
            <a:off x="1435608" y="1447800"/>
            <a:ext cx="6870192" cy="4800600"/>
          </a:xfrm>
        </p:spPr>
        <p:txBody>
          <a:bodyPr>
            <a:normAutofit/>
          </a:bodyPr>
          <a:lstStyle/>
          <a:p>
            <a:r>
              <a:rPr lang="en-US" dirty="0" smtClean="0"/>
              <a:t>An aircraft that uses hydrogen fuel as a power source </a:t>
            </a:r>
          </a:p>
          <a:p>
            <a:r>
              <a:rPr lang="en-US" dirty="0" smtClean="0"/>
              <a:t>Three options for hydrogen usage:</a:t>
            </a:r>
          </a:p>
          <a:p>
            <a:pPr lvl="1"/>
            <a:r>
              <a:rPr lang="en-US" dirty="0" smtClean="0"/>
              <a:t>Can be burned in some kind of jet engine</a:t>
            </a:r>
          </a:p>
          <a:p>
            <a:pPr lvl="1"/>
            <a:r>
              <a:rPr lang="en-US" dirty="0" smtClean="0"/>
              <a:t>Can be burned in a different internal combustion engine</a:t>
            </a:r>
          </a:p>
          <a:p>
            <a:pPr lvl="1"/>
            <a:r>
              <a:rPr lang="en-US" dirty="0" smtClean="0"/>
              <a:t>Can be used to power a fuel cell to generate electricity to power a propeller </a:t>
            </a:r>
          </a:p>
        </p:txBody>
      </p:sp>
    </p:spTree>
    <p:extLst>
      <p:ext uri="{BB962C8B-B14F-4D97-AF65-F5344CB8AC3E}">
        <p14:creationId xmlns:p14="http://schemas.microsoft.com/office/powerpoint/2010/main" val="2129095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533400"/>
            <a:ext cx="8778239" cy="5486400"/>
          </a:xfrm>
          <a:prstGeom prst="roundRect">
            <a:avLst>
              <a:gd name="adj" fmla="val 8594"/>
            </a:avLst>
          </a:prstGeom>
          <a:solidFill>
            <a:srgbClr val="FFFFFF">
              <a:shade val="85000"/>
            </a:srgbClr>
          </a:solidFill>
          <a:ln>
            <a:noFill/>
          </a:ln>
          <a:effectLst/>
        </p:spPr>
      </p:pic>
      <p:sp>
        <p:nvSpPr>
          <p:cNvPr id="10" name="TextBox 9"/>
          <p:cNvSpPr txBox="1"/>
          <p:nvPr/>
        </p:nvSpPr>
        <p:spPr>
          <a:xfrm>
            <a:off x="3657600" y="6054436"/>
            <a:ext cx="2057400" cy="369332"/>
          </a:xfrm>
          <a:prstGeom prst="rect">
            <a:avLst/>
          </a:prstGeom>
          <a:noFill/>
        </p:spPr>
        <p:txBody>
          <a:bodyPr wrap="square" rtlCol="0">
            <a:spAutoFit/>
          </a:bodyPr>
          <a:lstStyle/>
          <a:p>
            <a:pPr algn="ctr"/>
            <a:r>
              <a:rPr lang="en-US" dirty="0" smtClean="0"/>
              <a:t>Specific Energy</a:t>
            </a:r>
            <a:endParaRPr lang="en-US" dirty="0"/>
          </a:p>
        </p:txBody>
      </p:sp>
      <p:sp>
        <p:nvSpPr>
          <p:cNvPr id="11" name="TextBox 10"/>
          <p:cNvSpPr txBox="1"/>
          <p:nvPr/>
        </p:nvSpPr>
        <p:spPr>
          <a:xfrm>
            <a:off x="-73968" y="2493818"/>
            <a:ext cx="461665" cy="1574125"/>
          </a:xfrm>
          <a:prstGeom prst="rect">
            <a:avLst/>
          </a:prstGeom>
          <a:noFill/>
        </p:spPr>
        <p:txBody>
          <a:bodyPr vert="vert270" wrap="square" rtlCol="0">
            <a:spAutoFit/>
          </a:bodyPr>
          <a:lstStyle/>
          <a:p>
            <a:r>
              <a:rPr lang="en-US" dirty="0" smtClean="0"/>
              <a:t>Energy Density </a:t>
            </a:r>
            <a:endParaRPr lang="en-US" dirty="0"/>
          </a:p>
        </p:txBody>
      </p:sp>
      <p:sp>
        <p:nvSpPr>
          <p:cNvPr id="12" name="TextBox 11"/>
          <p:cNvSpPr txBox="1"/>
          <p:nvPr/>
        </p:nvSpPr>
        <p:spPr>
          <a:xfrm>
            <a:off x="4114800" y="1295400"/>
            <a:ext cx="4114800"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Why use hydrogen?</a:t>
            </a:r>
            <a:endParaRPr lang="en-US" sz="3600" dirty="0">
              <a:effectLst>
                <a:outerShdw blurRad="38100" dist="38100" dir="2700000" algn="tl">
                  <a:srgbClr val="000000">
                    <a:alpha val="43137"/>
                  </a:srgbClr>
                </a:outerShdw>
              </a:effectLst>
            </a:endParaRPr>
          </a:p>
        </p:txBody>
      </p:sp>
      <p:cxnSp>
        <p:nvCxnSpPr>
          <p:cNvPr id="14" name="Straight Arrow Connector 13"/>
          <p:cNvCxnSpPr/>
          <p:nvPr/>
        </p:nvCxnSpPr>
        <p:spPr>
          <a:xfrm flipH="1">
            <a:off x="3048000" y="4048795"/>
            <a:ext cx="7620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6400800" y="5105400"/>
            <a:ext cx="7620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69780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Hydrogen Fuel Cell</a:t>
            </a:r>
            <a:endParaRPr lang="en-US" dirty="0"/>
          </a:p>
        </p:txBody>
      </p:sp>
      <p:sp>
        <p:nvSpPr>
          <p:cNvPr id="3" name="Content Placeholder 2"/>
          <p:cNvSpPr>
            <a:spLocks noGrp="1"/>
          </p:cNvSpPr>
          <p:nvPr>
            <p:ph idx="1"/>
          </p:nvPr>
        </p:nvSpPr>
        <p:spPr>
          <a:xfrm>
            <a:off x="1435608" y="1447800"/>
            <a:ext cx="4355592" cy="5181600"/>
          </a:xfrm>
        </p:spPr>
        <p:txBody>
          <a:bodyPr>
            <a:normAutofit fontScale="85000" lnSpcReduction="20000"/>
          </a:bodyPr>
          <a:lstStyle/>
          <a:p>
            <a:r>
              <a:rPr lang="en-US" dirty="0" smtClean="0"/>
              <a:t>Uses hydrogen (or hydrogen rich fuel) and oxygen to create electricity </a:t>
            </a:r>
          </a:p>
          <a:p>
            <a:r>
              <a:rPr lang="en-US" dirty="0" smtClean="0"/>
              <a:t>More energy efficient than combustion engines</a:t>
            </a:r>
          </a:p>
          <a:p>
            <a:r>
              <a:rPr lang="en-US" dirty="0" smtClean="0"/>
              <a:t>The hydrogen can come from a variety of source, such as renewables</a:t>
            </a:r>
          </a:p>
          <a:p>
            <a:r>
              <a:rPr lang="en-US" dirty="0" smtClean="0"/>
              <a:t>If pure hydrogen is used in the fuel cell, then the only byproducts are water and heat, thus eliminating emissions concerns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891553"/>
            <a:ext cx="3352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132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Proton-Exchange Membrane </a:t>
            </a:r>
            <a:br>
              <a:rPr lang="en-US" dirty="0" smtClean="0"/>
            </a:br>
            <a:r>
              <a:rPr lang="en-US" dirty="0" smtClean="0"/>
              <a:t>Fuel Cells </a:t>
            </a:r>
            <a:endParaRPr lang="en-US" dirty="0"/>
          </a:p>
        </p:txBody>
      </p:sp>
      <p:sp>
        <p:nvSpPr>
          <p:cNvPr id="3" name="Content Placeholder 2"/>
          <p:cNvSpPr>
            <a:spLocks noGrp="1"/>
          </p:cNvSpPr>
          <p:nvPr>
            <p:ph idx="1"/>
          </p:nvPr>
        </p:nvSpPr>
        <p:spPr>
          <a:xfrm>
            <a:off x="971039" y="1676400"/>
            <a:ext cx="5029201" cy="4876800"/>
          </a:xfrm>
        </p:spPr>
        <p:txBody>
          <a:bodyPr>
            <a:normAutofit fontScale="62500" lnSpcReduction="20000"/>
          </a:bodyPr>
          <a:lstStyle/>
          <a:p>
            <a:r>
              <a:rPr lang="en-US" dirty="0" smtClean="0"/>
              <a:t>Also known as a Polymer Electrolyte Membrane fuel cell</a:t>
            </a:r>
          </a:p>
          <a:p>
            <a:r>
              <a:rPr lang="en-US" dirty="0" smtClean="0"/>
              <a:t>PEM fuel cell consists of an electrolyte membrane between an anode and cathode </a:t>
            </a:r>
          </a:p>
          <a:p>
            <a:r>
              <a:rPr lang="en-US" dirty="0" smtClean="0"/>
              <a:t>The PEM is a thin, solid, organic compound which conducts charged ions but not electrons</a:t>
            </a:r>
          </a:p>
          <a:p>
            <a:r>
              <a:rPr lang="en-US" dirty="0" smtClean="0"/>
              <a:t>The anode is the electron at which oxidation (loss of electrons) takes place</a:t>
            </a:r>
          </a:p>
          <a:p>
            <a:r>
              <a:rPr lang="en-US" dirty="0" smtClean="0"/>
              <a:t>The cathode is the electron at which reduction (gaining of electrons) takes place </a:t>
            </a:r>
          </a:p>
          <a:p>
            <a:r>
              <a:rPr lang="en-US" dirty="0" smtClean="0"/>
              <a:t>The flow plates channel the hydrogen and oxygen at the electrodes, channel water and heat away from the fuel cell, and conduct electrons from the anode to the circuit and from the circuit back to the cathode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6793" y="2438400"/>
            <a:ext cx="2623807" cy="2923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6324600" y="4419600"/>
            <a:ext cx="228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6352311" y="4572000"/>
            <a:ext cx="228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6300355" y="4696691"/>
            <a:ext cx="228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7924800" y="4267200"/>
            <a:ext cx="228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7924800" y="4419600"/>
            <a:ext cx="228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7924800" y="4114800"/>
            <a:ext cx="2286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7298696" y="2971800"/>
            <a:ext cx="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7420737" y="2971800"/>
            <a:ext cx="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7543800" y="2971800"/>
            <a:ext cx="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023374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969</TotalTime>
  <Words>1257</Words>
  <Application>Microsoft Office PowerPoint</Application>
  <PresentationFormat>On-screen Show (4:3)</PresentationFormat>
  <Paragraphs>141</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Solstice</vt:lpstr>
      <vt:lpstr>Fuel Cell Airplane</vt:lpstr>
      <vt:lpstr>Outline</vt:lpstr>
      <vt:lpstr>History</vt:lpstr>
      <vt:lpstr>History Cont.</vt:lpstr>
      <vt:lpstr>Conventional Commercial Aircraft</vt:lpstr>
      <vt:lpstr>Hydrogen Powered Aircraft</vt:lpstr>
      <vt:lpstr>PowerPoint Presentation</vt:lpstr>
      <vt:lpstr>Hydrogen Fuel Cell</vt:lpstr>
      <vt:lpstr>Proton-Exchange Membrane  Fuel Cells </vt:lpstr>
      <vt:lpstr>Proton-Exchange Membrane  Fuel Cells Cont.</vt:lpstr>
      <vt:lpstr>Proton-Exchange Membrane  Fuel Cells Cont.</vt:lpstr>
      <vt:lpstr>Proton-Exchange Membrane  Fuel Cells Cont.</vt:lpstr>
      <vt:lpstr>Disadvantages</vt:lpstr>
      <vt:lpstr>Advantages </vt:lpstr>
      <vt:lpstr>Theator Aircraft</vt:lpstr>
      <vt:lpstr>DLR-H2</vt:lpstr>
      <vt:lpstr>Boeing Phantom Eye</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Sarika Malani</dc:creator>
  <cp:lastModifiedBy>Sarika Malani</cp:lastModifiedBy>
  <cp:revision>28</cp:revision>
  <dcterms:created xsi:type="dcterms:W3CDTF">2016-04-19T21:58:01Z</dcterms:created>
  <dcterms:modified xsi:type="dcterms:W3CDTF">2016-04-20T17:51:05Z</dcterms:modified>
</cp:coreProperties>
</file>