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305" r:id="rId3"/>
    <p:sldId id="311" r:id="rId4"/>
    <p:sldId id="267" r:id="rId5"/>
    <p:sldId id="309" r:id="rId6"/>
    <p:sldId id="317" r:id="rId7"/>
    <p:sldId id="312" r:id="rId8"/>
    <p:sldId id="316" r:id="rId9"/>
    <p:sldId id="313" r:id="rId10"/>
    <p:sldId id="310" r:id="rId11"/>
    <p:sldId id="314" r:id="rId12"/>
    <p:sldId id="315" r:id="rId13"/>
    <p:sldId id="318" r:id="rId14"/>
    <p:sldId id="319" r:id="rId15"/>
  </p:sldIdLst>
  <p:sldSz cx="9144000" cy="5143500" type="screen16x9"/>
  <p:notesSz cx="6858000" cy="9144000"/>
  <p:embeddedFontLst>
    <p:embeddedFont>
      <p:font typeface="BM HANNA Pro OTF" panose="020B0600000101010101" pitchFamily="34" charset="-127"/>
      <p:regular r:id="rId17"/>
    </p:embeddedFont>
    <p:embeddedFont>
      <p:font typeface="BM KIRANGHAERANG OTF" panose="020B0600000101010101" pitchFamily="34" charset="-127"/>
      <p:regular r:id="rId18"/>
    </p:embeddedFont>
    <p:embeddedFont>
      <p:font typeface="Figtree Black" pitchFamily="2" charset="0"/>
      <p:bold r:id="rId19"/>
      <p:italic r:id="rId20"/>
      <p:boldItalic r:id="rId21"/>
    </p:embeddedFont>
    <p:embeddedFont>
      <p:font typeface="Hanken Grotesk" pitchFamily="2" charset="77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2C2"/>
    <a:srgbClr val="A7D0A7"/>
    <a:srgbClr val="3F4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9AD8DD-B54A-4AC2-9C35-1EBA1ADD2FEE}">
  <a:tblStyle styleId="{679AD8DD-B54A-4AC2-9C35-1EBA1ADD2F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Methane Storage Capacity vs. Pressure</a:t>
            </a:r>
          </a:p>
        </c:rich>
      </c:tx>
      <c:layout>
        <c:manualLayout>
          <c:xMode val="edge"/>
          <c:yMode val="edge"/>
          <c:x val="0.10584736652540326"/>
          <c:y val="1.5775946774191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63934638881338"/>
          <c:y val="0.16967713965936376"/>
          <c:w val="0.69683475217725499"/>
          <c:h val="0.461855127120591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Sheet5!$B$34</c:f>
              <c:strCache>
                <c:ptCount val="1"/>
                <c:pt idx="0">
                  <c:v>Methane Gravimetric Capacity (wt%)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Sheet5!$A$35:$A$42</c:f>
              <c:numCache>
                <c:formatCode>General</c:formatCode>
                <c:ptCount val="8"/>
                <c:pt idx="0">
                  <c:v>0.5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cat>
          <c:val>
            <c:numRef>
              <c:f>Sheet5!$B$35:$B$42</c:f>
              <c:numCache>
                <c:formatCode>General</c:formatCode>
                <c:ptCount val="8"/>
                <c:pt idx="0">
                  <c:v>5.25</c:v>
                </c:pt>
                <c:pt idx="1">
                  <c:v>10.8</c:v>
                </c:pt>
                <c:pt idx="2">
                  <c:v>18.899999999999999</c:v>
                </c:pt>
                <c:pt idx="3">
                  <c:v>24.5</c:v>
                </c:pt>
                <c:pt idx="4">
                  <c:v>28</c:v>
                </c:pt>
                <c:pt idx="5">
                  <c:v>30.25</c:v>
                </c:pt>
                <c:pt idx="6">
                  <c:v>31.5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7-8E4D-BB81-D837BE588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03231"/>
        <c:axId val="131145567"/>
      </c:barChart>
      <c:lineChart>
        <c:grouping val="standard"/>
        <c:varyColors val="0"/>
        <c:ser>
          <c:idx val="2"/>
          <c:order val="1"/>
          <c:tx>
            <c:strRef>
              <c:f>Sheet5!$C$34</c:f>
              <c:strCache>
                <c:ptCount val="1"/>
                <c:pt idx="0">
                  <c:v>Methane Volumetric Capacity (kg/L)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Sheet5!$A$35:$A$42</c:f>
              <c:numCache>
                <c:formatCode>General</c:formatCode>
                <c:ptCount val="8"/>
                <c:pt idx="0">
                  <c:v>0.5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</c:numCache>
            </c:numRef>
          </c:cat>
          <c:val>
            <c:numRef>
              <c:f>Sheet5!$C$35:$C$42</c:f>
              <c:numCache>
                <c:formatCode>General</c:formatCode>
                <c:ptCount val="8"/>
                <c:pt idx="0">
                  <c:v>0.01</c:v>
                </c:pt>
                <c:pt idx="1">
                  <c:v>4.4999999999999998E-2</c:v>
                </c:pt>
                <c:pt idx="2">
                  <c:v>9.5000000000000001E-2</c:v>
                </c:pt>
                <c:pt idx="3">
                  <c:v>0.13</c:v>
                </c:pt>
                <c:pt idx="4">
                  <c:v>0.16</c:v>
                </c:pt>
                <c:pt idx="5">
                  <c:v>0.19</c:v>
                </c:pt>
                <c:pt idx="6">
                  <c:v>0.2</c:v>
                </c:pt>
                <c:pt idx="7">
                  <c:v>0.20499999999999999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67-8E4D-BB81-D837BE588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87903"/>
        <c:axId val="181324703"/>
      </c:lineChart>
      <c:catAx>
        <c:axId val="1311032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900"/>
                  <a:t>Pressure (MPa)</a:t>
                </a:r>
              </a:p>
            </c:rich>
          </c:tx>
          <c:layout>
            <c:manualLayout>
              <c:xMode val="edge"/>
              <c:yMode val="edge"/>
              <c:x val="0.61732061364712121"/>
              <c:y val="0.7250824196451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45567"/>
        <c:crosses val="autoZero"/>
        <c:auto val="1"/>
        <c:lblAlgn val="ctr"/>
        <c:lblOffset val="100"/>
        <c:noMultiLvlLbl val="0"/>
      </c:catAx>
      <c:valAx>
        <c:axId val="13114556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900"/>
                  <a:t>Gravimetric Capacity (wt%)</a:t>
                </a:r>
              </a:p>
            </c:rich>
          </c:tx>
          <c:layout>
            <c:manualLayout>
              <c:xMode val="edge"/>
              <c:yMode val="edge"/>
              <c:x val="8.3333908322765025E-3"/>
              <c:y val="7.43916549437859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03231"/>
        <c:crosses val="autoZero"/>
        <c:crossBetween val="between"/>
      </c:valAx>
      <c:valAx>
        <c:axId val="18132470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900"/>
                  <a:t>Volumetric Capacity (kg/L)</a:t>
                </a:r>
              </a:p>
            </c:rich>
          </c:tx>
          <c:layout>
            <c:manualLayout>
              <c:xMode val="edge"/>
              <c:yMode val="edge"/>
              <c:x val="0.94170683542836475"/>
              <c:y val="0.114485467715074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1987903"/>
        <c:crosses val="max"/>
        <c:crossBetween val="between"/>
      </c:valAx>
      <c:catAx>
        <c:axId val="1019879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3247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75164320479788"/>
          <c:y val="0.83311881279077526"/>
          <c:w val="0.59769792631211438"/>
          <c:h val="0.16627785789971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68ca7ef4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68ca7ef4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>
          <a:extLst>
            <a:ext uri="{FF2B5EF4-FFF2-40B4-BE49-F238E27FC236}">
              <a16:creationId xmlns:a16="http://schemas.microsoft.com/office/drawing/2014/main" id="{2F702476-61EE-283C-92CC-385866713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4dda1946d_6_344:notes">
            <a:extLst>
              <a:ext uri="{FF2B5EF4-FFF2-40B4-BE49-F238E27FC236}">
                <a16:creationId xmlns:a16="http://schemas.microsoft.com/office/drawing/2014/main" id="{EFEC4A98-9466-330B-BA74-B30B4BF427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4dda1946d_6_344:notes">
            <a:extLst>
              <a:ext uri="{FF2B5EF4-FFF2-40B4-BE49-F238E27FC236}">
                <a16:creationId xmlns:a16="http://schemas.microsoft.com/office/drawing/2014/main" id="{6162AA9C-1CC2-3251-5B8B-4679EE1802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23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>
          <a:extLst>
            <a:ext uri="{FF2B5EF4-FFF2-40B4-BE49-F238E27FC236}">
              <a16:creationId xmlns:a16="http://schemas.microsoft.com/office/drawing/2014/main" id="{404E4702-D773-674C-DD27-1546D410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dd46dd1d67_2_512:notes">
            <a:extLst>
              <a:ext uri="{FF2B5EF4-FFF2-40B4-BE49-F238E27FC236}">
                <a16:creationId xmlns:a16="http://schemas.microsoft.com/office/drawing/2014/main" id="{2AEB4E41-E05A-074A-CAB2-0B9D81FB81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dd46dd1d67_2_512:notes">
            <a:extLst>
              <a:ext uri="{FF2B5EF4-FFF2-40B4-BE49-F238E27FC236}">
                <a16:creationId xmlns:a16="http://schemas.microsoft.com/office/drawing/2014/main" id="{0590C7F1-2D2D-9CAF-8D4A-F06317D746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07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17b871a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17b871a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>
          <a:extLst>
            <a:ext uri="{FF2B5EF4-FFF2-40B4-BE49-F238E27FC236}">
              <a16:creationId xmlns:a16="http://schemas.microsoft.com/office/drawing/2014/main" id="{2BDBB9B7-4461-E2C4-A9A2-9B0443580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33f6155f6d_0_30:notes">
            <a:extLst>
              <a:ext uri="{FF2B5EF4-FFF2-40B4-BE49-F238E27FC236}">
                <a16:creationId xmlns:a16="http://schemas.microsoft.com/office/drawing/2014/main" id="{FA6C6696-BDA0-DCD0-D549-A660315214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33f6155f6d_0_30:notes">
            <a:extLst>
              <a:ext uri="{FF2B5EF4-FFF2-40B4-BE49-F238E27FC236}">
                <a16:creationId xmlns:a16="http://schemas.microsoft.com/office/drawing/2014/main" id="{ADB40F08-4061-7886-DF6D-40E29C1B24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80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>
          <a:extLst>
            <a:ext uri="{FF2B5EF4-FFF2-40B4-BE49-F238E27FC236}">
              <a16:creationId xmlns:a16="http://schemas.microsoft.com/office/drawing/2014/main" id="{783DA2BB-61D9-931F-C484-C54046337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5260bdd85_0_256:notes">
            <a:extLst>
              <a:ext uri="{FF2B5EF4-FFF2-40B4-BE49-F238E27FC236}">
                <a16:creationId xmlns:a16="http://schemas.microsoft.com/office/drawing/2014/main" id="{9A17F3A7-6D58-5FB2-0408-6470076516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5260bdd85_0_256:notes">
            <a:extLst>
              <a:ext uri="{FF2B5EF4-FFF2-40B4-BE49-F238E27FC236}">
                <a16:creationId xmlns:a16="http://schemas.microsoft.com/office/drawing/2014/main" id="{50A21FA1-0D84-34A3-BB77-8EECA183B1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57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46075" y="130450"/>
            <a:ext cx="4889100" cy="488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11" name="Google Shape;11;p2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" name="Google Shape;12;p2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87125" y="1670213"/>
            <a:ext cx="5897400" cy="13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87125" y="2997488"/>
            <a:ext cx="589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232200" y="232800"/>
            <a:ext cx="9045000" cy="4975500"/>
            <a:chOff x="232200" y="232800"/>
            <a:chExt cx="9045000" cy="4975500"/>
          </a:xfrm>
        </p:grpSpPr>
        <p:sp>
          <p:nvSpPr>
            <p:cNvPr id="276" name="Google Shape;276;p2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7" name="Google Shape;277;p29"/>
            <p:cNvCxnSpPr/>
            <p:nvPr/>
          </p:nvCxnSpPr>
          <p:spPr>
            <a:xfrm>
              <a:off x="8911200" y="232800"/>
              <a:ext cx="36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9"/>
            <p:cNvCxnSpPr/>
            <p:nvPr/>
          </p:nvCxnSpPr>
          <p:spPr>
            <a:xfrm>
              <a:off x="232200" y="4917300"/>
              <a:ext cx="1200" cy="291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6433725" y="0"/>
            <a:ext cx="5143500" cy="514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713225" y="-62550"/>
            <a:ext cx="7717800" cy="5210100"/>
            <a:chOff x="713225" y="-62550"/>
            <a:chExt cx="7717800" cy="5210100"/>
          </a:xfrm>
        </p:grpSpPr>
        <p:sp>
          <p:nvSpPr>
            <p:cNvPr id="19" name="Google Shape;19;p3"/>
            <p:cNvSpPr/>
            <p:nvPr/>
          </p:nvSpPr>
          <p:spPr>
            <a:xfrm>
              <a:off x="713225" y="533550"/>
              <a:ext cx="77178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" name="Google Shape;20;p3"/>
            <p:cNvCxnSpPr/>
            <p:nvPr/>
          </p:nvCxnSpPr>
          <p:spPr>
            <a:xfrm rot="10800000">
              <a:off x="713225" y="-62550"/>
              <a:ext cx="0" cy="596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3"/>
            <p:cNvCxnSpPr/>
            <p:nvPr/>
          </p:nvCxnSpPr>
          <p:spPr>
            <a:xfrm>
              <a:off x="8430775" y="4608450"/>
              <a:ext cx="0" cy="539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216475" y="19771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33550"/>
            <a:ext cx="824400" cy="705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216475" y="2730750"/>
            <a:ext cx="50676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-2613450" y="-126025"/>
            <a:ext cx="5402100" cy="5402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727425" y="-49275"/>
            <a:ext cx="7703400" cy="5243325"/>
            <a:chOff x="727425" y="-49275"/>
            <a:chExt cx="7703400" cy="5243325"/>
          </a:xfrm>
        </p:grpSpPr>
        <p:sp>
          <p:nvSpPr>
            <p:cNvPr id="71" name="Google Shape;71;p9"/>
            <p:cNvSpPr/>
            <p:nvPr/>
          </p:nvSpPr>
          <p:spPr>
            <a:xfrm>
              <a:off x="727425" y="533550"/>
              <a:ext cx="7703400" cy="4074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9"/>
            <p:cNvCxnSpPr/>
            <p:nvPr/>
          </p:nvCxnSpPr>
          <p:spPr>
            <a:xfrm rot="10800000">
              <a:off x="727425" y="-49275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9"/>
            <p:cNvCxnSpPr/>
            <p:nvPr/>
          </p:nvCxnSpPr>
          <p:spPr>
            <a:xfrm rot="10800000">
              <a:off x="8430775" y="4608450"/>
              <a:ext cx="0" cy="58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3496850" y="1021763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3496850" y="3117038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19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156" name="Google Shape;156;p19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7" name="Google Shape;157;p19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19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1"/>
          </p:nvPr>
        </p:nvSpPr>
        <p:spPr>
          <a:xfrm>
            <a:off x="977801" y="2514225"/>
            <a:ext cx="22425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2"/>
          </p:nvPr>
        </p:nvSpPr>
        <p:spPr>
          <a:xfrm>
            <a:off x="3450748" y="2514225"/>
            <a:ext cx="22425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3"/>
          </p:nvPr>
        </p:nvSpPr>
        <p:spPr>
          <a:xfrm>
            <a:off x="5923698" y="2514225"/>
            <a:ext cx="22425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4"/>
          </p:nvPr>
        </p:nvSpPr>
        <p:spPr>
          <a:xfrm>
            <a:off x="977803" y="2285625"/>
            <a:ext cx="2242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5"/>
          </p:nvPr>
        </p:nvSpPr>
        <p:spPr>
          <a:xfrm>
            <a:off x="3450747" y="2285625"/>
            <a:ext cx="2242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6"/>
          </p:nvPr>
        </p:nvSpPr>
        <p:spPr>
          <a:xfrm>
            <a:off x="5923697" y="2285625"/>
            <a:ext cx="2242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Figtree Black"/>
              <a:buNone/>
              <a:defRPr sz="26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20"/>
          <p:cNvGrpSpPr/>
          <p:nvPr/>
        </p:nvGrpSpPr>
        <p:grpSpPr>
          <a:xfrm>
            <a:off x="-725" y="1466925"/>
            <a:ext cx="939900" cy="2326875"/>
            <a:chOff x="-725" y="1466925"/>
            <a:chExt cx="939900" cy="2326875"/>
          </a:xfrm>
        </p:grpSpPr>
        <p:cxnSp>
          <p:nvCxnSpPr>
            <p:cNvPr id="169" name="Google Shape;169;p20"/>
            <p:cNvCxnSpPr/>
            <p:nvPr/>
          </p:nvCxnSpPr>
          <p:spPr>
            <a:xfrm>
              <a:off x="-725" y="1466925"/>
              <a:ext cx="939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0"/>
            <p:cNvCxnSpPr/>
            <p:nvPr/>
          </p:nvCxnSpPr>
          <p:spPr>
            <a:xfrm>
              <a:off x="-725" y="2668450"/>
              <a:ext cx="939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0"/>
            <p:cNvCxnSpPr/>
            <p:nvPr/>
          </p:nvCxnSpPr>
          <p:spPr>
            <a:xfrm>
              <a:off x="-725" y="3793800"/>
              <a:ext cx="939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" name="Google Shape;172;p20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173" name="Google Shape;173;p20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4" name="Google Shape;174;p20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0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1731050" y="1640570"/>
            <a:ext cx="66132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2"/>
          </p:nvPr>
        </p:nvSpPr>
        <p:spPr>
          <a:xfrm>
            <a:off x="1731050" y="2800360"/>
            <a:ext cx="6613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subTitle" idx="3"/>
          </p:nvPr>
        </p:nvSpPr>
        <p:spPr>
          <a:xfrm>
            <a:off x="1731050" y="3957450"/>
            <a:ext cx="6613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subTitle" idx="4"/>
          </p:nvPr>
        </p:nvSpPr>
        <p:spPr>
          <a:xfrm>
            <a:off x="1731050" y="1241275"/>
            <a:ext cx="66132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5"/>
          </p:nvPr>
        </p:nvSpPr>
        <p:spPr>
          <a:xfrm>
            <a:off x="1731050" y="2395400"/>
            <a:ext cx="6613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6"/>
          </p:nvPr>
        </p:nvSpPr>
        <p:spPr>
          <a:xfrm>
            <a:off x="1731050" y="3546826"/>
            <a:ext cx="6613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22"/>
          <p:cNvGrpSpPr/>
          <p:nvPr/>
        </p:nvGrpSpPr>
        <p:grpSpPr>
          <a:xfrm>
            <a:off x="-19050" y="232800"/>
            <a:ext cx="9189150" cy="4684500"/>
            <a:chOff x="-19050" y="232800"/>
            <a:chExt cx="9189150" cy="4684500"/>
          </a:xfrm>
        </p:grpSpPr>
        <p:sp>
          <p:nvSpPr>
            <p:cNvPr id="199" name="Google Shape;199;p22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" name="Google Shape;200;p22"/>
            <p:cNvCxnSpPr/>
            <p:nvPr/>
          </p:nvCxnSpPr>
          <p:spPr>
            <a:xfrm rot="10800000">
              <a:off x="-19050" y="2328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22"/>
            <p:cNvCxnSpPr/>
            <p:nvPr/>
          </p:nvCxnSpPr>
          <p:spPr>
            <a:xfrm rot="10800000">
              <a:off x="8911200" y="4917300"/>
              <a:ext cx="258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subTitle" idx="1"/>
          </p:nvPr>
        </p:nvSpPr>
        <p:spPr>
          <a:xfrm>
            <a:off x="1762571" y="1752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2"/>
          </p:nvPr>
        </p:nvSpPr>
        <p:spPr>
          <a:xfrm>
            <a:off x="5132667" y="1752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3"/>
          </p:nvPr>
        </p:nvSpPr>
        <p:spPr>
          <a:xfrm>
            <a:off x="1762571" y="3336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subTitle" idx="4"/>
          </p:nvPr>
        </p:nvSpPr>
        <p:spPr>
          <a:xfrm>
            <a:off x="5132667" y="3336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ubTitle" idx="5"/>
          </p:nvPr>
        </p:nvSpPr>
        <p:spPr>
          <a:xfrm>
            <a:off x="1762571" y="1524200"/>
            <a:ext cx="2687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6"/>
          </p:nvPr>
        </p:nvSpPr>
        <p:spPr>
          <a:xfrm>
            <a:off x="5132667" y="1524200"/>
            <a:ext cx="2687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7"/>
          </p:nvPr>
        </p:nvSpPr>
        <p:spPr>
          <a:xfrm>
            <a:off x="1762571" y="3091838"/>
            <a:ext cx="2687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8"/>
          </p:nvPr>
        </p:nvSpPr>
        <p:spPr>
          <a:xfrm>
            <a:off x="5132667" y="3091838"/>
            <a:ext cx="268740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8141975" y="-88657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" name="Google Shape;213;p23"/>
          <p:cNvGrpSpPr/>
          <p:nvPr/>
        </p:nvGrpSpPr>
        <p:grpSpPr>
          <a:xfrm>
            <a:off x="232200" y="232800"/>
            <a:ext cx="8988300" cy="5000100"/>
            <a:chOff x="232200" y="232800"/>
            <a:chExt cx="8988300" cy="5000100"/>
          </a:xfrm>
        </p:grpSpPr>
        <p:sp>
          <p:nvSpPr>
            <p:cNvPr id="214" name="Google Shape;214;p23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5" name="Google Shape;215;p23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3"/>
            <p:cNvCxnSpPr/>
            <p:nvPr/>
          </p:nvCxnSpPr>
          <p:spPr>
            <a:xfrm>
              <a:off x="233525" y="4917300"/>
              <a:ext cx="0" cy="315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" name="Google Shape;21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1"/>
          </p:nvPr>
        </p:nvSpPr>
        <p:spPr>
          <a:xfrm>
            <a:off x="874134" y="2145979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subTitle" idx="2"/>
          </p:nvPr>
        </p:nvSpPr>
        <p:spPr>
          <a:xfrm>
            <a:off x="3319800" y="2145979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3"/>
          </p:nvPr>
        </p:nvSpPr>
        <p:spPr>
          <a:xfrm>
            <a:off x="874134" y="3635775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4"/>
          </p:nvPr>
        </p:nvSpPr>
        <p:spPr>
          <a:xfrm>
            <a:off x="3319800" y="3635775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5"/>
          </p:nvPr>
        </p:nvSpPr>
        <p:spPr>
          <a:xfrm>
            <a:off x="5765466" y="2145979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ubTitle" idx="6"/>
          </p:nvPr>
        </p:nvSpPr>
        <p:spPr>
          <a:xfrm>
            <a:off x="5765466" y="3635775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ubTitle" idx="7"/>
          </p:nvPr>
        </p:nvSpPr>
        <p:spPr>
          <a:xfrm>
            <a:off x="872334" y="1769325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8"/>
          </p:nvPr>
        </p:nvSpPr>
        <p:spPr>
          <a:xfrm>
            <a:off x="3318000" y="1769325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9"/>
          </p:nvPr>
        </p:nvSpPr>
        <p:spPr>
          <a:xfrm>
            <a:off x="5763666" y="1769325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13"/>
          </p:nvPr>
        </p:nvSpPr>
        <p:spPr>
          <a:xfrm>
            <a:off x="872334" y="3258926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14"/>
          </p:nvPr>
        </p:nvSpPr>
        <p:spPr>
          <a:xfrm>
            <a:off x="3318000" y="3258926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ubTitle" idx="15"/>
          </p:nvPr>
        </p:nvSpPr>
        <p:spPr>
          <a:xfrm>
            <a:off x="5763666" y="3258926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19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gtree Black"/>
              <a:buNone/>
              <a:defRPr sz="2400"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-9243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26"/>
          <p:cNvGrpSpPr/>
          <p:nvPr/>
        </p:nvGrpSpPr>
        <p:grpSpPr>
          <a:xfrm>
            <a:off x="232200" y="232800"/>
            <a:ext cx="8988300" cy="4964300"/>
            <a:chOff x="232200" y="232800"/>
            <a:chExt cx="8988300" cy="4964300"/>
          </a:xfrm>
        </p:grpSpPr>
        <p:sp>
          <p:nvSpPr>
            <p:cNvPr id="253" name="Google Shape;253;p26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4" name="Google Shape;254;p26"/>
            <p:cNvCxnSpPr/>
            <p:nvPr/>
          </p:nvCxnSpPr>
          <p:spPr>
            <a:xfrm rot="10800000">
              <a:off x="8911200" y="232800"/>
              <a:ext cx="309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26"/>
            <p:cNvCxnSpPr/>
            <p:nvPr/>
          </p:nvCxnSpPr>
          <p:spPr>
            <a:xfrm rot="10800000">
              <a:off x="232200" y="4890500"/>
              <a:ext cx="0" cy="306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6" name="Google Shape;256;p26"/>
          <p:cNvSpPr txBox="1">
            <a:spLocks noGrp="1"/>
          </p:cNvSpPr>
          <p:nvPr>
            <p:ph type="title"/>
          </p:nvPr>
        </p:nvSpPr>
        <p:spPr>
          <a:xfrm>
            <a:off x="722376" y="445025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8240650" y="4204325"/>
            <a:ext cx="1861500" cy="1861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8"/>
          <p:cNvGrpSpPr/>
          <p:nvPr/>
        </p:nvGrpSpPr>
        <p:grpSpPr>
          <a:xfrm>
            <a:off x="232200" y="-49400"/>
            <a:ext cx="8679000" cy="5250800"/>
            <a:chOff x="232200" y="-49400"/>
            <a:chExt cx="8679000" cy="5250800"/>
          </a:xfrm>
        </p:grpSpPr>
        <p:sp>
          <p:nvSpPr>
            <p:cNvPr id="269" name="Google Shape;269;p28"/>
            <p:cNvSpPr/>
            <p:nvPr/>
          </p:nvSpPr>
          <p:spPr>
            <a:xfrm>
              <a:off x="232200" y="232800"/>
              <a:ext cx="8679000" cy="46845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28"/>
            <p:cNvGrpSpPr/>
            <p:nvPr/>
          </p:nvGrpSpPr>
          <p:grpSpPr>
            <a:xfrm>
              <a:off x="232200" y="-49400"/>
              <a:ext cx="8679000" cy="5250800"/>
              <a:chOff x="232200" y="-49400"/>
              <a:chExt cx="8679000" cy="5250800"/>
            </a:xfrm>
          </p:grpSpPr>
          <p:cxnSp>
            <p:nvCxnSpPr>
              <p:cNvPr id="271" name="Google Shape;271;p28"/>
              <p:cNvCxnSpPr/>
              <p:nvPr/>
            </p:nvCxnSpPr>
            <p:spPr>
              <a:xfrm rot="10800000">
                <a:off x="232200" y="-494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28"/>
              <p:cNvCxnSpPr/>
              <p:nvPr/>
            </p:nvCxnSpPr>
            <p:spPr>
              <a:xfrm rot="10800000">
                <a:off x="8911200" y="4917300"/>
                <a:ext cx="0" cy="284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gtree Black"/>
              <a:buNone/>
              <a:defRPr sz="28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gtree Black"/>
              <a:buNone/>
              <a:defRPr sz="3000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65" r:id="rId4"/>
    <p:sldLayoutId id="2147483666" r:id="rId5"/>
    <p:sldLayoutId id="2147483668" r:id="rId6"/>
    <p:sldLayoutId id="2147483669" r:id="rId7"/>
    <p:sldLayoutId id="2147483672" r:id="rId8"/>
    <p:sldLayoutId id="2147483674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.lib.umn.edu/humanbiology/chapter/4-1-biological-molecules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chemistry.stackexchange.com/questions/22228/molecular-structure-of-all-periodic-table-element-molecules-exceptional-cases-et/593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ctrTitle"/>
          </p:nvPr>
        </p:nvSpPr>
        <p:spPr>
          <a:xfrm>
            <a:off x="1623300" y="1713378"/>
            <a:ext cx="5897400" cy="753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Methane and Hydrogen</a:t>
            </a:r>
            <a:endParaRPr dirty="0"/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1"/>
          </p:nvPr>
        </p:nvSpPr>
        <p:spPr>
          <a:xfrm>
            <a:off x="1623300" y="2682280"/>
            <a:ext cx="5897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Storage for Clean Energy Integration</a:t>
            </a:r>
            <a:endParaRPr dirty="0"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3" name="Picture 2" descr="A black grid with white squares&#10;&#10;Description automatically generated">
            <a:extLst>
              <a:ext uri="{FF2B5EF4-FFF2-40B4-BE49-F238E27FC236}">
                <a16:creationId xmlns:a16="http://schemas.microsoft.com/office/drawing/2014/main" id="{EFAB1B58-7F95-74D2-8B22-3F826A09F7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4525" y="520411"/>
            <a:ext cx="1399507" cy="1399507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16F464EF-FA95-8584-ED0D-4B58FC12891E}"/>
              </a:ext>
            </a:extLst>
          </p:cNvPr>
          <p:cNvSpPr/>
          <p:nvPr/>
        </p:nvSpPr>
        <p:spPr>
          <a:xfrm>
            <a:off x="0" y="0"/>
            <a:ext cx="638418" cy="587186"/>
          </a:xfrm>
          <a:custGeom>
            <a:avLst/>
            <a:gdLst/>
            <a:ahLst/>
            <a:cxnLst/>
            <a:rect l="l" t="t" r="r" b="b"/>
            <a:pathLst>
              <a:path w="1158807" h="1165624">
                <a:moveTo>
                  <a:pt x="0" y="0"/>
                </a:moveTo>
                <a:lnTo>
                  <a:pt x="1158807" y="0"/>
                </a:lnTo>
                <a:lnTo>
                  <a:pt x="1158807" y="1165624"/>
                </a:lnTo>
                <a:lnTo>
                  <a:pt x="0" y="11656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Google Shape;290;p33">
            <a:extLst>
              <a:ext uri="{FF2B5EF4-FFF2-40B4-BE49-F238E27FC236}">
                <a16:creationId xmlns:a16="http://schemas.microsoft.com/office/drawing/2014/main" id="{28689E24-01FA-2259-4C07-D3DBDC08EED8}"/>
              </a:ext>
            </a:extLst>
          </p:cNvPr>
          <p:cNvSpPr txBox="1">
            <a:spLocks/>
          </p:cNvSpPr>
          <p:nvPr/>
        </p:nvSpPr>
        <p:spPr>
          <a:xfrm>
            <a:off x="2486632" y="3848964"/>
            <a:ext cx="58974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None/>
              <a:defRPr sz="18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None/>
              <a:defRPr sz="18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None/>
              <a:defRPr sz="18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None/>
              <a:defRPr sz="18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None/>
              <a:defRPr sz="18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None/>
              <a:defRPr sz="18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None/>
              <a:defRPr sz="18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None/>
              <a:defRPr sz="18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pPr marL="0" indent="0" algn="r"/>
            <a:r>
              <a:rPr lang="en-US" sz="1050" dirty="0"/>
              <a:t>Fall 2024</a:t>
            </a:r>
            <a:br>
              <a:rPr lang="en-US" sz="1050" dirty="0"/>
            </a:br>
            <a:r>
              <a:rPr lang="en-US" sz="1050" dirty="0"/>
              <a:t>NPRE 498 Energy Storage Systems</a:t>
            </a:r>
            <a:br>
              <a:rPr lang="en-US" sz="1050" dirty="0"/>
            </a:br>
            <a:r>
              <a:rPr lang="en-US" sz="1050" dirty="0"/>
              <a:t>Sristi Shreya</a:t>
            </a:r>
            <a:br>
              <a:rPr lang="en-US" sz="1050" dirty="0"/>
            </a:br>
            <a:endParaRPr lang="en-US" sz="1050" dirty="0"/>
          </a:p>
        </p:txBody>
      </p:sp>
      <p:pic>
        <p:nvPicPr>
          <p:cNvPr id="15" name="Picture 14" descr="A black and white symbol with letters and numbers&#10;&#10;Description automatically generated">
            <a:extLst>
              <a:ext uri="{FF2B5EF4-FFF2-40B4-BE49-F238E27FC236}">
                <a16:creationId xmlns:a16="http://schemas.microsoft.com/office/drawing/2014/main" id="{A9827A5C-155C-B7D8-9082-974AEEF4F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3333922"/>
            <a:ext cx="1324864" cy="12608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E59E0-0B44-EBA4-45AF-0580CFC8B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BCF44C6B-D777-C5B6-F548-9742AFE6C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984" y="1776676"/>
            <a:ext cx="7326720" cy="435600"/>
          </a:xfrm>
        </p:spPr>
        <p:txBody>
          <a:bodyPr/>
          <a:lstStyle/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Costs: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Hydrogen: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$3–$8 per kg (electrolysis).</a:t>
            </a:r>
          </a:p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Methane Reforming (SMR):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$2.5–$4.5 per kg </a:t>
            </a:r>
          </a:p>
          <a:p>
            <a:pPr marL="139700" inden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carbon capture and storage, CCS).</a:t>
            </a:r>
          </a:p>
          <a:p>
            <a:pPr marL="139700" indent="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Costs:</a:t>
            </a:r>
          </a:p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Compressed Gas Tanks: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$300–$600 per kg of hydrogen stored.</a:t>
            </a:r>
          </a:p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Liquefaction: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$1,000–$2,000 per ton due to cryogenic cooling requirements.</a:t>
            </a:r>
          </a:p>
          <a:p>
            <a:pPr marL="139700" indent="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Reduction Potential:</a:t>
            </a:r>
          </a:p>
          <a:p>
            <a:pPr marL="139700" inden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MOF-based systems reduce storage costs by enabling gas storage at lower pressures.</a:t>
            </a:r>
          </a:p>
          <a:p>
            <a:pPr marL="139700" inden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CCS technology will also lower emissions and reduce total costs.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05;p46">
            <a:extLst>
              <a:ext uri="{FF2B5EF4-FFF2-40B4-BE49-F238E27FC236}">
                <a16:creationId xmlns:a16="http://schemas.microsoft.com/office/drawing/2014/main" id="{85B50E0B-C7BB-6D60-91E9-5B60BD327A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8640" y="6529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Production and Storage Costs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4D362-A3D1-8DAE-011E-A6286672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640" y="970636"/>
            <a:ext cx="3385064" cy="1953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89E57-0121-B086-FD28-45F61E2D09BF}"/>
              </a:ext>
            </a:extLst>
          </p:cNvPr>
          <p:cNvSpPr txBox="1"/>
          <p:nvPr/>
        </p:nvSpPr>
        <p:spPr>
          <a:xfrm>
            <a:off x="4646839" y="2931224"/>
            <a:ext cx="361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[1]Fig.: Hydrogen production costs by method, showing the economic feasibility of processes like SMR, electrolysis, and liquefaction.</a:t>
            </a:r>
          </a:p>
        </p:txBody>
      </p:sp>
    </p:spTree>
    <p:extLst>
      <p:ext uri="{BB962C8B-B14F-4D97-AF65-F5344CB8AC3E}">
        <p14:creationId xmlns:p14="http://schemas.microsoft.com/office/powerpoint/2010/main" val="328923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FD09-22E9-2AA7-ADF5-1E2CBA59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Feasibility of Hydrogen and Methane Storage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F0DC1-AAFA-41B9-1047-6E063365CEE4}"/>
              </a:ext>
            </a:extLst>
          </p:cNvPr>
          <p:cNvSpPr txBox="1"/>
          <p:nvPr/>
        </p:nvSpPr>
        <p:spPr>
          <a:xfrm>
            <a:off x="722376" y="1168841"/>
            <a:ext cx="754886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Production Cost Trends: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Green hydrogen production costs are declining due to technological advancements.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Methane storage costs remain competitive due to established infrastructure.</a:t>
            </a:r>
          </a:p>
          <a:p>
            <a:pPr marL="457200" lvl="1"/>
            <a:endParaRPr lang="en-US" dirty="0"/>
          </a:p>
          <a:p>
            <a:r>
              <a:rPr lang="en-US" b="1" dirty="0"/>
              <a:t>Market Investments: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Global investments in hydrogen infrastructure are rising rapidly.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Government subsidies and industry collaborations are accelerating progress.</a:t>
            </a:r>
          </a:p>
          <a:p>
            <a:pPr marL="457200" lvl="1"/>
            <a:endParaRPr lang="en-US" dirty="0"/>
          </a:p>
          <a:p>
            <a:r>
              <a:rPr lang="en-US" b="1" dirty="0"/>
              <a:t>Scaling Challenges: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capital costs for building hydrogen storage infrastructure.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Standardization and international cooperation remain essential.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1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>
          <a:extLst>
            <a:ext uri="{FF2B5EF4-FFF2-40B4-BE49-F238E27FC236}">
              <a16:creationId xmlns:a16="http://schemas.microsoft.com/office/drawing/2014/main" id="{CD52AB8E-FC4D-54FE-285E-C8E51975F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7">
            <a:extLst>
              <a:ext uri="{FF2B5EF4-FFF2-40B4-BE49-F238E27FC236}">
                <a16:creationId xmlns:a16="http://schemas.microsoft.com/office/drawing/2014/main" id="{3DAC3C62-192B-B967-5732-503E8C323CB4}"/>
              </a:ext>
            </a:extLst>
          </p:cNvPr>
          <p:cNvSpPr/>
          <p:nvPr/>
        </p:nvSpPr>
        <p:spPr>
          <a:xfrm>
            <a:off x="1237775" y="1324363"/>
            <a:ext cx="516300" cy="5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57">
            <a:extLst>
              <a:ext uri="{FF2B5EF4-FFF2-40B4-BE49-F238E27FC236}">
                <a16:creationId xmlns:a16="http://schemas.microsoft.com/office/drawing/2014/main" id="{53C9150C-8CFB-E188-EE21-8B9987720E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795" name="Google Shape;795;p57">
            <a:extLst>
              <a:ext uri="{FF2B5EF4-FFF2-40B4-BE49-F238E27FC236}">
                <a16:creationId xmlns:a16="http://schemas.microsoft.com/office/drawing/2014/main" id="{F36B3B8E-24C6-BD66-8E1B-3830D68FF7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62571" y="186333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and methane are critical for clean energy.</a:t>
            </a:r>
          </a:p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MOFs enhance storage efficiency and sustainability.</a:t>
            </a:r>
          </a:p>
        </p:txBody>
      </p:sp>
      <p:sp>
        <p:nvSpPr>
          <p:cNvPr id="796" name="Google Shape;796;p57">
            <a:extLst>
              <a:ext uri="{FF2B5EF4-FFF2-40B4-BE49-F238E27FC236}">
                <a16:creationId xmlns:a16="http://schemas.microsoft.com/office/drawing/2014/main" id="{73852A78-3E03-FBCE-FA0A-419716074F7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132667" y="1752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Graphene-based MOFs enable mixed gas storage.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MOF-1 and MOF-2 outperform traditional MOFs.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7" name="Google Shape;797;p57">
            <a:extLst>
              <a:ext uri="{FF2B5EF4-FFF2-40B4-BE49-F238E27FC236}">
                <a16:creationId xmlns:a16="http://schemas.microsoft.com/office/drawing/2014/main" id="{84E8DFB9-A650-0F2A-01F5-A0AF19DB38F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762571" y="3336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produces zero carbon emissions.</a:t>
            </a:r>
          </a:p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 storage reduces global warming impacts.</a:t>
            </a:r>
          </a:p>
        </p:txBody>
      </p:sp>
      <p:sp>
        <p:nvSpPr>
          <p:cNvPr id="798" name="Google Shape;798;p57">
            <a:extLst>
              <a:ext uri="{FF2B5EF4-FFF2-40B4-BE49-F238E27FC236}">
                <a16:creationId xmlns:a16="http://schemas.microsoft.com/office/drawing/2014/main" id="{83410479-9820-4D7F-91D0-4DAB5ADD561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132667" y="3336725"/>
            <a:ext cx="26874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energy infrastructure investment is essential.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Industry-government collaboration drives progress.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9" name="Google Shape;799;p57">
            <a:extLst>
              <a:ext uri="{FF2B5EF4-FFF2-40B4-BE49-F238E27FC236}">
                <a16:creationId xmlns:a16="http://schemas.microsoft.com/office/drawing/2014/main" id="{47F32E0F-801F-5E6C-6DCC-4686E90BC432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762571" y="1524200"/>
            <a:ext cx="368533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0" name="Google Shape;800;p57">
            <a:extLst>
              <a:ext uri="{FF2B5EF4-FFF2-40B4-BE49-F238E27FC236}">
                <a16:creationId xmlns:a16="http://schemas.microsoft.com/office/drawing/2014/main" id="{C4DAF1BF-48CC-47F1-713B-76324566FD88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5132666" y="1524200"/>
            <a:ext cx="4626214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Advancements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1" name="Google Shape;801;p57">
            <a:extLst>
              <a:ext uri="{FF2B5EF4-FFF2-40B4-BE49-F238E27FC236}">
                <a16:creationId xmlns:a16="http://schemas.microsoft.com/office/drawing/2014/main" id="{DB34D124-C2B4-1658-4BA4-31772408279D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1762571" y="3091838"/>
            <a:ext cx="368533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Benefits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2" name="Google Shape;802;p57">
            <a:extLst>
              <a:ext uri="{FF2B5EF4-FFF2-40B4-BE49-F238E27FC236}">
                <a16:creationId xmlns:a16="http://schemas.microsoft.com/office/drawing/2014/main" id="{62A430F9-E866-9806-D726-B9A4F25AB7F0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5132667" y="3091838"/>
            <a:ext cx="3685330" cy="3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and Considerations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5" name="Google Shape;825;p57">
            <a:extLst>
              <a:ext uri="{FF2B5EF4-FFF2-40B4-BE49-F238E27FC236}">
                <a16:creationId xmlns:a16="http://schemas.microsoft.com/office/drawing/2014/main" id="{F7A90A87-B3A0-2372-E21D-3CC7AC1DC586}"/>
              </a:ext>
            </a:extLst>
          </p:cNvPr>
          <p:cNvCxnSpPr>
            <a:stCxn id="793" idx="2"/>
          </p:cNvCxnSpPr>
          <p:nvPr/>
        </p:nvCxnSpPr>
        <p:spPr>
          <a:xfrm>
            <a:off x="1495925" y="1840663"/>
            <a:ext cx="0" cy="105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6" name="Google Shape;826;p57">
            <a:extLst>
              <a:ext uri="{FF2B5EF4-FFF2-40B4-BE49-F238E27FC236}">
                <a16:creationId xmlns:a16="http://schemas.microsoft.com/office/drawing/2014/main" id="{237D0F60-EAC4-24A9-831C-D68F124D41B0}"/>
              </a:ext>
            </a:extLst>
          </p:cNvPr>
          <p:cNvCxnSpPr/>
          <p:nvPr/>
        </p:nvCxnSpPr>
        <p:spPr>
          <a:xfrm>
            <a:off x="1495925" y="3408275"/>
            <a:ext cx="0" cy="177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7" name="Google Shape;827;p57">
            <a:extLst>
              <a:ext uri="{FF2B5EF4-FFF2-40B4-BE49-F238E27FC236}">
                <a16:creationId xmlns:a16="http://schemas.microsoft.com/office/drawing/2014/main" id="{786C03D6-7358-B85B-634D-FAC83385B779}"/>
              </a:ext>
            </a:extLst>
          </p:cNvPr>
          <p:cNvCxnSpPr>
            <a:cxnSpLocks/>
          </p:cNvCxnSpPr>
          <p:nvPr/>
        </p:nvCxnSpPr>
        <p:spPr>
          <a:xfrm>
            <a:off x="4871975" y="1840663"/>
            <a:ext cx="0" cy="1051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8" name="Google Shape;828;p57">
            <a:extLst>
              <a:ext uri="{FF2B5EF4-FFF2-40B4-BE49-F238E27FC236}">
                <a16:creationId xmlns:a16="http://schemas.microsoft.com/office/drawing/2014/main" id="{6E7CA477-BD39-3EAD-602C-A0AD891707A1}"/>
              </a:ext>
            </a:extLst>
          </p:cNvPr>
          <p:cNvCxnSpPr>
            <a:cxnSpLocks/>
          </p:cNvCxnSpPr>
          <p:nvPr/>
        </p:nvCxnSpPr>
        <p:spPr>
          <a:xfrm>
            <a:off x="4871975" y="3408275"/>
            <a:ext cx="0" cy="178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98" name="Picture 2" descr="Download Insights Icon in SVG &amp; PNG">
            <a:extLst>
              <a:ext uri="{FF2B5EF4-FFF2-40B4-BE49-F238E27FC236}">
                <a16:creationId xmlns:a16="http://schemas.microsoft.com/office/drawing/2014/main" id="{25F617A0-1FE4-6ACE-F809-55BCEB9B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435" y="1287250"/>
            <a:ext cx="575973" cy="5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dvanced Technology Icons - Free SVG &amp; PNG Advanced Technology Images -  Noun Project">
            <a:extLst>
              <a:ext uri="{FF2B5EF4-FFF2-40B4-BE49-F238E27FC236}">
                <a16:creationId xmlns:a16="http://schemas.microsoft.com/office/drawing/2014/main" id="{AAC0BE40-EEDB-EE1B-9C9A-A8CC3FA55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90" y="1306039"/>
            <a:ext cx="575969" cy="5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conomic symbol hi-res stock photography and images - Alamy">
            <a:extLst>
              <a:ext uri="{FF2B5EF4-FFF2-40B4-BE49-F238E27FC236}">
                <a16:creationId xmlns:a16="http://schemas.microsoft.com/office/drawing/2014/main" id="{59594C98-BC3C-C5A6-F136-2C905A985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14686" r="14956" b="21005"/>
          <a:stretch/>
        </p:blipFill>
        <p:spPr bwMode="auto">
          <a:xfrm>
            <a:off x="4620036" y="2954886"/>
            <a:ext cx="516297" cy="5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nvironment Icons - Free SVG &amp; PNG Environment Images - Noun Project">
            <a:extLst>
              <a:ext uri="{FF2B5EF4-FFF2-40B4-BE49-F238E27FC236}">
                <a16:creationId xmlns:a16="http://schemas.microsoft.com/office/drawing/2014/main" id="{E65C5B44-E7AF-BE82-AF6F-8858C447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75" y="2825585"/>
            <a:ext cx="575969" cy="5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2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6E15A-D60E-93B6-11CE-46437CD22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D0FD-EC40-97EF-B972-EFB539EA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0" y="437074"/>
            <a:ext cx="7708500" cy="572700"/>
          </a:xfrm>
        </p:spPr>
        <p:txBody>
          <a:bodyPr/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C7B2C-7224-13E4-8D84-0CC46523DFD5}"/>
              </a:ext>
            </a:extLst>
          </p:cNvPr>
          <p:cNvSpPr txBox="1"/>
          <p:nvPr/>
        </p:nvSpPr>
        <p:spPr>
          <a:xfrm>
            <a:off x="717750" y="1192654"/>
            <a:ext cx="7578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Buscheck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A., Goodman, A., Lackey, G., Camargo, J. D. T., Huerta, N.,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Haeri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Freeman, G. M., &amp; White, J. A. (2024).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Underground storage of hydrogen and hydrogen/methane mixtures in porous reservoirs: Influence of reservoir factors and engineering choices on deliverability and storage operations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Journal of Hydrogen Energy, 49(2024), 1088–1107.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[2]Li, Q.,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Thonhauser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(2012).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theoretical study of the hydrogen-storage potential of (H₂)₄CH₄ in metal-organic framework materials and carbon nanotubes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Journal of Physics: Condensed Matter.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[3]Harrison, D., Welchman, E.,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Thonhauser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(2018).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H4-Alkanes: A new class of hydrogen storage material?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Journal of Materials Chemistry A.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[4]Granja-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DelRío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Cabria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(2024).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 Canonical Monte Carlo simulations of hydrogen and methane storage capacities of two novel Al-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MOFs at room temperature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Journal of Hydrogen Energy.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[5]Xue, Q., Wu, M., Zeng, X. C., &amp; Jena, P. (2018).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Co-mixing hydrogen and methane may double the energy storage capacity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Journal of Materials Chemistry A. 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3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ABD19-4396-F81C-B926-D62CA1936A61}"/>
              </a:ext>
            </a:extLst>
          </p:cNvPr>
          <p:cNvSpPr txBox="1"/>
          <p:nvPr/>
        </p:nvSpPr>
        <p:spPr>
          <a:xfrm>
            <a:off x="1704067" y="1525309"/>
            <a:ext cx="573586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Bradley Hand" pitchFamily="2" charset="77"/>
              </a:rPr>
              <a:t>Thank you</a:t>
            </a:r>
            <a:br>
              <a:rPr lang="en-US" dirty="0">
                <a:latin typeface="Bradley Hand" pitchFamily="2" charset="77"/>
              </a:rPr>
            </a:br>
            <a:br>
              <a:rPr lang="en-US" dirty="0"/>
            </a:br>
            <a:r>
              <a:rPr lang="en-US" sz="2800" dirty="0">
                <a:latin typeface="Bradley Hand" pitchFamily="2" charset="77"/>
              </a:rPr>
              <a:t>Questions?</a:t>
            </a:r>
            <a:r>
              <a:rPr lang="en-US" sz="2800" dirty="0">
                <a:latin typeface="Bradley Hand" pitchFamily="2" charset="77"/>
                <a:sym typeface="Wingdings" pitchFamily="2" charset="2"/>
              </a:rPr>
              <a:t></a:t>
            </a:r>
            <a:endParaRPr lang="en-US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096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>
          <a:extLst>
            <a:ext uri="{FF2B5EF4-FFF2-40B4-BE49-F238E27FC236}">
              <a16:creationId xmlns:a16="http://schemas.microsoft.com/office/drawing/2014/main" id="{02145458-331F-E3DD-C6C9-D880CC22C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6">
            <a:extLst>
              <a:ext uri="{FF2B5EF4-FFF2-40B4-BE49-F238E27FC236}">
                <a16:creationId xmlns:a16="http://schemas.microsoft.com/office/drawing/2014/main" id="{2ED33F57-E1F6-6397-0248-258AA6F5F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9107" y="322613"/>
            <a:ext cx="808528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 and hydrogen are critical energy carriers for supporting clean energy adoption.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6" name="Google Shape;506;p46">
            <a:extLst>
              <a:ext uri="{FF2B5EF4-FFF2-40B4-BE49-F238E27FC236}">
                <a16:creationId xmlns:a16="http://schemas.microsoft.com/office/drawing/2014/main" id="{D207C54D-DCB7-EF66-9F07-546D690AA8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65665" y="2353592"/>
            <a:ext cx="22425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Energy density of 55.5 MJ/kg; supports electricity generation, heating, and industry.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GWP 25x higher than CO₂, requiring strict emission control.</a:t>
            </a:r>
            <a:endParaRPr b="1" dirty="0"/>
          </a:p>
        </p:txBody>
      </p:sp>
      <p:sp>
        <p:nvSpPr>
          <p:cNvPr id="507" name="Google Shape;507;p46">
            <a:extLst>
              <a:ext uri="{FF2B5EF4-FFF2-40B4-BE49-F238E27FC236}">
                <a16:creationId xmlns:a16="http://schemas.microsoft.com/office/drawing/2014/main" id="{6D3B70EC-4A60-A74F-6494-DA8E517379A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005994" y="2296466"/>
            <a:ext cx="22425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Energy density of 120 MJ/kg; ideal for zero-emission fuel cells and grid storage.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Produces only water vapor when burned, ensuring zero carbon emissions.</a:t>
            </a:r>
          </a:p>
        </p:txBody>
      </p:sp>
      <p:sp>
        <p:nvSpPr>
          <p:cNvPr id="509" name="Google Shape;509;p46">
            <a:extLst>
              <a:ext uri="{FF2B5EF4-FFF2-40B4-BE49-F238E27FC236}">
                <a16:creationId xmlns:a16="http://schemas.microsoft.com/office/drawing/2014/main" id="{6714DF78-BCCD-E683-9DB9-1AEE5623C4BA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851311" y="1603410"/>
            <a:ext cx="1227493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BM KIRANGHAERANG OTF" panose="020B0600000101010101" pitchFamily="34" charset="-127"/>
                <a:ea typeface="BM KIRANGHAERANG OTF" panose="020B0600000101010101" pitchFamily="34" charset="-127"/>
              </a:rPr>
              <a:t>Hydrogen</a:t>
            </a:r>
            <a:endParaRPr sz="1800" b="1" dirty="0">
              <a:latin typeface="BM KIRANGHAERANG OTF" panose="020B0600000101010101" pitchFamily="34" charset="-127"/>
              <a:ea typeface="BM KIRANGHAERANG OTF" panose="020B0600000101010101" pitchFamily="34" charset="-127"/>
            </a:endParaRPr>
          </a:p>
        </p:txBody>
      </p:sp>
      <p:sp>
        <p:nvSpPr>
          <p:cNvPr id="510" name="Google Shape;510;p46">
            <a:extLst>
              <a:ext uri="{FF2B5EF4-FFF2-40B4-BE49-F238E27FC236}">
                <a16:creationId xmlns:a16="http://schemas.microsoft.com/office/drawing/2014/main" id="{A0DE9BEB-1A83-A97E-97E1-05CE1EE4B83E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815870" y="1548987"/>
            <a:ext cx="1330769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M KIRANGHAERANG OTF" panose="020B0600000101010101" pitchFamily="34" charset="-127"/>
                <a:ea typeface="BM KIRANGHAERANG OTF" panose="020B0600000101010101" pitchFamily="34" charset="-127"/>
              </a:rPr>
              <a:t>Methane</a:t>
            </a:r>
            <a:endParaRPr dirty="0">
              <a:latin typeface="BM KIRANGHAERANG OTF" panose="020B0600000101010101" pitchFamily="34" charset="-127"/>
              <a:ea typeface="BM KIRANGHAERANG OTF" panose="020B0600000101010101" pitchFamily="34" charset="-127"/>
            </a:endParaRPr>
          </a:p>
        </p:txBody>
      </p:sp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FB8429B6-8C5E-CDEB-D6D1-D839E61D4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616"/>
          <a:stretch/>
        </p:blipFill>
        <p:spPr>
          <a:xfrm>
            <a:off x="4186915" y="1365391"/>
            <a:ext cx="906896" cy="732892"/>
          </a:xfrm>
          <a:prstGeom prst="rect">
            <a:avLst/>
          </a:prstGeom>
        </p:spPr>
      </p:pic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155F2B6D-71B8-7E86-76F6-A53E2EECE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0148"/>
          <a:stretch/>
        </p:blipFill>
        <p:spPr>
          <a:xfrm>
            <a:off x="7341597" y="1179709"/>
            <a:ext cx="906897" cy="9185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BD7754-D04E-E0F3-2DCD-3F8EB45F82EE}"/>
              </a:ext>
            </a:extLst>
          </p:cNvPr>
          <p:cNvCxnSpPr>
            <a:cxnSpLocks/>
          </p:cNvCxnSpPr>
          <p:nvPr/>
        </p:nvCxnSpPr>
        <p:spPr>
          <a:xfrm>
            <a:off x="2703443" y="3514477"/>
            <a:ext cx="5987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36C988-F6DA-7079-8751-16B319D5C105}"/>
              </a:ext>
            </a:extLst>
          </p:cNvPr>
          <p:cNvCxnSpPr>
            <a:cxnSpLocks/>
          </p:cNvCxnSpPr>
          <p:nvPr/>
        </p:nvCxnSpPr>
        <p:spPr>
          <a:xfrm>
            <a:off x="5550010" y="2098283"/>
            <a:ext cx="63611" cy="2738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B7E6C486-7D99-69D3-7FCC-543BD536FB3A}"/>
              </a:ext>
            </a:extLst>
          </p:cNvPr>
          <p:cNvSpPr/>
          <p:nvPr/>
        </p:nvSpPr>
        <p:spPr>
          <a:xfrm rot="21148222">
            <a:off x="228853" y="774295"/>
            <a:ext cx="2556021" cy="118219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M HANNA Pro OTF" panose="020B0600000101010101" pitchFamily="34" charset="-127"/>
                <a:ea typeface="BM HANNA Pro OTF" panose="020B0600000101010101" pitchFamily="34" charset="-127"/>
                <a:cs typeface="Times New Roman" panose="02020603050405020304" pitchFamily="18" charset="0"/>
              </a:rPr>
              <a:t>Why storage matters?</a:t>
            </a:r>
            <a:br>
              <a:rPr lang="en-US" sz="1200" dirty="0">
                <a:latin typeface="BM HANNA Pro OTF" panose="020B0600000101010101" pitchFamily="34" charset="-127"/>
                <a:ea typeface="BM HANNA Pro OTF" panose="020B0600000101010101" pitchFamily="34" charset="-127"/>
                <a:cs typeface="Times New Roman" panose="02020603050405020304" pitchFamily="18" charset="0"/>
              </a:rPr>
            </a:br>
            <a:br>
              <a:rPr lang="en-US" sz="1200" dirty="0">
                <a:latin typeface="BM HANNA Pro OTF" panose="020B0600000101010101" pitchFamily="34" charset="-127"/>
                <a:ea typeface="BM HANNA Pro OTF" panose="020B0600000101010101" pitchFamily="34" charset="-127"/>
                <a:cs typeface="Times New Roman" panose="02020603050405020304" pitchFamily="18" charset="0"/>
              </a:rPr>
            </a:br>
            <a:r>
              <a:rPr lang="en-US" sz="1000" dirty="0">
                <a:latin typeface="BM HANNA Pro OTF" panose="020B0600000101010101" pitchFamily="34" charset="-127"/>
                <a:ea typeface="BM HANNA Pro OTF" panose="020B0600000101010101" pitchFamily="34" charset="-127"/>
                <a:cs typeface="Times New Roman" panose="02020603050405020304" pitchFamily="18" charset="0"/>
              </a:rPr>
              <a:t>Enables renewable energy integration, stabilizes the grid, and supports clean fuel adoption</a:t>
            </a:r>
            <a:r>
              <a:rPr lang="en-US" sz="1200" dirty="0">
                <a:latin typeface="BM HANNA Pro OTF" panose="020B0600000101010101" pitchFamily="34" charset="-127"/>
                <a:ea typeface="BM HANNA Pro OTF" panose="020B0600000101010101" pitchFamily="34" charset="-127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EE90A-85EF-0C26-E1D6-6AD699F7DC92}"/>
              </a:ext>
            </a:extLst>
          </p:cNvPr>
          <p:cNvSpPr txBox="1"/>
          <p:nvPr/>
        </p:nvSpPr>
        <p:spPr>
          <a:xfrm>
            <a:off x="512840" y="3713260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M HANNA Pro OTF" panose="020B0600000101010101" pitchFamily="34" charset="-127"/>
                <a:ea typeface="BM HANNA Pro OTF" panose="020B0600000101010101" pitchFamily="34" charset="-127"/>
                <a:cs typeface="Silom" pitchFamily="2" charset="-34"/>
              </a:rPr>
              <a:t>Environmental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3DF77-4908-947A-DA1B-C4198B744A7A}"/>
              </a:ext>
            </a:extLst>
          </p:cNvPr>
          <p:cNvSpPr txBox="1"/>
          <p:nvPr/>
        </p:nvSpPr>
        <p:spPr>
          <a:xfrm>
            <a:off x="512840" y="2870752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M HANNA Pro OTF" panose="020B0600000101010101" pitchFamily="34" charset="-127"/>
                <a:ea typeface="BM HANNA Pro OTF" panose="020B0600000101010101" pitchFamily="34" charset="-127"/>
              </a:rPr>
              <a:t>Energy Potential</a:t>
            </a:r>
            <a:endParaRPr lang="en-US" b="1" dirty="0">
              <a:latin typeface="BM HANNA Pro OTF" panose="020B0600000101010101" pitchFamily="34" charset="-127"/>
              <a:ea typeface="BM HANNA Pro OTF" panose="020B0600000101010101" pitchFamily="34" charset="-127"/>
              <a:cs typeface="Silo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126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>
          <a:extLst>
            <a:ext uri="{FF2B5EF4-FFF2-40B4-BE49-F238E27FC236}">
              <a16:creationId xmlns:a16="http://schemas.microsoft.com/office/drawing/2014/main" id="{94448F19-D6E4-F57C-51B0-3F892733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>
            <a:extLst>
              <a:ext uri="{FF2B5EF4-FFF2-40B4-BE49-F238E27FC236}">
                <a16:creationId xmlns:a16="http://schemas.microsoft.com/office/drawing/2014/main" id="{9DC8C2F3-623A-B793-432A-C379B4D9A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937" y="4240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Storage Technologies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4" name="Google Shape;544;p47">
            <a:extLst>
              <a:ext uri="{FF2B5EF4-FFF2-40B4-BE49-F238E27FC236}">
                <a16:creationId xmlns:a16="http://schemas.microsoft.com/office/drawing/2014/main" id="{2496AE7E-80FF-BA44-260C-C0D6C01A496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7774" y="2478531"/>
            <a:ext cx="2199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stored at 350–700 bar; methane at ~250 bar.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specialized tanks resistant to corrosion and high pressure.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8" name="Google Shape;548;p47">
            <a:extLst>
              <a:ext uri="{FF2B5EF4-FFF2-40B4-BE49-F238E27FC236}">
                <a16:creationId xmlns:a16="http://schemas.microsoft.com/office/drawing/2014/main" id="{40BAB63A-7F0C-AED3-9DF5-5D39710E4596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327774" y="2052883"/>
            <a:ext cx="2203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Compressed Gas Storage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544;p47">
            <a:extLst>
              <a:ext uri="{FF2B5EF4-FFF2-40B4-BE49-F238E27FC236}">
                <a16:creationId xmlns:a16="http://schemas.microsoft.com/office/drawing/2014/main" id="{B56F3733-4D9A-C8C9-E1A3-B305781B1BB9}"/>
              </a:ext>
            </a:extLst>
          </p:cNvPr>
          <p:cNvSpPr txBox="1">
            <a:spLocks/>
          </p:cNvSpPr>
          <p:nvPr/>
        </p:nvSpPr>
        <p:spPr>
          <a:xfrm>
            <a:off x="2499375" y="2478531"/>
            <a:ext cx="2199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pPr marL="0" indent="0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liquefied at -253°C; methane at -162°C.</a:t>
            </a:r>
          </a:p>
          <a:p>
            <a:pPr marL="0" indent="0"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gas volume but requires cryogenic cooling systems.</a:t>
            </a:r>
          </a:p>
        </p:txBody>
      </p:sp>
      <p:sp>
        <p:nvSpPr>
          <p:cNvPr id="23" name="Google Shape;548;p47">
            <a:extLst>
              <a:ext uri="{FF2B5EF4-FFF2-40B4-BE49-F238E27FC236}">
                <a16:creationId xmlns:a16="http://schemas.microsoft.com/office/drawing/2014/main" id="{C64EB274-3D8F-8B6F-1569-FC7BED88F5AE}"/>
              </a:ext>
            </a:extLst>
          </p:cNvPr>
          <p:cNvSpPr txBox="1">
            <a:spLocks/>
          </p:cNvSpPr>
          <p:nvPr/>
        </p:nvSpPr>
        <p:spPr>
          <a:xfrm>
            <a:off x="2380725" y="2052317"/>
            <a:ext cx="220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9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Liquefied Gas Storage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544;p47">
            <a:extLst>
              <a:ext uri="{FF2B5EF4-FFF2-40B4-BE49-F238E27FC236}">
                <a16:creationId xmlns:a16="http://schemas.microsoft.com/office/drawing/2014/main" id="{4DE73FB0-34C7-453B-EBFA-A60CCC734A2B}"/>
              </a:ext>
            </a:extLst>
          </p:cNvPr>
          <p:cNvSpPr txBox="1">
            <a:spLocks/>
          </p:cNvSpPr>
          <p:nvPr/>
        </p:nvSpPr>
        <p:spPr>
          <a:xfrm>
            <a:off x="4571313" y="2478531"/>
            <a:ext cx="2199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pPr marL="139700" indent="0"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MOFs: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Porous materials capable of gas adsorption through physisorption.</a:t>
            </a:r>
          </a:p>
          <a:p>
            <a:pPr marL="139700" indent="0"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Nanotubes: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Stabilize hydrogen-methane mixtures.</a:t>
            </a:r>
          </a:p>
        </p:txBody>
      </p:sp>
      <p:sp>
        <p:nvSpPr>
          <p:cNvPr id="32" name="Google Shape;548;p47">
            <a:extLst>
              <a:ext uri="{FF2B5EF4-FFF2-40B4-BE49-F238E27FC236}">
                <a16:creationId xmlns:a16="http://schemas.microsoft.com/office/drawing/2014/main" id="{2C129003-3B53-1477-0D74-C14E38F5B1F7}"/>
              </a:ext>
            </a:extLst>
          </p:cNvPr>
          <p:cNvSpPr txBox="1">
            <a:spLocks/>
          </p:cNvSpPr>
          <p:nvPr/>
        </p:nvSpPr>
        <p:spPr>
          <a:xfrm>
            <a:off x="4571313" y="2052883"/>
            <a:ext cx="220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9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Materials-Based Storage</a:t>
            </a:r>
          </a:p>
        </p:txBody>
      </p:sp>
      <p:sp>
        <p:nvSpPr>
          <p:cNvPr id="39" name="Google Shape;544;p47">
            <a:extLst>
              <a:ext uri="{FF2B5EF4-FFF2-40B4-BE49-F238E27FC236}">
                <a16:creationId xmlns:a16="http://schemas.microsoft.com/office/drawing/2014/main" id="{9D965B7E-1E0A-9567-0314-D4739DBE69A3}"/>
              </a:ext>
            </a:extLst>
          </p:cNvPr>
          <p:cNvSpPr txBox="1">
            <a:spLocks/>
          </p:cNvSpPr>
          <p:nvPr/>
        </p:nvSpPr>
        <p:spPr>
          <a:xfrm>
            <a:off x="6746481" y="2487368"/>
            <a:ext cx="2199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pPr marL="0" indent="0"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Depleted gas reservoirs, salt caverns, and aquifers offer large-scale storage.</a:t>
            </a:r>
          </a:p>
        </p:txBody>
      </p:sp>
      <p:sp>
        <p:nvSpPr>
          <p:cNvPr id="40" name="Google Shape;548;p47">
            <a:extLst>
              <a:ext uri="{FF2B5EF4-FFF2-40B4-BE49-F238E27FC236}">
                <a16:creationId xmlns:a16="http://schemas.microsoft.com/office/drawing/2014/main" id="{55EE393C-C79C-D1C7-6C22-8792D93CE1C0}"/>
              </a:ext>
            </a:extLst>
          </p:cNvPr>
          <p:cNvSpPr txBox="1">
            <a:spLocks/>
          </p:cNvSpPr>
          <p:nvPr/>
        </p:nvSpPr>
        <p:spPr>
          <a:xfrm>
            <a:off x="6589356" y="1744050"/>
            <a:ext cx="220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19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gtree Black"/>
              <a:buNone/>
              <a:defRPr sz="2400" b="0" i="0" u="none" strike="noStrike" cap="none">
                <a:solidFill>
                  <a:schemeClr val="dk1"/>
                </a:solidFill>
                <a:latin typeface="Figtree Black"/>
                <a:ea typeface="Figtree Black"/>
                <a:cs typeface="Figtree Black"/>
                <a:sym typeface="Figtree Black"/>
              </a:defRPr>
            </a:lvl9pPr>
          </a:lstStyle>
          <a:p>
            <a:pPr marL="0" indent="0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Geological Storage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62891022-210B-9788-99CE-5C6A6F98B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668" y="1273313"/>
            <a:ext cx="422243" cy="422243"/>
          </a:xfrm>
          <a:prstGeom prst="rect">
            <a:avLst/>
          </a:prstGeom>
        </p:spPr>
      </p:pic>
      <p:pic>
        <p:nvPicPr>
          <p:cNvPr id="52" name="Picture 51" descr="A triangle with arrows and numbers&#10;&#10;Description automatically generated">
            <a:extLst>
              <a:ext uri="{FF2B5EF4-FFF2-40B4-BE49-F238E27FC236}">
                <a16:creationId xmlns:a16="http://schemas.microsoft.com/office/drawing/2014/main" id="{C6FA0B4C-E012-101E-73D6-C4653186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739" y="1211061"/>
            <a:ext cx="546748" cy="546748"/>
          </a:xfrm>
          <a:prstGeom prst="rect">
            <a:avLst/>
          </a:prstGeom>
        </p:spPr>
      </p:pic>
      <p:pic>
        <p:nvPicPr>
          <p:cNvPr id="1032" name="Picture 8" descr="187 Underground Gas Storage Icon Images, Stock Photos, 3D objects, &amp;  Vectors | Shutterstock">
            <a:extLst>
              <a:ext uri="{FF2B5EF4-FFF2-40B4-BE49-F238E27FC236}">
                <a16:creationId xmlns:a16="http://schemas.microsoft.com/office/drawing/2014/main" id="{BDBAD56A-F064-2AE4-9EC3-09133DF04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840" r="2562" b="8061"/>
          <a:stretch/>
        </p:blipFill>
        <p:spPr bwMode="auto">
          <a:xfrm>
            <a:off x="7417582" y="1200925"/>
            <a:ext cx="546748" cy="5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quid propane gas icon symbol design Royalty Free Vector">
            <a:extLst>
              <a:ext uri="{FF2B5EF4-FFF2-40B4-BE49-F238E27FC236}">
                <a16:creationId xmlns:a16="http://schemas.microsoft.com/office/drawing/2014/main" id="{9F73F48B-F180-2E6E-7E33-8FAC2D0EE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5874" r="4341" b="9720"/>
          <a:stretch/>
        </p:blipFill>
        <p:spPr bwMode="auto">
          <a:xfrm>
            <a:off x="3193111" y="1238182"/>
            <a:ext cx="553151" cy="5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4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Google Shape;419;p44"/>
          <p:cNvCxnSpPr>
            <a:stCxn id="420" idx="3"/>
            <a:endCxn id="421" idx="1"/>
          </p:cNvCxnSpPr>
          <p:nvPr/>
        </p:nvCxnSpPr>
        <p:spPr>
          <a:xfrm flipV="1">
            <a:off x="2855734" y="2018975"/>
            <a:ext cx="3253800" cy="22315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474805" y="492317"/>
            <a:ext cx="77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Advancements in Gas Storage</a:t>
            </a:r>
          </a:p>
        </p:txBody>
      </p:sp>
      <p:sp>
        <p:nvSpPr>
          <p:cNvPr id="425" name="Google Shape;425;p44"/>
          <p:cNvSpPr txBox="1"/>
          <p:nvPr/>
        </p:nvSpPr>
        <p:spPr>
          <a:xfrm>
            <a:off x="1896633" y="2429890"/>
            <a:ext cx="1552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MOF Enhancements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ea typeface="Figtree Black"/>
              <a:cs typeface="Times New Roman" panose="02020603050405020304" pitchFamily="18" charset="0"/>
              <a:sym typeface="Figtree Black"/>
            </a:endParaRPr>
          </a:p>
        </p:txBody>
      </p:sp>
      <p:sp>
        <p:nvSpPr>
          <p:cNvPr id="426" name="Google Shape;426;p44"/>
          <p:cNvSpPr txBox="1"/>
          <p:nvPr/>
        </p:nvSpPr>
        <p:spPr>
          <a:xfrm>
            <a:off x="1875666" y="2716090"/>
            <a:ext cx="1552499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next-generation MOFs with increased storage efficiency.</a:t>
            </a:r>
            <a:endParaRPr sz="1050" dirty="0">
              <a:solidFill>
                <a:schemeClr val="dk1"/>
              </a:solidFill>
              <a:latin typeface="Times New Roman" panose="02020603050405020304" pitchFamily="18" charset="0"/>
              <a:ea typeface="Hanken Grotesk"/>
              <a:cs typeface="Times New Roman" panose="02020603050405020304" pitchFamily="18" charset="0"/>
              <a:sym typeface="Hanken Grotesk"/>
            </a:endParaRPr>
          </a:p>
        </p:txBody>
      </p:sp>
      <p:sp>
        <p:nvSpPr>
          <p:cNvPr id="427" name="Google Shape;427;p44"/>
          <p:cNvSpPr txBox="1"/>
          <p:nvPr/>
        </p:nvSpPr>
        <p:spPr>
          <a:xfrm>
            <a:off x="3609406" y="2481800"/>
            <a:ext cx="1552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Nanomaterials Research</a:t>
            </a:r>
            <a:endParaRPr b="1" dirty="0">
              <a:solidFill>
                <a:schemeClr val="dk1"/>
              </a:solidFill>
              <a:latin typeface="Times New Roman" panose="02020603050405020304" pitchFamily="18" charset="0"/>
              <a:ea typeface="Figtree Black"/>
              <a:cs typeface="Times New Roman" panose="02020603050405020304" pitchFamily="18" charset="0"/>
              <a:sym typeface="Figtree Black"/>
            </a:endParaRPr>
          </a:p>
        </p:txBody>
      </p:sp>
      <p:sp>
        <p:nvSpPr>
          <p:cNvPr id="428" name="Google Shape;428;p44"/>
          <p:cNvSpPr txBox="1"/>
          <p:nvPr/>
        </p:nvSpPr>
        <p:spPr>
          <a:xfrm>
            <a:off x="3609419" y="2716090"/>
            <a:ext cx="15525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nanotubes and graphene oxide show improved gas adsorption properties.</a:t>
            </a:r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ea typeface="Hanken Grotesk"/>
              <a:cs typeface="Times New Roman" panose="02020603050405020304" pitchFamily="18" charset="0"/>
              <a:sym typeface="Hanken Grotesk"/>
            </a:endParaRPr>
          </a:p>
        </p:txBody>
      </p:sp>
      <p:sp>
        <p:nvSpPr>
          <p:cNvPr id="429" name="Google Shape;429;p44"/>
          <p:cNvSpPr txBox="1"/>
          <p:nvPr/>
        </p:nvSpPr>
        <p:spPr>
          <a:xfrm>
            <a:off x="5591951" y="2499354"/>
            <a:ext cx="1552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Storage Systems</a:t>
            </a:r>
            <a:endParaRPr lang="en-US" b="1" dirty="0">
              <a:solidFill>
                <a:schemeClr val="dk1"/>
              </a:solidFill>
              <a:latin typeface="Times New Roman" panose="02020603050405020304" pitchFamily="18" charset="0"/>
              <a:ea typeface="Figtree Black"/>
              <a:cs typeface="Times New Roman" panose="02020603050405020304" pitchFamily="18" charset="0"/>
              <a:sym typeface="Figtree Black"/>
            </a:endParaRPr>
          </a:p>
        </p:txBody>
      </p:sp>
      <p:sp>
        <p:nvSpPr>
          <p:cNvPr id="430" name="Google Shape;430;p44"/>
          <p:cNvSpPr txBox="1"/>
          <p:nvPr/>
        </p:nvSpPr>
        <p:spPr>
          <a:xfrm>
            <a:off x="5343148" y="2716090"/>
            <a:ext cx="1636642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materials enables gas storage under moderate pressure and temperature conditions.</a:t>
            </a:r>
            <a:endParaRPr sz="1200" dirty="0">
              <a:solidFill>
                <a:schemeClr val="dk1"/>
              </a:solidFill>
              <a:latin typeface="Times New Roman" panose="02020603050405020304" pitchFamily="18" charset="0"/>
              <a:ea typeface="Hanken Grotesk"/>
              <a:cs typeface="Times New Roman" panose="02020603050405020304" pitchFamily="18" charset="0"/>
              <a:sym typeface="Hanken Grotesk"/>
            </a:endParaRPr>
          </a:p>
        </p:txBody>
      </p:sp>
      <p:sp>
        <p:nvSpPr>
          <p:cNvPr id="431" name="Google Shape;431;p44"/>
          <p:cNvSpPr txBox="1"/>
          <p:nvPr/>
        </p:nvSpPr>
        <p:spPr>
          <a:xfrm>
            <a:off x="3510764" y="4205873"/>
            <a:ext cx="1733755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Times New Roman" panose="02020603050405020304" pitchFamily="18" charset="0"/>
                <a:ea typeface="Figtree Black"/>
                <a:cs typeface="Times New Roman" panose="02020603050405020304" pitchFamily="18" charset="0"/>
                <a:sym typeface="Figtree Black"/>
              </a:rPr>
              <a:t>Advancements</a:t>
            </a:r>
          </a:p>
        </p:txBody>
      </p:sp>
      <p:sp>
        <p:nvSpPr>
          <p:cNvPr id="420" name="Google Shape;420;p44"/>
          <p:cNvSpPr txBox="1"/>
          <p:nvPr/>
        </p:nvSpPr>
        <p:spPr>
          <a:xfrm>
            <a:off x="2490034" y="1858440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Times New Roman" panose="02020603050405020304" pitchFamily="18" charset="0"/>
                <a:ea typeface="Figtree Black"/>
                <a:cs typeface="Times New Roman" panose="02020603050405020304" pitchFamily="18" charset="0"/>
                <a:sym typeface="Figtree Black"/>
              </a:rPr>
              <a:t>01</a:t>
            </a:r>
            <a:endParaRPr sz="1100">
              <a:solidFill>
                <a:schemeClr val="lt1"/>
              </a:solidFill>
              <a:latin typeface="Times New Roman" panose="02020603050405020304" pitchFamily="18" charset="0"/>
              <a:ea typeface="Figtree Black"/>
              <a:cs typeface="Times New Roman" panose="02020603050405020304" pitchFamily="18" charset="0"/>
              <a:sym typeface="Figtree Black"/>
            </a:endParaRPr>
          </a:p>
        </p:txBody>
      </p:sp>
      <p:sp>
        <p:nvSpPr>
          <p:cNvPr id="432" name="Google Shape;432;p44"/>
          <p:cNvSpPr txBox="1"/>
          <p:nvPr/>
        </p:nvSpPr>
        <p:spPr>
          <a:xfrm>
            <a:off x="4202812" y="1858440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Times New Roman" panose="02020603050405020304" pitchFamily="18" charset="0"/>
                <a:ea typeface="Figtree Black"/>
                <a:cs typeface="Times New Roman" panose="02020603050405020304" pitchFamily="18" charset="0"/>
                <a:sym typeface="Figtree Black"/>
              </a:rPr>
              <a:t>02</a:t>
            </a:r>
            <a:endParaRPr sz="1100">
              <a:solidFill>
                <a:schemeClr val="lt1"/>
              </a:solidFill>
              <a:latin typeface="Times New Roman" panose="02020603050405020304" pitchFamily="18" charset="0"/>
              <a:ea typeface="Figtree Black"/>
              <a:cs typeface="Times New Roman" panose="02020603050405020304" pitchFamily="18" charset="0"/>
              <a:sym typeface="Figtree Black"/>
            </a:endParaRPr>
          </a:p>
        </p:txBody>
      </p:sp>
      <p:sp>
        <p:nvSpPr>
          <p:cNvPr id="421" name="Google Shape;421;p44"/>
          <p:cNvSpPr txBox="1"/>
          <p:nvPr/>
        </p:nvSpPr>
        <p:spPr>
          <a:xfrm>
            <a:off x="6109534" y="1836125"/>
            <a:ext cx="365700" cy="36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Times New Roman" panose="02020603050405020304" pitchFamily="18" charset="0"/>
                <a:ea typeface="Figtree Black"/>
                <a:cs typeface="Times New Roman" panose="02020603050405020304" pitchFamily="18" charset="0"/>
                <a:sym typeface="Figtree Black"/>
              </a:rPr>
              <a:t>03</a:t>
            </a:r>
            <a:endParaRPr sz="1100" dirty="0">
              <a:solidFill>
                <a:schemeClr val="lt1"/>
              </a:solidFill>
              <a:latin typeface="Times New Roman" panose="02020603050405020304" pitchFamily="18" charset="0"/>
              <a:ea typeface="Figtree Black"/>
              <a:cs typeface="Times New Roman" panose="02020603050405020304" pitchFamily="18" charset="0"/>
              <a:sym typeface="Figtree Black"/>
            </a:endParaRPr>
          </a:p>
        </p:txBody>
      </p:sp>
      <p:grpSp>
        <p:nvGrpSpPr>
          <p:cNvPr id="433" name="Google Shape;433;p44"/>
          <p:cNvGrpSpPr/>
          <p:nvPr/>
        </p:nvGrpSpPr>
        <p:grpSpPr>
          <a:xfrm>
            <a:off x="4199325" y="1361128"/>
            <a:ext cx="372675" cy="345000"/>
            <a:chOff x="3221113" y="2520150"/>
            <a:chExt cx="372675" cy="345000"/>
          </a:xfrm>
        </p:grpSpPr>
        <p:sp>
          <p:nvSpPr>
            <p:cNvPr id="434" name="Google Shape;434;p44"/>
            <p:cNvSpPr/>
            <p:nvPr/>
          </p:nvSpPr>
          <p:spPr>
            <a:xfrm>
              <a:off x="3554288" y="2774400"/>
              <a:ext cx="14875" cy="43850"/>
            </a:xfrm>
            <a:custGeom>
              <a:avLst/>
              <a:gdLst/>
              <a:ahLst/>
              <a:cxnLst/>
              <a:rect l="l" t="t" r="r" b="b"/>
              <a:pathLst>
                <a:path w="595" h="1754" extrusionOk="0">
                  <a:moveTo>
                    <a:pt x="0" y="0"/>
                  </a:moveTo>
                  <a:lnTo>
                    <a:pt x="0" y="1753"/>
                  </a:lnTo>
                  <a:lnTo>
                    <a:pt x="595" y="1753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3295938" y="2550150"/>
              <a:ext cx="87425" cy="151750"/>
            </a:xfrm>
            <a:custGeom>
              <a:avLst/>
              <a:gdLst/>
              <a:ahLst/>
              <a:cxnLst/>
              <a:rect l="l" t="t" r="r" b="b"/>
              <a:pathLst>
                <a:path w="3497" h="6070" extrusionOk="0">
                  <a:moveTo>
                    <a:pt x="2174" y="0"/>
                  </a:moveTo>
                  <a:lnTo>
                    <a:pt x="1662" y="298"/>
                  </a:lnTo>
                  <a:lnTo>
                    <a:pt x="2266" y="1282"/>
                  </a:lnTo>
                  <a:cubicBezTo>
                    <a:pt x="2389" y="1456"/>
                    <a:pt x="2389" y="1671"/>
                    <a:pt x="2266" y="1835"/>
                  </a:cubicBezTo>
                  <a:lnTo>
                    <a:pt x="2266" y="1876"/>
                  </a:lnTo>
                  <a:cubicBezTo>
                    <a:pt x="1959" y="2348"/>
                    <a:pt x="2092" y="2953"/>
                    <a:pt x="2523" y="3332"/>
                  </a:cubicBezTo>
                  <a:lnTo>
                    <a:pt x="2646" y="3414"/>
                  </a:lnTo>
                  <a:cubicBezTo>
                    <a:pt x="2820" y="3547"/>
                    <a:pt x="2902" y="3763"/>
                    <a:pt x="2861" y="3927"/>
                  </a:cubicBezTo>
                  <a:lnTo>
                    <a:pt x="2820" y="4101"/>
                  </a:lnTo>
                  <a:cubicBezTo>
                    <a:pt x="2779" y="4357"/>
                    <a:pt x="2564" y="4531"/>
                    <a:pt x="2307" y="4531"/>
                  </a:cubicBezTo>
                  <a:lnTo>
                    <a:pt x="1580" y="4531"/>
                  </a:lnTo>
                  <a:cubicBezTo>
                    <a:pt x="1282" y="4531"/>
                    <a:pt x="1026" y="4654"/>
                    <a:pt x="811" y="4870"/>
                  </a:cubicBezTo>
                  <a:lnTo>
                    <a:pt x="1" y="5639"/>
                  </a:lnTo>
                  <a:lnTo>
                    <a:pt x="421" y="6069"/>
                  </a:lnTo>
                  <a:lnTo>
                    <a:pt x="1241" y="5259"/>
                  </a:lnTo>
                  <a:cubicBezTo>
                    <a:pt x="1323" y="5167"/>
                    <a:pt x="1446" y="5126"/>
                    <a:pt x="1580" y="5126"/>
                  </a:cubicBezTo>
                  <a:lnTo>
                    <a:pt x="2307" y="5126"/>
                  </a:lnTo>
                  <a:cubicBezTo>
                    <a:pt x="2861" y="5126"/>
                    <a:pt x="3333" y="4747"/>
                    <a:pt x="3415" y="4183"/>
                  </a:cubicBezTo>
                  <a:lnTo>
                    <a:pt x="3456" y="4019"/>
                  </a:lnTo>
                  <a:cubicBezTo>
                    <a:pt x="3497" y="3629"/>
                    <a:pt x="3333" y="3250"/>
                    <a:pt x="3035" y="2994"/>
                  </a:cubicBezTo>
                  <a:lnTo>
                    <a:pt x="2861" y="2860"/>
                  </a:lnTo>
                  <a:cubicBezTo>
                    <a:pt x="2687" y="2696"/>
                    <a:pt x="2605" y="2389"/>
                    <a:pt x="2779" y="2184"/>
                  </a:cubicBezTo>
                  <a:lnTo>
                    <a:pt x="2779" y="2133"/>
                  </a:lnTo>
                  <a:cubicBezTo>
                    <a:pt x="2984" y="1753"/>
                    <a:pt x="2984" y="1323"/>
                    <a:pt x="2779" y="943"/>
                  </a:cubicBezTo>
                  <a:lnTo>
                    <a:pt x="217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3420763" y="2565000"/>
              <a:ext cx="88700" cy="178400"/>
            </a:xfrm>
            <a:custGeom>
              <a:avLst/>
              <a:gdLst/>
              <a:ahLst/>
              <a:cxnLst/>
              <a:rect l="l" t="t" r="r" b="b"/>
              <a:pathLst>
                <a:path w="3548" h="7136" extrusionOk="0">
                  <a:moveTo>
                    <a:pt x="0" y="1"/>
                  </a:moveTo>
                  <a:lnTo>
                    <a:pt x="0" y="606"/>
                  </a:lnTo>
                  <a:cubicBezTo>
                    <a:pt x="1630" y="606"/>
                    <a:pt x="2953" y="1928"/>
                    <a:pt x="2953" y="3589"/>
                  </a:cubicBezTo>
                  <a:cubicBezTo>
                    <a:pt x="2953" y="5219"/>
                    <a:pt x="1630" y="6582"/>
                    <a:pt x="0" y="6582"/>
                  </a:cubicBezTo>
                  <a:lnTo>
                    <a:pt x="0" y="7136"/>
                  </a:lnTo>
                  <a:cubicBezTo>
                    <a:pt x="1969" y="7136"/>
                    <a:pt x="3547" y="5557"/>
                    <a:pt x="3547" y="3589"/>
                  </a:cubicBezTo>
                  <a:cubicBezTo>
                    <a:pt x="3547" y="1631"/>
                    <a:pt x="1969" y="1"/>
                    <a:pt x="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3221113" y="2520150"/>
              <a:ext cx="372675" cy="345000"/>
            </a:xfrm>
            <a:custGeom>
              <a:avLst/>
              <a:gdLst/>
              <a:ahLst/>
              <a:cxnLst/>
              <a:rect l="l" t="t" r="r" b="b"/>
              <a:pathLst>
                <a:path w="14907" h="13800" extrusionOk="0">
                  <a:moveTo>
                    <a:pt x="8243" y="4194"/>
                  </a:moveTo>
                  <a:cubicBezTo>
                    <a:pt x="8796" y="4317"/>
                    <a:pt x="9186" y="4788"/>
                    <a:pt x="9186" y="5383"/>
                  </a:cubicBezTo>
                  <a:cubicBezTo>
                    <a:pt x="9186" y="5947"/>
                    <a:pt x="8796" y="6459"/>
                    <a:pt x="8243" y="6582"/>
                  </a:cubicBezTo>
                  <a:lnTo>
                    <a:pt x="8243" y="4194"/>
                  </a:lnTo>
                  <a:close/>
                  <a:moveTo>
                    <a:pt x="7689" y="606"/>
                  </a:moveTo>
                  <a:lnTo>
                    <a:pt x="7689" y="8376"/>
                  </a:lnTo>
                  <a:lnTo>
                    <a:pt x="4275" y="8376"/>
                  </a:lnTo>
                  <a:cubicBezTo>
                    <a:pt x="3588" y="7525"/>
                    <a:pt x="3209" y="6459"/>
                    <a:pt x="3209" y="5383"/>
                  </a:cubicBezTo>
                  <a:cubicBezTo>
                    <a:pt x="3209" y="2871"/>
                    <a:pt x="5167" y="770"/>
                    <a:pt x="7689" y="606"/>
                  </a:cubicBezTo>
                  <a:close/>
                  <a:moveTo>
                    <a:pt x="8243" y="606"/>
                  </a:moveTo>
                  <a:cubicBezTo>
                    <a:pt x="10764" y="770"/>
                    <a:pt x="12733" y="2871"/>
                    <a:pt x="12733" y="5383"/>
                  </a:cubicBezTo>
                  <a:cubicBezTo>
                    <a:pt x="12733" y="6459"/>
                    <a:pt x="12343" y="7525"/>
                    <a:pt x="11667" y="8376"/>
                  </a:cubicBezTo>
                  <a:lnTo>
                    <a:pt x="8243" y="8376"/>
                  </a:lnTo>
                  <a:lnTo>
                    <a:pt x="8243" y="7177"/>
                  </a:lnTo>
                  <a:cubicBezTo>
                    <a:pt x="9145" y="7054"/>
                    <a:pt x="9780" y="6285"/>
                    <a:pt x="9780" y="5383"/>
                  </a:cubicBezTo>
                  <a:cubicBezTo>
                    <a:pt x="9780" y="4491"/>
                    <a:pt x="9145" y="3722"/>
                    <a:pt x="8243" y="3589"/>
                  </a:cubicBezTo>
                  <a:lnTo>
                    <a:pt x="8243" y="606"/>
                  </a:lnTo>
                  <a:close/>
                  <a:moveTo>
                    <a:pt x="13799" y="8930"/>
                  </a:moveTo>
                  <a:cubicBezTo>
                    <a:pt x="14014" y="8930"/>
                    <a:pt x="14229" y="9145"/>
                    <a:pt x="14270" y="9360"/>
                  </a:cubicBezTo>
                  <a:cubicBezTo>
                    <a:pt x="14311" y="9658"/>
                    <a:pt x="14055" y="9914"/>
                    <a:pt x="13799" y="9914"/>
                  </a:cubicBezTo>
                  <a:lnTo>
                    <a:pt x="3845" y="9914"/>
                  </a:lnTo>
                  <a:cubicBezTo>
                    <a:pt x="3158" y="9914"/>
                    <a:pt x="2604" y="10468"/>
                    <a:pt x="2645" y="11113"/>
                  </a:cubicBezTo>
                  <a:cubicBezTo>
                    <a:pt x="2697" y="11749"/>
                    <a:pt x="3209" y="12221"/>
                    <a:pt x="3804" y="12221"/>
                  </a:cubicBezTo>
                  <a:lnTo>
                    <a:pt x="13799" y="12221"/>
                  </a:lnTo>
                  <a:cubicBezTo>
                    <a:pt x="14055" y="12221"/>
                    <a:pt x="14270" y="12436"/>
                    <a:pt x="14270" y="12692"/>
                  </a:cubicBezTo>
                  <a:lnTo>
                    <a:pt x="14270" y="13072"/>
                  </a:lnTo>
                  <a:cubicBezTo>
                    <a:pt x="14270" y="13164"/>
                    <a:pt x="14229" y="13205"/>
                    <a:pt x="14137" y="13205"/>
                  </a:cubicBezTo>
                  <a:lnTo>
                    <a:pt x="2994" y="13205"/>
                  </a:lnTo>
                  <a:cubicBezTo>
                    <a:pt x="2861" y="13205"/>
                    <a:pt x="2738" y="13164"/>
                    <a:pt x="2645" y="13072"/>
                  </a:cubicBezTo>
                  <a:cubicBezTo>
                    <a:pt x="687" y="11237"/>
                    <a:pt x="1969" y="8930"/>
                    <a:pt x="3804" y="8930"/>
                  </a:cubicBezTo>
                  <a:close/>
                  <a:moveTo>
                    <a:pt x="7945" y="1"/>
                  </a:moveTo>
                  <a:cubicBezTo>
                    <a:pt x="5003" y="1"/>
                    <a:pt x="2604" y="2441"/>
                    <a:pt x="2604" y="5383"/>
                  </a:cubicBezTo>
                  <a:cubicBezTo>
                    <a:pt x="2604" y="6459"/>
                    <a:pt x="2953" y="7484"/>
                    <a:pt x="3547" y="8376"/>
                  </a:cubicBezTo>
                  <a:cubicBezTo>
                    <a:pt x="1415" y="8592"/>
                    <a:pt x="0" y="11237"/>
                    <a:pt x="2133" y="13461"/>
                  </a:cubicBezTo>
                  <a:cubicBezTo>
                    <a:pt x="2307" y="13635"/>
                    <a:pt x="2697" y="13799"/>
                    <a:pt x="2953" y="13799"/>
                  </a:cubicBezTo>
                  <a:lnTo>
                    <a:pt x="14434" y="13799"/>
                  </a:lnTo>
                  <a:cubicBezTo>
                    <a:pt x="14650" y="13799"/>
                    <a:pt x="14865" y="13584"/>
                    <a:pt x="14865" y="13379"/>
                  </a:cubicBezTo>
                  <a:lnTo>
                    <a:pt x="14865" y="12221"/>
                  </a:lnTo>
                  <a:cubicBezTo>
                    <a:pt x="14865" y="11923"/>
                    <a:pt x="14568" y="11626"/>
                    <a:pt x="14270" y="11626"/>
                  </a:cubicBezTo>
                  <a:lnTo>
                    <a:pt x="3670" y="11626"/>
                  </a:lnTo>
                  <a:cubicBezTo>
                    <a:pt x="3588" y="11626"/>
                    <a:pt x="3506" y="11626"/>
                    <a:pt x="3465" y="11534"/>
                  </a:cubicBezTo>
                  <a:cubicBezTo>
                    <a:pt x="3035" y="11072"/>
                    <a:pt x="3373" y="10468"/>
                    <a:pt x="3845" y="10468"/>
                  </a:cubicBezTo>
                  <a:lnTo>
                    <a:pt x="13758" y="10468"/>
                  </a:lnTo>
                  <a:cubicBezTo>
                    <a:pt x="14311" y="10468"/>
                    <a:pt x="14783" y="10088"/>
                    <a:pt x="14865" y="9535"/>
                  </a:cubicBezTo>
                  <a:cubicBezTo>
                    <a:pt x="14906" y="8889"/>
                    <a:pt x="14393" y="8376"/>
                    <a:pt x="13799" y="8376"/>
                  </a:cubicBezTo>
                  <a:lnTo>
                    <a:pt x="12435" y="8376"/>
                  </a:lnTo>
                  <a:cubicBezTo>
                    <a:pt x="12989" y="7484"/>
                    <a:pt x="13327" y="6459"/>
                    <a:pt x="13327" y="5383"/>
                  </a:cubicBezTo>
                  <a:cubicBezTo>
                    <a:pt x="13327" y="2441"/>
                    <a:pt x="10939" y="1"/>
                    <a:pt x="794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8" name="Google Shape;438;p44"/>
          <p:cNvGrpSpPr/>
          <p:nvPr/>
        </p:nvGrpSpPr>
        <p:grpSpPr>
          <a:xfrm>
            <a:off x="2500896" y="1361765"/>
            <a:ext cx="343975" cy="343725"/>
            <a:chOff x="4744988" y="1976825"/>
            <a:chExt cx="343975" cy="343725"/>
          </a:xfrm>
        </p:grpSpPr>
        <p:sp>
          <p:nvSpPr>
            <p:cNvPr id="439" name="Google Shape;439;p44"/>
            <p:cNvSpPr/>
            <p:nvPr/>
          </p:nvSpPr>
          <p:spPr>
            <a:xfrm>
              <a:off x="4788813" y="2020400"/>
              <a:ext cx="47950" cy="59125"/>
            </a:xfrm>
            <a:custGeom>
              <a:avLst/>
              <a:gdLst/>
              <a:ahLst/>
              <a:cxnLst/>
              <a:rect l="l" t="t" r="r" b="b"/>
              <a:pathLst>
                <a:path w="1918" h="2365" extrusionOk="0">
                  <a:moveTo>
                    <a:pt x="298" y="1"/>
                  </a:moveTo>
                  <a:cubicBezTo>
                    <a:pt x="165" y="1"/>
                    <a:pt x="42" y="134"/>
                    <a:pt x="1" y="257"/>
                  </a:cubicBezTo>
                  <a:cubicBezTo>
                    <a:pt x="1" y="431"/>
                    <a:pt x="124" y="605"/>
                    <a:pt x="298" y="605"/>
                  </a:cubicBezTo>
                  <a:lnTo>
                    <a:pt x="677" y="605"/>
                  </a:lnTo>
                  <a:lnTo>
                    <a:pt x="677" y="2051"/>
                  </a:lnTo>
                  <a:cubicBezTo>
                    <a:pt x="677" y="2184"/>
                    <a:pt x="770" y="2307"/>
                    <a:pt x="893" y="2358"/>
                  </a:cubicBezTo>
                  <a:cubicBezTo>
                    <a:pt x="914" y="2363"/>
                    <a:pt x="935" y="2365"/>
                    <a:pt x="955" y="2365"/>
                  </a:cubicBezTo>
                  <a:cubicBezTo>
                    <a:pt x="1133" y="2365"/>
                    <a:pt x="1241" y="2208"/>
                    <a:pt x="1241" y="2051"/>
                  </a:cubicBezTo>
                  <a:lnTo>
                    <a:pt x="1241" y="605"/>
                  </a:lnTo>
                  <a:lnTo>
                    <a:pt x="1620" y="605"/>
                  </a:lnTo>
                  <a:cubicBezTo>
                    <a:pt x="1754" y="605"/>
                    <a:pt x="1877" y="513"/>
                    <a:pt x="1918" y="349"/>
                  </a:cubicBezTo>
                  <a:cubicBezTo>
                    <a:pt x="1918" y="175"/>
                    <a:pt x="1795" y="1"/>
                    <a:pt x="162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4744988" y="1976825"/>
              <a:ext cx="343975" cy="343725"/>
            </a:xfrm>
            <a:custGeom>
              <a:avLst/>
              <a:gdLst/>
              <a:ahLst/>
              <a:cxnLst/>
              <a:rect l="l" t="t" r="r" b="b"/>
              <a:pathLst>
                <a:path w="13759" h="13749" extrusionOk="0">
                  <a:moveTo>
                    <a:pt x="6582" y="595"/>
                  </a:moveTo>
                  <a:lnTo>
                    <a:pt x="6582" y="8756"/>
                  </a:lnTo>
                  <a:lnTo>
                    <a:pt x="595" y="8756"/>
                  </a:lnTo>
                  <a:lnTo>
                    <a:pt x="595" y="1108"/>
                  </a:lnTo>
                  <a:cubicBezTo>
                    <a:pt x="595" y="811"/>
                    <a:pt x="811" y="595"/>
                    <a:pt x="1108" y="595"/>
                  </a:cubicBezTo>
                  <a:close/>
                  <a:moveTo>
                    <a:pt x="12641" y="595"/>
                  </a:moveTo>
                  <a:cubicBezTo>
                    <a:pt x="12938" y="595"/>
                    <a:pt x="13153" y="811"/>
                    <a:pt x="13153" y="1108"/>
                  </a:cubicBezTo>
                  <a:lnTo>
                    <a:pt x="13153" y="8756"/>
                  </a:lnTo>
                  <a:lnTo>
                    <a:pt x="7177" y="8756"/>
                  </a:lnTo>
                  <a:lnTo>
                    <a:pt x="7177" y="595"/>
                  </a:lnTo>
                  <a:close/>
                  <a:moveTo>
                    <a:pt x="13153" y="9350"/>
                  </a:moveTo>
                  <a:lnTo>
                    <a:pt x="13153" y="10201"/>
                  </a:lnTo>
                  <a:cubicBezTo>
                    <a:pt x="13153" y="10509"/>
                    <a:pt x="12938" y="10714"/>
                    <a:pt x="12641" y="10714"/>
                  </a:cubicBezTo>
                  <a:lnTo>
                    <a:pt x="1108" y="10714"/>
                  </a:lnTo>
                  <a:cubicBezTo>
                    <a:pt x="811" y="10714"/>
                    <a:pt x="595" y="10509"/>
                    <a:pt x="595" y="10201"/>
                  </a:cubicBezTo>
                  <a:lnTo>
                    <a:pt x="595" y="9350"/>
                  </a:lnTo>
                  <a:close/>
                  <a:moveTo>
                    <a:pt x="8120" y="11318"/>
                  </a:moveTo>
                  <a:cubicBezTo>
                    <a:pt x="8161" y="11954"/>
                    <a:pt x="8325" y="12600"/>
                    <a:pt x="8581" y="13194"/>
                  </a:cubicBezTo>
                  <a:lnTo>
                    <a:pt x="5167" y="13194"/>
                  </a:lnTo>
                  <a:cubicBezTo>
                    <a:pt x="5424" y="12600"/>
                    <a:pt x="5598" y="11954"/>
                    <a:pt x="5639" y="11318"/>
                  </a:cubicBezTo>
                  <a:close/>
                  <a:moveTo>
                    <a:pt x="1108" y="1"/>
                  </a:moveTo>
                  <a:cubicBezTo>
                    <a:pt x="472" y="1"/>
                    <a:pt x="1" y="462"/>
                    <a:pt x="1" y="1108"/>
                  </a:cubicBezTo>
                  <a:lnTo>
                    <a:pt x="1" y="10252"/>
                  </a:lnTo>
                  <a:cubicBezTo>
                    <a:pt x="1" y="10847"/>
                    <a:pt x="472" y="11318"/>
                    <a:pt x="1108" y="11318"/>
                  </a:cubicBezTo>
                  <a:lnTo>
                    <a:pt x="4993" y="11318"/>
                  </a:lnTo>
                  <a:cubicBezTo>
                    <a:pt x="4952" y="11954"/>
                    <a:pt x="4788" y="12600"/>
                    <a:pt x="4481" y="13153"/>
                  </a:cubicBezTo>
                  <a:lnTo>
                    <a:pt x="3589" y="13153"/>
                  </a:lnTo>
                  <a:cubicBezTo>
                    <a:pt x="3455" y="13153"/>
                    <a:pt x="3332" y="13276"/>
                    <a:pt x="3291" y="13410"/>
                  </a:cubicBezTo>
                  <a:cubicBezTo>
                    <a:pt x="3291" y="13584"/>
                    <a:pt x="3414" y="13748"/>
                    <a:pt x="3589" y="13748"/>
                  </a:cubicBezTo>
                  <a:lnTo>
                    <a:pt x="10170" y="13748"/>
                  </a:lnTo>
                  <a:cubicBezTo>
                    <a:pt x="10293" y="13748"/>
                    <a:pt x="10427" y="13666"/>
                    <a:pt x="10468" y="13492"/>
                  </a:cubicBezTo>
                  <a:cubicBezTo>
                    <a:pt x="10468" y="13328"/>
                    <a:pt x="10334" y="13153"/>
                    <a:pt x="10170" y="13153"/>
                  </a:cubicBezTo>
                  <a:lnTo>
                    <a:pt x="9227" y="13153"/>
                  </a:lnTo>
                  <a:cubicBezTo>
                    <a:pt x="8930" y="12600"/>
                    <a:pt x="8756" y="11954"/>
                    <a:pt x="8715" y="11318"/>
                  </a:cubicBezTo>
                  <a:lnTo>
                    <a:pt x="12641" y="11318"/>
                  </a:lnTo>
                  <a:cubicBezTo>
                    <a:pt x="13287" y="11318"/>
                    <a:pt x="13758" y="10847"/>
                    <a:pt x="13758" y="10252"/>
                  </a:cubicBezTo>
                  <a:lnTo>
                    <a:pt x="13758" y="1108"/>
                  </a:lnTo>
                  <a:cubicBezTo>
                    <a:pt x="13758" y="462"/>
                    <a:pt x="13287" y="1"/>
                    <a:pt x="1264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4843163" y="2064225"/>
              <a:ext cx="38450" cy="15150"/>
            </a:xfrm>
            <a:custGeom>
              <a:avLst/>
              <a:gdLst/>
              <a:ahLst/>
              <a:cxnLst/>
              <a:rect l="l" t="t" r="r" b="b"/>
              <a:pathLst>
                <a:path w="1538" h="606" extrusionOk="0">
                  <a:moveTo>
                    <a:pt x="349" y="1"/>
                  </a:moveTo>
                  <a:cubicBezTo>
                    <a:pt x="133" y="1"/>
                    <a:pt x="0" y="175"/>
                    <a:pt x="41" y="349"/>
                  </a:cubicBezTo>
                  <a:cubicBezTo>
                    <a:pt x="41" y="513"/>
                    <a:pt x="174" y="605"/>
                    <a:pt x="349" y="605"/>
                  </a:cubicBezTo>
                  <a:lnTo>
                    <a:pt x="1199" y="605"/>
                  </a:lnTo>
                  <a:cubicBezTo>
                    <a:pt x="1374" y="605"/>
                    <a:pt x="1538" y="431"/>
                    <a:pt x="1497" y="257"/>
                  </a:cubicBezTo>
                  <a:cubicBezTo>
                    <a:pt x="1456" y="134"/>
                    <a:pt x="1323" y="1"/>
                    <a:pt x="119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4788813" y="2108050"/>
              <a:ext cx="92800" cy="14900"/>
            </a:xfrm>
            <a:custGeom>
              <a:avLst/>
              <a:gdLst/>
              <a:ahLst/>
              <a:cxnLst/>
              <a:rect l="l" t="t" r="r" b="b"/>
              <a:pathLst>
                <a:path w="3712" h="596" extrusionOk="0">
                  <a:moveTo>
                    <a:pt x="298" y="1"/>
                  </a:moveTo>
                  <a:cubicBezTo>
                    <a:pt x="124" y="1"/>
                    <a:pt x="1" y="175"/>
                    <a:pt x="42" y="339"/>
                  </a:cubicBezTo>
                  <a:cubicBezTo>
                    <a:pt x="42" y="513"/>
                    <a:pt x="165" y="595"/>
                    <a:pt x="339" y="595"/>
                  </a:cubicBezTo>
                  <a:lnTo>
                    <a:pt x="3373" y="595"/>
                  </a:lnTo>
                  <a:cubicBezTo>
                    <a:pt x="3548" y="595"/>
                    <a:pt x="3712" y="431"/>
                    <a:pt x="3671" y="257"/>
                  </a:cubicBezTo>
                  <a:cubicBezTo>
                    <a:pt x="3630" y="134"/>
                    <a:pt x="3497" y="1"/>
                    <a:pt x="337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4788813" y="2151875"/>
              <a:ext cx="92800" cy="14900"/>
            </a:xfrm>
            <a:custGeom>
              <a:avLst/>
              <a:gdLst/>
              <a:ahLst/>
              <a:cxnLst/>
              <a:rect l="l" t="t" r="r" b="b"/>
              <a:pathLst>
                <a:path w="3712" h="596" extrusionOk="0">
                  <a:moveTo>
                    <a:pt x="298" y="1"/>
                  </a:moveTo>
                  <a:cubicBezTo>
                    <a:pt x="124" y="1"/>
                    <a:pt x="1" y="175"/>
                    <a:pt x="42" y="339"/>
                  </a:cubicBezTo>
                  <a:cubicBezTo>
                    <a:pt x="42" y="472"/>
                    <a:pt x="165" y="595"/>
                    <a:pt x="339" y="595"/>
                  </a:cubicBezTo>
                  <a:lnTo>
                    <a:pt x="3373" y="595"/>
                  </a:lnTo>
                  <a:cubicBezTo>
                    <a:pt x="3548" y="595"/>
                    <a:pt x="3712" y="431"/>
                    <a:pt x="3671" y="257"/>
                  </a:cubicBezTo>
                  <a:cubicBezTo>
                    <a:pt x="3630" y="83"/>
                    <a:pt x="3497" y="1"/>
                    <a:pt x="3373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4953088" y="2108050"/>
              <a:ext cx="92050" cy="14900"/>
            </a:xfrm>
            <a:custGeom>
              <a:avLst/>
              <a:gdLst/>
              <a:ahLst/>
              <a:cxnLst/>
              <a:rect l="l" t="t" r="r" b="b"/>
              <a:pathLst>
                <a:path w="3682" h="596" extrusionOk="0">
                  <a:moveTo>
                    <a:pt x="308" y="1"/>
                  </a:moveTo>
                  <a:cubicBezTo>
                    <a:pt x="134" y="1"/>
                    <a:pt x="1" y="175"/>
                    <a:pt x="1" y="339"/>
                  </a:cubicBezTo>
                  <a:cubicBezTo>
                    <a:pt x="52" y="513"/>
                    <a:pt x="175" y="595"/>
                    <a:pt x="308" y="595"/>
                  </a:cubicBezTo>
                  <a:lnTo>
                    <a:pt x="3384" y="595"/>
                  </a:lnTo>
                  <a:cubicBezTo>
                    <a:pt x="3548" y="595"/>
                    <a:pt x="3681" y="431"/>
                    <a:pt x="3681" y="257"/>
                  </a:cubicBezTo>
                  <a:cubicBezTo>
                    <a:pt x="3640" y="134"/>
                    <a:pt x="3507" y="1"/>
                    <a:pt x="3384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4953088" y="2064225"/>
              <a:ext cx="92050" cy="15150"/>
            </a:xfrm>
            <a:custGeom>
              <a:avLst/>
              <a:gdLst/>
              <a:ahLst/>
              <a:cxnLst/>
              <a:rect l="l" t="t" r="r" b="b"/>
              <a:pathLst>
                <a:path w="3682" h="606" extrusionOk="0">
                  <a:moveTo>
                    <a:pt x="308" y="1"/>
                  </a:moveTo>
                  <a:cubicBezTo>
                    <a:pt x="134" y="1"/>
                    <a:pt x="1" y="175"/>
                    <a:pt x="1" y="349"/>
                  </a:cubicBezTo>
                  <a:cubicBezTo>
                    <a:pt x="52" y="513"/>
                    <a:pt x="175" y="605"/>
                    <a:pt x="308" y="605"/>
                  </a:cubicBezTo>
                  <a:lnTo>
                    <a:pt x="3384" y="605"/>
                  </a:lnTo>
                  <a:cubicBezTo>
                    <a:pt x="3548" y="605"/>
                    <a:pt x="3681" y="431"/>
                    <a:pt x="3681" y="257"/>
                  </a:cubicBezTo>
                  <a:cubicBezTo>
                    <a:pt x="3640" y="134"/>
                    <a:pt x="3507" y="1"/>
                    <a:pt x="338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4953088" y="2020400"/>
              <a:ext cx="92050" cy="15150"/>
            </a:xfrm>
            <a:custGeom>
              <a:avLst/>
              <a:gdLst/>
              <a:ahLst/>
              <a:cxnLst/>
              <a:rect l="l" t="t" r="r" b="b"/>
              <a:pathLst>
                <a:path w="3682" h="606" extrusionOk="0">
                  <a:moveTo>
                    <a:pt x="308" y="1"/>
                  </a:moveTo>
                  <a:cubicBezTo>
                    <a:pt x="134" y="1"/>
                    <a:pt x="1" y="175"/>
                    <a:pt x="1" y="349"/>
                  </a:cubicBezTo>
                  <a:cubicBezTo>
                    <a:pt x="52" y="513"/>
                    <a:pt x="175" y="605"/>
                    <a:pt x="308" y="605"/>
                  </a:cubicBezTo>
                  <a:lnTo>
                    <a:pt x="3384" y="605"/>
                  </a:lnTo>
                  <a:cubicBezTo>
                    <a:pt x="3548" y="605"/>
                    <a:pt x="3681" y="431"/>
                    <a:pt x="3681" y="257"/>
                  </a:cubicBezTo>
                  <a:cubicBezTo>
                    <a:pt x="3640" y="134"/>
                    <a:pt x="3507" y="1"/>
                    <a:pt x="3384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4953088" y="2151875"/>
              <a:ext cx="70525" cy="14900"/>
            </a:xfrm>
            <a:custGeom>
              <a:avLst/>
              <a:gdLst/>
              <a:ahLst/>
              <a:cxnLst/>
              <a:rect l="l" t="t" r="r" b="b"/>
              <a:pathLst>
                <a:path w="2821" h="596" extrusionOk="0">
                  <a:moveTo>
                    <a:pt x="308" y="1"/>
                  </a:moveTo>
                  <a:cubicBezTo>
                    <a:pt x="134" y="1"/>
                    <a:pt x="1" y="175"/>
                    <a:pt x="1" y="339"/>
                  </a:cubicBezTo>
                  <a:cubicBezTo>
                    <a:pt x="52" y="472"/>
                    <a:pt x="175" y="595"/>
                    <a:pt x="308" y="595"/>
                  </a:cubicBezTo>
                  <a:lnTo>
                    <a:pt x="2482" y="595"/>
                  </a:lnTo>
                  <a:cubicBezTo>
                    <a:pt x="2656" y="595"/>
                    <a:pt x="2820" y="431"/>
                    <a:pt x="2779" y="257"/>
                  </a:cubicBezTo>
                  <a:cubicBezTo>
                    <a:pt x="2779" y="83"/>
                    <a:pt x="2656" y="1"/>
                    <a:pt x="248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8" name="Google Shape;448;p44"/>
          <p:cNvGrpSpPr/>
          <p:nvPr/>
        </p:nvGrpSpPr>
        <p:grpSpPr>
          <a:xfrm>
            <a:off x="6119384" y="1361765"/>
            <a:ext cx="346000" cy="343725"/>
            <a:chOff x="7008788" y="1976825"/>
            <a:chExt cx="346000" cy="343725"/>
          </a:xfrm>
        </p:grpSpPr>
        <p:sp>
          <p:nvSpPr>
            <p:cNvPr id="449" name="Google Shape;449;p44"/>
            <p:cNvSpPr/>
            <p:nvPr/>
          </p:nvSpPr>
          <p:spPr>
            <a:xfrm>
              <a:off x="7076188" y="1976825"/>
              <a:ext cx="232725" cy="293475"/>
            </a:xfrm>
            <a:custGeom>
              <a:avLst/>
              <a:gdLst/>
              <a:ahLst/>
              <a:cxnLst/>
              <a:rect l="l" t="t" r="r" b="b"/>
              <a:pathLst>
                <a:path w="9309" h="11739" extrusionOk="0">
                  <a:moveTo>
                    <a:pt x="1282" y="1"/>
                  </a:moveTo>
                  <a:cubicBezTo>
                    <a:pt x="554" y="1"/>
                    <a:pt x="0" y="554"/>
                    <a:pt x="0" y="1282"/>
                  </a:cubicBezTo>
                  <a:lnTo>
                    <a:pt x="0" y="6962"/>
                  </a:lnTo>
                  <a:lnTo>
                    <a:pt x="0" y="9863"/>
                  </a:lnTo>
                  <a:lnTo>
                    <a:pt x="0" y="10293"/>
                  </a:lnTo>
                  <a:lnTo>
                    <a:pt x="0" y="10375"/>
                  </a:lnTo>
                  <a:lnTo>
                    <a:pt x="0" y="10457"/>
                  </a:lnTo>
                  <a:cubicBezTo>
                    <a:pt x="0" y="11185"/>
                    <a:pt x="554" y="11739"/>
                    <a:pt x="1241" y="11739"/>
                  </a:cubicBezTo>
                  <a:lnTo>
                    <a:pt x="6233" y="11739"/>
                  </a:lnTo>
                  <a:lnTo>
                    <a:pt x="6233" y="11144"/>
                  </a:lnTo>
                  <a:lnTo>
                    <a:pt x="1282" y="11144"/>
                  </a:lnTo>
                  <a:cubicBezTo>
                    <a:pt x="892" y="11144"/>
                    <a:pt x="595" y="10847"/>
                    <a:pt x="595" y="10457"/>
                  </a:cubicBezTo>
                  <a:cubicBezTo>
                    <a:pt x="595" y="10078"/>
                    <a:pt x="892" y="9781"/>
                    <a:pt x="1282" y="9781"/>
                  </a:cubicBezTo>
                  <a:lnTo>
                    <a:pt x="6059" y="9781"/>
                  </a:lnTo>
                  <a:lnTo>
                    <a:pt x="6059" y="9176"/>
                  </a:lnTo>
                  <a:lnTo>
                    <a:pt x="1241" y="9176"/>
                  </a:lnTo>
                  <a:cubicBezTo>
                    <a:pt x="984" y="9176"/>
                    <a:pt x="728" y="9268"/>
                    <a:pt x="554" y="9391"/>
                  </a:cubicBezTo>
                  <a:lnTo>
                    <a:pt x="554" y="6962"/>
                  </a:lnTo>
                  <a:lnTo>
                    <a:pt x="554" y="1231"/>
                  </a:lnTo>
                  <a:cubicBezTo>
                    <a:pt x="554" y="852"/>
                    <a:pt x="851" y="554"/>
                    <a:pt x="1241" y="554"/>
                  </a:cubicBezTo>
                  <a:lnTo>
                    <a:pt x="8755" y="554"/>
                  </a:lnTo>
                  <a:lnTo>
                    <a:pt x="8755" y="8920"/>
                  </a:lnTo>
                  <a:lnTo>
                    <a:pt x="9309" y="8920"/>
                  </a:lnTo>
                  <a:lnTo>
                    <a:pt x="9309" y="298"/>
                  </a:lnTo>
                  <a:cubicBezTo>
                    <a:pt x="9309" y="124"/>
                    <a:pt x="9186" y="1"/>
                    <a:pt x="901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7218163" y="2184525"/>
              <a:ext cx="136625" cy="136025"/>
            </a:xfrm>
            <a:custGeom>
              <a:avLst/>
              <a:gdLst/>
              <a:ahLst/>
              <a:cxnLst/>
              <a:rect l="l" t="t" r="r" b="b"/>
              <a:pathLst>
                <a:path w="5465" h="5441" extrusionOk="0">
                  <a:moveTo>
                    <a:pt x="595" y="612"/>
                  </a:moveTo>
                  <a:lnTo>
                    <a:pt x="4019" y="960"/>
                  </a:lnTo>
                  <a:lnTo>
                    <a:pt x="3373" y="1596"/>
                  </a:lnTo>
                  <a:cubicBezTo>
                    <a:pt x="3332" y="1637"/>
                    <a:pt x="3332" y="1688"/>
                    <a:pt x="3291" y="1688"/>
                  </a:cubicBezTo>
                  <a:cubicBezTo>
                    <a:pt x="3250" y="1811"/>
                    <a:pt x="3291" y="1944"/>
                    <a:pt x="3373" y="2026"/>
                  </a:cubicBezTo>
                  <a:lnTo>
                    <a:pt x="4696" y="3349"/>
                  </a:lnTo>
                  <a:lnTo>
                    <a:pt x="3332" y="4712"/>
                  </a:lnTo>
                  <a:lnTo>
                    <a:pt x="2051" y="3349"/>
                  </a:lnTo>
                  <a:cubicBezTo>
                    <a:pt x="1969" y="3308"/>
                    <a:pt x="1877" y="3267"/>
                    <a:pt x="1836" y="3267"/>
                  </a:cubicBezTo>
                  <a:cubicBezTo>
                    <a:pt x="1754" y="3267"/>
                    <a:pt x="1661" y="3308"/>
                    <a:pt x="1620" y="3349"/>
                  </a:cubicBezTo>
                  <a:lnTo>
                    <a:pt x="944" y="4036"/>
                  </a:lnTo>
                  <a:lnTo>
                    <a:pt x="595" y="612"/>
                  </a:lnTo>
                  <a:close/>
                  <a:moveTo>
                    <a:pt x="231" y="1"/>
                  </a:moveTo>
                  <a:cubicBezTo>
                    <a:pt x="170" y="1"/>
                    <a:pt x="113" y="39"/>
                    <a:pt x="83" y="99"/>
                  </a:cubicBezTo>
                  <a:cubicBezTo>
                    <a:pt x="1" y="150"/>
                    <a:pt x="1" y="232"/>
                    <a:pt x="1" y="314"/>
                  </a:cubicBezTo>
                  <a:lnTo>
                    <a:pt x="431" y="4712"/>
                  </a:lnTo>
                  <a:cubicBezTo>
                    <a:pt x="431" y="4845"/>
                    <a:pt x="554" y="4968"/>
                    <a:pt x="728" y="4968"/>
                  </a:cubicBezTo>
                  <a:cubicBezTo>
                    <a:pt x="810" y="4968"/>
                    <a:pt x="892" y="4927"/>
                    <a:pt x="944" y="4886"/>
                  </a:cubicBezTo>
                  <a:lnTo>
                    <a:pt x="1836" y="3995"/>
                  </a:lnTo>
                  <a:lnTo>
                    <a:pt x="3117" y="5358"/>
                  </a:lnTo>
                  <a:cubicBezTo>
                    <a:pt x="3199" y="5399"/>
                    <a:pt x="3291" y="5440"/>
                    <a:pt x="3332" y="5440"/>
                  </a:cubicBezTo>
                  <a:cubicBezTo>
                    <a:pt x="3414" y="5440"/>
                    <a:pt x="3507" y="5399"/>
                    <a:pt x="3548" y="5358"/>
                  </a:cubicBezTo>
                  <a:lnTo>
                    <a:pt x="5342" y="3564"/>
                  </a:lnTo>
                  <a:cubicBezTo>
                    <a:pt x="5342" y="3564"/>
                    <a:pt x="5383" y="3523"/>
                    <a:pt x="5383" y="3482"/>
                  </a:cubicBezTo>
                  <a:cubicBezTo>
                    <a:pt x="5465" y="3349"/>
                    <a:pt x="5424" y="3226"/>
                    <a:pt x="5342" y="3133"/>
                  </a:cubicBezTo>
                  <a:lnTo>
                    <a:pt x="3968" y="1811"/>
                  </a:lnTo>
                  <a:lnTo>
                    <a:pt x="4870" y="960"/>
                  </a:lnTo>
                  <a:cubicBezTo>
                    <a:pt x="4911" y="868"/>
                    <a:pt x="4952" y="827"/>
                    <a:pt x="4952" y="745"/>
                  </a:cubicBezTo>
                  <a:cubicBezTo>
                    <a:pt x="4952" y="571"/>
                    <a:pt x="4829" y="448"/>
                    <a:pt x="4696" y="448"/>
                  </a:cubicBezTo>
                  <a:lnTo>
                    <a:pt x="298" y="17"/>
                  </a:lnTo>
                  <a:cubicBezTo>
                    <a:pt x="276" y="6"/>
                    <a:pt x="253" y="1"/>
                    <a:pt x="231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7135888" y="2021675"/>
              <a:ext cx="118700" cy="68200"/>
            </a:xfrm>
            <a:custGeom>
              <a:avLst/>
              <a:gdLst/>
              <a:ahLst/>
              <a:cxnLst/>
              <a:rect l="l" t="t" r="r" b="b"/>
              <a:pathLst>
                <a:path w="4748" h="2728" extrusionOk="0">
                  <a:moveTo>
                    <a:pt x="4183" y="554"/>
                  </a:moveTo>
                  <a:lnTo>
                    <a:pt x="4183" y="2174"/>
                  </a:lnTo>
                  <a:lnTo>
                    <a:pt x="595" y="2174"/>
                  </a:lnTo>
                  <a:lnTo>
                    <a:pt x="595" y="554"/>
                  </a:lnTo>
                  <a:close/>
                  <a:moveTo>
                    <a:pt x="298" y="1"/>
                  </a:moveTo>
                  <a:cubicBezTo>
                    <a:pt x="134" y="1"/>
                    <a:pt x="1" y="124"/>
                    <a:pt x="1" y="298"/>
                  </a:cubicBezTo>
                  <a:lnTo>
                    <a:pt x="1" y="2471"/>
                  </a:lnTo>
                  <a:cubicBezTo>
                    <a:pt x="1" y="2605"/>
                    <a:pt x="134" y="2728"/>
                    <a:pt x="298" y="2728"/>
                  </a:cubicBezTo>
                  <a:lnTo>
                    <a:pt x="4440" y="2728"/>
                  </a:lnTo>
                  <a:cubicBezTo>
                    <a:pt x="4614" y="2728"/>
                    <a:pt x="4747" y="2605"/>
                    <a:pt x="4747" y="2471"/>
                  </a:cubicBezTo>
                  <a:lnTo>
                    <a:pt x="4747" y="298"/>
                  </a:lnTo>
                  <a:cubicBezTo>
                    <a:pt x="4747" y="124"/>
                    <a:pt x="4614" y="1"/>
                    <a:pt x="4440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7008788" y="2102675"/>
              <a:ext cx="38450" cy="15150"/>
            </a:xfrm>
            <a:custGeom>
              <a:avLst/>
              <a:gdLst/>
              <a:ahLst/>
              <a:cxnLst/>
              <a:rect l="l" t="t" r="r" b="b"/>
              <a:pathLst>
                <a:path w="1538" h="606" extrusionOk="0">
                  <a:moveTo>
                    <a:pt x="297" y="0"/>
                  </a:moveTo>
                  <a:cubicBezTo>
                    <a:pt x="133" y="0"/>
                    <a:pt x="0" y="175"/>
                    <a:pt x="41" y="349"/>
                  </a:cubicBezTo>
                  <a:cubicBezTo>
                    <a:pt x="41" y="472"/>
                    <a:pt x="174" y="605"/>
                    <a:pt x="349" y="605"/>
                  </a:cubicBezTo>
                  <a:lnTo>
                    <a:pt x="1241" y="605"/>
                  </a:lnTo>
                  <a:cubicBezTo>
                    <a:pt x="1415" y="605"/>
                    <a:pt x="1538" y="431"/>
                    <a:pt x="1497" y="257"/>
                  </a:cubicBezTo>
                  <a:cubicBezTo>
                    <a:pt x="1497" y="93"/>
                    <a:pt x="1374" y="0"/>
                    <a:pt x="12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008788" y="2052775"/>
              <a:ext cx="39475" cy="26600"/>
            </a:xfrm>
            <a:custGeom>
              <a:avLst/>
              <a:gdLst/>
              <a:ahLst/>
              <a:cxnLst/>
              <a:rect l="l" t="t" r="r" b="b"/>
              <a:pathLst>
                <a:path w="1579" h="1064" extrusionOk="0">
                  <a:moveTo>
                    <a:pt x="327" y="1"/>
                  </a:moveTo>
                  <a:cubicBezTo>
                    <a:pt x="210" y="1"/>
                    <a:pt x="107" y="73"/>
                    <a:pt x="41" y="161"/>
                  </a:cubicBezTo>
                  <a:cubicBezTo>
                    <a:pt x="0" y="295"/>
                    <a:pt x="41" y="500"/>
                    <a:pt x="174" y="551"/>
                  </a:cubicBezTo>
                  <a:lnTo>
                    <a:pt x="1066" y="1012"/>
                  </a:lnTo>
                  <a:cubicBezTo>
                    <a:pt x="1118" y="1063"/>
                    <a:pt x="1200" y="1063"/>
                    <a:pt x="1241" y="1063"/>
                  </a:cubicBezTo>
                  <a:cubicBezTo>
                    <a:pt x="1323" y="1063"/>
                    <a:pt x="1456" y="1012"/>
                    <a:pt x="1497" y="889"/>
                  </a:cubicBezTo>
                  <a:cubicBezTo>
                    <a:pt x="1579" y="756"/>
                    <a:pt x="1497" y="592"/>
                    <a:pt x="1374" y="500"/>
                  </a:cubicBezTo>
                  <a:lnTo>
                    <a:pt x="472" y="38"/>
                  </a:lnTo>
                  <a:cubicBezTo>
                    <a:pt x="422" y="12"/>
                    <a:pt x="374" y="1"/>
                    <a:pt x="32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008788" y="2141125"/>
              <a:ext cx="39475" cy="26675"/>
            </a:xfrm>
            <a:custGeom>
              <a:avLst/>
              <a:gdLst/>
              <a:ahLst/>
              <a:cxnLst/>
              <a:rect l="l" t="t" r="r" b="b"/>
              <a:pathLst>
                <a:path w="1579" h="1067" extrusionOk="0">
                  <a:moveTo>
                    <a:pt x="1235" y="0"/>
                  </a:moveTo>
                  <a:cubicBezTo>
                    <a:pt x="1181" y="0"/>
                    <a:pt x="1124" y="14"/>
                    <a:pt x="1066" y="41"/>
                  </a:cubicBezTo>
                  <a:lnTo>
                    <a:pt x="174" y="513"/>
                  </a:lnTo>
                  <a:cubicBezTo>
                    <a:pt x="41" y="554"/>
                    <a:pt x="0" y="728"/>
                    <a:pt x="41" y="902"/>
                  </a:cubicBezTo>
                  <a:cubicBezTo>
                    <a:pt x="133" y="984"/>
                    <a:pt x="215" y="1066"/>
                    <a:pt x="349" y="1066"/>
                  </a:cubicBezTo>
                  <a:cubicBezTo>
                    <a:pt x="390" y="1066"/>
                    <a:pt x="431" y="1025"/>
                    <a:pt x="472" y="1025"/>
                  </a:cubicBezTo>
                  <a:lnTo>
                    <a:pt x="1374" y="554"/>
                  </a:lnTo>
                  <a:cubicBezTo>
                    <a:pt x="1497" y="472"/>
                    <a:pt x="1579" y="297"/>
                    <a:pt x="1497" y="174"/>
                  </a:cubicBezTo>
                  <a:cubicBezTo>
                    <a:pt x="1442" y="57"/>
                    <a:pt x="1345" y="0"/>
                    <a:pt x="123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55" name="Google Shape;455;p44"/>
          <p:cNvCxnSpPr>
            <a:cxnSpLocks/>
          </p:cNvCxnSpPr>
          <p:nvPr/>
        </p:nvCxnSpPr>
        <p:spPr>
          <a:xfrm rot="16200000" flipH="1">
            <a:off x="3298661" y="3198698"/>
            <a:ext cx="410427" cy="173375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44"/>
          <p:cNvCxnSpPr>
            <a:cxnSpLocks/>
          </p:cNvCxnSpPr>
          <p:nvPr/>
        </p:nvCxnSpPr>
        <p:spPr>
          <a:xfrm rot="-5400000" flipH="1">
            <a:off x="4172742" y="4000373"/>
            <a:ext cx="410400" cy="600"/>
          </a:xfrm>
          <a:prstGeom prst="bentConnector3">
            <a:avLst>
              <a:gd name="adj1" fmla="val 9843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" name="Google Shape;457;p44"/>
          <p:cNvCxnSpPr>
            <a:cxnSpLocks/>
          </p:cNvCxnSpPr>
          <p:nvPr/>
        </p:nvCxnSpPr>
        <p:spPr>
          <a:xfrm rot="5400000">
            <a:off x="5163694" y="3074311"/>
            <a:ext cx="410427" cy="198253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12DCE8-C6C2-05E6-663E-FBC1B62D013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86555" y="737621"/>
            <a:ext cx="1815671" cy="435600"/>
          </a:xfrm>
        </p:spPr>
        <p:txBody>
          <a:bodyPr/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MOFs?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DBA8A1-CD60-5A52-5EB9-EEB39C2A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870" y="2210827"/>
            <a:ext cx="7326720" cy="435600"/>
          </a:xfrm>
        </p:spPr>
        <p:txBody>
          <a:bodyPr/>
          <a:lstStyle/>
          <a:p>
            <a:pPr marL="139700" indent="0"/>
            <a:r>
              <a:rPr lang="en-US" b="1" dirty="0"/>
              <a:t>Hydrogen Storage Capacity:</a:t>
            </a:r>
          </a:p>
          <a:p>
            <a:pPr marL="139700" indent="0"/>
            <a:r>
              <a:rPr lang="en-US" dirty="0"/>
              <a:t>Al-</a:t>
            </a:r>
            <a:r>
              <a:rPr lang="en-US" dirty="0" err="1"/>
              <a:t>nia</a:t>
            </a:r>
            <a:r>
              <a:rPr lang="en-US" dirty="0"/>
              <a:t> MOF-2: Up to 3.09 </a:t>
            </a:r>
            <a:r>
              <a:rPr lang="en-US" dirty="0" err="1"/>
              <a:t>wt</a:t>
            </a:r>
            <a:r>
              <a:rPr lang="en-US" dirty="0"/>
              <a:t>% hydrogen at </a:t>
            </a:r>
          </a:p>
          <a:p>
            <a:pPr marL="139700" indent="0"/>
            <a:r>
              <a:rPr lang="en-US" dirty="0"/>
              <a:t>25 MPa.</a:t>
            </a:r>
          </a:p>
          <a:p>
            <a:pPr marL="139700" indent="0"/>
            <a:r>
              <a:rPr lang="en-US" dirty="0"/>
              <a:t>MOFs offer tunable chemistry to optimize </a:t>
            </a:r>
          </a:p>
          <a:p>
            <a:pPr marL="139700" indent="0"/>
            <a:r>
              <a:rPr lang="en-US" dirty="0"/>
              <a:t>gas adsorption.</a:t>
            </a:r>
          </a:p>
          <a:p>
            <a:pPr marL="139700" indent="0"/>
            <a:endParaRPr lang="en-US" dirty="0"/>
          </a:p>
          <a:p>
            <a:pPr marL="139700" indent="0"/>
            <a:r>
              <a:rPr lang="en-US" b="1" dirty="0"/>
              <a:t>Applications:</a:t>
            </a:r>
          </a:p>
          <a:p>
            <a:pPr marL="139700" indent="0"/>
            <a:r>
              <a:rPr lang="en-US" dirty="0"/>
              <a:t>Hydrogen fuel cells for EVs.</a:t>
            </a:r>
          </a:p>
          <a:p>
            <a:pPr marL="139700" indent="0"/>
            <a:r>
              <a:rPr lang="en-US" dirty="0"/>
              <a:t>Industrial hydrogen storage for energy grids </a:t>
            </a:r>
          </a:p>
          <a:p>
            <a:pPr marL="139700" indent="0"/>
            <a:r>
              <a:rPr lang="en-US" dirty="0"/>
              <a:t>and power plants.</a:t>
            </a:r>
          </a:p>
          <a:p>
            <a:endParaRPr lang="en-US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A2F145D3-65F4-D6DD-FE92-C3DC02DB8FE6}"/>
              </a:ext>
            </a:extLst>
          </p:cNvPr>
          <p:cNvSpPr txBox="1">
            <a:spLocks/>
          </p:cNvSpPr>
          <p:nvPr/>
        </p:nvSpPr>
        <p:spPr>
          <a:xfrm>
            <a:off x="871870" y="1305411"/>
            <a:ext cx="3111336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None/>
              <a:defRPr sz="1400" b="0" i="0" u="none" strike="noStrike" cap="none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pPr marL="139700" indent="0"/>
            <a:r>
              <a:rPr lang="en-US" dirty="0"/>
              <a:t>Metal-organic frameworks (MOFs) are porous materials with large internal surface areas.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70426F-8876-8F8F-D32A-8B22A38A7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905" y="1528409"/>
            <a:ext cx="3543225" cy="20866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6D42748-20C0-486D-4853-D982CE5ACAF8}"/>
              </a:ext>
            </a:extLst>
          </p:cNvPr>
          <p:cNvSpPr txBox="1"/>
          <p:nvPr/>
        </p:nvSpPr>
        <p:spPr>
          <a:xfrm>
            <a:off x="4728905" y="3637756"/>
            <a:ext cx="361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[4]Fig.: Hydrogen gravimetric storage capacities (</a:t>
            </a:r>
            <a:r>
              <a:rPr lang="en-US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 of various MOFs under different pressures, showing how MOF advancements improve gas adsorption performance.</a:t>
            </a:r>
          </a:p>
        </p:txBody>
      </p:sp>
    </p:spTree>
    <p:extLst>
      <p:ext uri="{BB962C8B-B14F-4D97-AF65-F5344CB8AC3E}">
        <p14:creationId xmlns:p14="http://schemas.microsoft.com/office/powerpoint/2010/main" val="406540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C6F6B-D02B-99E9-C168-CF104D60A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3989894-5C1E-6AB7-D260-88023DB7F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640" y="1228814"/>
            <a:ext cx="7326720" cy="435600"/>
          </a:xfrm>
        </p:spPr>
        <p:txBody>
          <a:bodyPr/>
          <a:lstStyle/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 as an Energy Carrier:</a:t>
            </a:r>
          </a:p>
          <a:p>
            <a:pPr marL="139700" inden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due to its compatibility with existing gas infrastructure.</a:t>
            </a:r>
          </a:p>
          <a:p>
            <a:pPr marL="139700" indent="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Efficiency:</a:t>
            </a:r>
          </a:p>
          <a:p>
            <a:pPr marL="139700" inden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MOF-2 achieves 0.016 kg/L methane storage at 25 MPa.</a:t>
            </a:r>
          </a:p>
          <a:p>
            <a:pPr marL="139700" inden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in material design could further enhance methane storage.</a:t>
            </a:r>
          </a:p>
          <a:p>
            <a:pPr marL="139700" indent="0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Real-World Use Cases:</a:t>
            </a:r>
          </a:p>
          <a:p>
            <a:pPr marL="139700" inden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gas storage and distribution.</a:t>
            </a:r>
          </a:p>
          <a:p>
            <a:pPr marL="139700" indent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Methane-powered fuel cells and industrial processes.</a:t>
            </a:r>
          </a:p>
        </p:txBody>
      </p:sp>
      <p:sp>
        <p:nvSpPr>
          <p:cNvPr id="7" name="Google Shape;505;p46">
            <a:extLst>
              <a:ext uri="{FF2B5EF4-FFF2-40B4-BE49-F238E27FC236}">
                <a16:creationId xmlns:a16="http://schemas.microsoft.com/office/drawing/2014/main" id="{ED2EA21F-35CE-2A72-0C85-88E5FB0E86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5861" y="65611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 Storage Potential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D070FB8-6E2A-5A7B-115A-309032AA63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367311"/>
              </p:ext>
            </p:extLst>
          </p:nvPr>
        </p:nvGraphicFramePr>
        <p:xfrm>
          <a:off x="4572000" y="2464904"/>
          <a:ext cx="3623255" cy="168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A6DD9A4-D55C-27A3-34B0-39BB1FD9A6F6}"/>
              </a:ext>
            </a:extLst>
          </p:cNvPr>
          <p:cNvSpPr txBox="1"/>
          <p:nvPr/>
        </p:nvSpPr>
        <p:spPr>
          <a:xfrm>
            <a:off x="4510581" y="4148832"/>
            <a:ext cx="361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[4]Fig.: Methane storage performance (gravimetric and volumetric) at increasing pressures, highlighting efficiency gains with advanced MOFs.</a:t>
            </a:r>
          </a:p>
        </p:txBody>
      </p:sp>
    </p:spTree>
    <p:extLst>
      <p:ext uri="{BB962C8B-B14F-4D97-AF65-F5344CB8AC3E}">
        <p14:creationId xmlns:p14="http://schemas.microsoft.com/office/powerpoint/2010/main" val="170359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>
          <a:extLst>
            <a:ext uri="{FF2B5EF4-FFF2-40B4-BE49-F238E27FC236}">
              <a16:creationId xmlns:a16="http://schemas.microsoft.com/office/drawing/2014/main" id="{54180928-3812-9FC5-50F1-E96A6D603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7">
            <a:extLst>
              <a:ext uri="{FF2B5EF4-FFF2-40B4-BE49-F238E27FC236}">
                <a16:creationId xmlns:a16="http://schemas.microsoft.com/office/drawing/2014/main" id="{893955C6-5944-E415-F7CD-6BEF9E23B8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Mixed-Gas Storage (H₂ + CH₄)</a:t>
            </a:r>
          </a:p>
        </p:txBody>
      </p:sp>
      <p:sp>
        <p:nvSpPr>
          <p:cNvPr id="337" name="Google Shape;337;p37">
            <a:extLst>
              <a:ext uri="{FF2B5EF4-FFF2-40B4-BE49-F238E27FC236}">
                <a16:creationId xmlns:a16="http://schemas.microsoft.com/office/drawing/2014/main" id="{D0DEF42D-97E1-C6E4-918D-6445B29563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31050" y="1640570"/>
            <a:ext cx="66132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Reduces gas separation costs and simplifies storage.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Allows hydrogen-methane blends to be transported via natural gas pipelines.</a:t>
            </a:r>
            <a:endParaRPr dirty="0"/>
          </a:p>
        </p:txBody>
      </p:sp>
      <p:sp>
        <p:nvSpPr>
          <p:cNvPr id="338" name="Google Shape;338;p37">
            <a:extLst>
              <a:ext uri="{FF2B5EF4-FFF2-40B4-BE49-F238E27FC236}">
                <a16:creationId xmlns:a16="http://schemas.microsoft.com/office/drawing/2014/main" id="{08118ED8-0383-07D3-86AB-583395A436E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731050" y="2800360"/>
            <a:ext cx="6613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Graphene-based MOFs store up to 14.0 </a:t>
            </a:r>
            <a:r>
              <a:rPr lang="en-US" dirty="0" err="1"/>
              <a:t>wt</a:t>
            </a:r>
            <a:r>
              <a:rPr lang="en-US" dirty="0"/>
              <a:t>% in mixed H₂-CH₄ gas storage.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Hydrogen stabilizes methane, reducing storage pressure.</a:t>
            </a:r>
            <a:endParaRPr dirty="0"/>
          </a:p>
        </p:txBody>
      </p:sp>
      <p:sp>
        <p:nvSpPr>
          <p:cNvPr id="339" name="Google Shape;339;p37">
            <a:extLst>
              <a:ext uri="{FF2B5EF4-FFF2-40B4-BE49-F238E27FC236}">
                <a16:creationId xmlns:a16="http://schemas.microsoft.com/office/drawing/2014/main" id="{BD94C911-6235-A666-4B96-E293BA35275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731050" y="3957450"/>
            <a:ext cx="66132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Existing natural gas pipelines and terminals can store and transport blended gases.</a:t>
            </a:r>
            <a:endParaRPr dirty="0"/>
          </a:p>
        </p:txBody>
      </p:sp>
      <p:sp>
        <p:nvSpPr>
          <p:cNvPr id="340" name="Google Shape;340;p37">
            <a:extLst>
              <a:ext uri="{FF2B5EF4-FFF2-40B4-BE49-F238E27FC236}">
                <a16:creationId xmlns:a16="http://schemas.microsoft.com/office/drawing/2014/main" id="{17515411-E91C-2B37-4A3A-234EFBA6A85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731050" y="1241275"/>
            <a:ext cx="66132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Combine Hydrogen and Methane?</a:t>
            </a:r>
            <a:endParaRPr dirty="0"/>
          </a:p>
        </p:txBody>
      </p:sp>
      <p:sp>
        <p:nvSpPr>
          <p:cNvPr id="341" name="Google Shape;341;p37">
            <a:extLst>
              <a:ext uri="{FF2B5EF4-FFF2-40B4-BE49-F238E27FC236}">
                <a16:creationId xmlns:a16="http://schemas.microsoft.com/office/drawing/2014/main" id="{9B792044-1368-35DA-4A40-6D0755A6BAC7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731050" y="2395400"/>
            <a:ext cx="6613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Storage Capacity</a:t>
            </a:r>
            <a:endParaRPr dirty="0"/>
          </a:p>
        </p:txBody>
      </p:sp>
      <p:sp>
        <p:nvSpPr>
          <p:cNvPr id="342" name="Google Shape;342;p37">
            <a:extLst>
              <a:ext uri="{FF2B5EF4-FFF2-40B4-BE49-F238E27FC236}">
                <a16:creationId xmlns:a16="http://schemas.microsoft.com/office/drawing/2014/main" id="{88EE09F4-1DAF-289D-4CC4-1179B8930C67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1731050" y="3546826"/>
            <a:ext cx="66132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Infrastructure Compatibility</a:t>
            </a:r>
            <a:endParaRPr dirty="0"/>
          </a:p>
        </p:txBody>
      </p:sp>
      <p:pic>
        <p:nvPicPr>
          <p:cNvPr id="3" name="Graphic 2" descr="Add with solid fill">
            <a:extLst>
              <a:ext uri="{FF2B5EF4-FFF2-40B4-BE49-F238E27FC236}">
                <a16:creationId xmlns:a16="http://schemas.microsoft.com/office/drawing/2014/main" id="{F926704A-D407-CB97-087C-BD3818919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650" y="1251940"/>
            <a:ext cx="530400" cy="530400"/>
          </a:xfrm>
          <a:prstGeom prst="rect">
            <a:avLst/>
          </a:prstGeom>
        </p:spPr>
      </p:pic>
      <p:pic>
        <p:nvPicPr>
          <p:cNvPr id="2050" name="Picture 2" descr="Hard Drive Storage Capacity: Over 1,777 Royalty-Free Licensable Stock  Illustrations &amp; Drawings | Shutterstock">
            <a:extLst>
              <a:ext uri="{FF2B5EF4-FFF2-40B4-BE49-F238E27FC236}">
                <a16:creationId xmlns:a16="http://schemas.microsoft.com/office/drawing/2014/main" id="{E1284AAE-84E9-1ED8-2359-C4CCA019D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17846" r="11231" b="22579"/>
          <a:stretch/>
        </p:blipFill>
        <p:spPr bwMode="auto">
          <a:xfrm>
            <a:off x="903235" y="2463995"/>
            <a:ext cx="634155" cy="5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nfrastructure icon symbol creative sign Vector Image">
            <a:extLst>
              <a:ext uri="{FF2B5EF4-FFF2-40B4-BE49-F238E27FC236}">
                <a16:creationId xmlns:a16="http://schemas.microsoft.com/office/drawing/2014/main" id="{F8AD1FA4-70A1-2E88-A236-84F2E508C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5" t="15923" r="25792" b="32753"/>
          <a:stretch/>
        </p:blipFill>
        <p:spPr bwMode="auto">
          <a:xfrm>
            <a:off x="969845" y="3676050"/>
            <a:ext cx="500933" cy="5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67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graph and a diagram of a graph&#10;&#10;Description automatically generated">
            <a:extLst>
              <a:ext uri="{FF2B5EF4-FFF2-40B4-BE49-F238E27FC236}">
                <a16:creationId xmlns:a16="http://schemas.microsoft.com/office/drawing/2014/main" id="{F4DF81A4-0FE4-9316-96A6-C3AA70E40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24" y="618236"/>
            <a:ext cx="5706347" cy="2958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2E9F3-3FCD-EE46-4D8D-E89A40BA8189}"/>
              </a:ext>
            </a:extLst>
          </p:cNvPr>
          <p:cNvSpPr txBox="1"/>
          <p:nvPr/>
        </p:nvSpPr>
        <p:spPr>
          <a:xfrm>
            <a:off x="1225568" y="3787359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[5]Fig.: The interaction energy graph highlights the stability of CH₄-H₂ bonds compared to CH₄-CH₄ and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H₂-H₂, explaining why mixed-gas storage outperforms single-gas systems.</a:t>
            </a:r>
          </a:p>
        </p:txBody>
      </p:sp>
    </p:spTree>
    <p:extLst>
      <p:ext uri="{BB962C8B-B14F-4D97-AF65-F5344CB8AC3E}">
        <p14:creationId xmlns:p14="http://schemas.microsoft.com/office/powerpoint/2010/main" val="193837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A6A06-814F-0541-0F43-A616F55C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5DB737D-4179-5E73-679B-58C0077BC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663" y="1499159"/>
            <a:ext cx="7326720" cy="435600"/>
          </a:xfrm>
        </p:spPr>
        <p:txBody>
          <a:bodyPr/>
          <a:lstStyle/>
          <a:p>
            <a:pPr marL="139700" inden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 Emissions:</a:t>
            </a:r>
          </a:p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 has a GWP 25x higher than CO₂.</a:t>
            </a:r>
          </a:p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leaks occur during methane production, transport, and storage.</a:t>
            </a:r>
          </a:p>
          <a:p>
            <a:pPr marL="139700" indent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Hydrogen’s Environmental Impact:</a:t>
            </a:r>
          </a:p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emits no CO₂ when used in fuel cells.</a:t>
            </a:r>
          </a:p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Electrolysis-powered hydrogen has minimal environmental impact.</a:t>
            </a:r>
          </a:p>
          <a:p>
            <a:pPr marL="139700" indent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 Hydrogen Production:</a:t>
            </a:r>
          </a:p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Methane Reforming (SMR) without CCS produces 10–12 kg of CO₂ per kg of hydrogen.</a:t>
            </a:r>
          </a:p>
          <a:p>
            <a:pPr marL="139700" inden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leakage must be minimized to avoid indirect warming effects.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05;p46">
            <a:extLst>
              <a:ext uri="{FF2B5EF4-FFF2-40B4-BE49-F238E27FC236}">
                <a16:creationId xmlns:a16="http://schemas.microsoft.com/office/drawing/2014/main" id="{D12B11D6-FC47-D4F5-590E-8A8FBB88E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8640" y="75153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 Analysis</a:t>
            </a:r>
            <a:endParaRPr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nvironmental impact assessment Evaluación ambiental Natural environment  Computer Icons, natural environment, circle, symbol png | PNGEgg">
            <a:extLst>
              <a:ext uri="{FF2B5EF4-FFF2-40B4-BE49-F238E27FC236}">
                <a16:creationId xmlns:a16="http://schemas.microsoft.com/office/drawing/2014/main" id="{110D0C92-D43A-4A59-AE31-672A397F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42" y="567141"/>
            <a:ext cx="2661495" cy="15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01949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Black &amp; White Thesis Defense by Slidesgo">
  <a:themeElements>
    <a:clrScheme name="Simple Light">
      <a:dk1>
        <a:srgbClr val="333333"/>
      </a:dk1>
      <a:lt1>
        <a:srgbClr val="FDFDFD"/>
      </a:lt1>
      <a:dk2>
        <a:srgbClr val="E8E7E7"/>
      </a:dk2>
      <a:lt2>
        <a:srgbClr val="B2B2B2"/>
      </a:lt2>
      <a:accent1>
        <a:srgbClr val="77777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1180</Words>
  <Application>Microsoft Macintosh PowerPoint</Application>
  <PresentationFormat>On-screen Show (16:9)</PresentationFormat>
  <Paragraphs>145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BM HANNA Pro OTF</vt:lpstr>
      <vt:lpstr>BM KIRANGHAERANG OTF</vt:lpstr>
      <vt:lpstr>Figtree Black</vt:lpstr>
      <vt:lpstr>Arial</vt:lpstr>
      <vt:lpstr>Hanken Grotesk</vt:lpstr>
      <vt:lpstr>Bradley Hand</vt:lpstr>
      <vt:lpstr>Times New Roman</vt:lpstr>
      <vt:lpstr>Lato</vt:lpstr>
      <vt:lpstr>Elegant Black &amp; White Thesis Defense by Slidesgo</vt:lpstr>
      <vt:lpstr>Methane and Hydrogen</vt:lpstr>
      <vt:lpstr>Methane and hydrogen are critical energy carriers for supporting clean energy adoption.</vt:lpstr>
      <vt:lpstr>Types of Storage Technologies</vt:lpstr>
      <vt:lpstr>Technological Advancements in Gas Storage</vt:lpstr>
      <vt:lpstr>What Are MOFs?</vt:lpstr>
      <vt:lpstr>Methane Storage Potential</vt:lpstr>
      <vt:lpstr>Mixed-Gas Storage (H₂ + CH₄)</vt:lpstr>
      <vt:lpstr>PowerPoint Presentation</vt:lpstr>
      <vt:lpstr>Environmental Impact Analysis</vt:lpstr>
      <vt:lpstr>Hydrogen Production and Storage Costs</vt:lpstr>
      <vt:lpstr>Economic Feasibility of Hydrogen and Methane Storage</vt:lpstr>
      <vt:lpstr>Conclusions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Sristi Shreya, Shreya</cp:lastModifiedBy>
  <cp:revision>4</cp:revision>
  <dcterms:modified xsi:type="dcterms:W3CDTF">2024-12-09T12:03:21Z</dcterms:modified>
</cp:coreProperties>
</file>