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3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activeX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8" r:id="rId3"/>
    <p:sldId id="290" r:id="rId4"/>
    <p:sldId id="259" r:id="rId5"/>
    <p:sldId id="288" r:id="rId6"/>
    <p:sldId id="260" r:id="rId7"/>
    <p:sldId id="261" r:id="rId8"/>
    <p:sldId id="265" r:id="rId9"/>
    <p:sldId id="266" r:id="rId10"/>
    <p:sldId id="267" r:id="rId11"/>
    <p:sldId id="286" r:id="rId12"/>
    <p:sldId id="268" r:id="rId13"/>
    <p:sldId id="264" r:id="rId14"/>
    <p:sldId id="262" r:id="rId15"/>
    <p:sldId id="263" r:id="rId16"/>
    <p:sldId id="269" r:id="rId17"/>
    <p:sldId id="282" r:id="rId18"/>
    <p:sldId id="270" r:id="rId19"/>
    <p:sldId id="271" r:id="rId20"/>
    <p:sldId id="272" r:id="rId21"/>
    <p:sldId id="273" r:id="rId22"/>
    <p:sldId id="283" r:id="rId23"/>
    <p:sldId id="284" r:id="rId24"/>
    <p:sldId id="285" r:id="rId25"/>
    <p:sldId id="287" r:id="rId26"/>
    <p:sldId id="291" r:id="rId27"/>
    <p:sldId id="274" r:id="rId28"/>
    <p:sldId id="276" r:id="rId29"/>
    <p:sldId id="292" r:id="rId30"/>
    <p:sldId id="277" r:id="rId31"/>
    <p:sldId id="293" r:id="rId32"/>
    <p:sldId id="280" r:id="rId33"/>
    <p:sldId id="278" r:id="rId34"/>
    <p:sldId id="279" r:id="rId35"/>
    <p:sldId id="289" r:id="rId36"/>
    <p:sldId id="28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0" autoAdjust="0"/>
    <p:restoredTop sz="94690" autoAdjust="0"/>
  </p:normalViewPr>
  <p:slideViewPr>
    <p:cSldViewPr>
      <p:cViewPr>
        <p:scale>
          <a:sx n="60" d="100"/>
          <a:sy n="60" d="100"/>
        </p:scale>
        <p:origin x="-11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B91B0-63A1-4ECE-8A6D-9897BD1CD22C}" type="datetimeFigureOut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66EEB-8CA1-455D-881B-154A041B30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66EEB-8CA1-455D-881B-154A041B30A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anode/cathode role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66EEB-8CA1-455D-881B-154A041B30A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66EEB-8CA1-455D-881B-154A041B30A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Soluble lead acid sam</a:t>
            </a:r>
            <a:r>
              <a:rPr lang="en-US" baseline="0" dirty="0" smtClean="0"/>
              <a:t>e chemistry</a:t>
            </a:r>
          </a:p>
          <a:p>
            <a:r>
              <a:rPr lang="en-US" baseline="0" dirty="0" smtClean="0"/>
              <a:t>Fe-Cr like Fe-Br</a:t>
            </a:r>
          </a:p>
          <a:p>
            <a:r>
              <a:rPr lang="en-US" baseline="0" dirty="0" smtClean="0"/>
              <a:t>V-Br has more solubility</a:t>
            </a:r>
          </a:p>
          <a:p>
            <a:r>
              <a:rPr lang="en-US" baseline="0" dirty="0" smtClean="0"/>
              <a:t>Zn-Ce like Zn-Br but higher V because sulfonic acid solvent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66EEB-8CA1-455D-881B-154A041B30A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66EEB-8CA1-455D-881B-154A041B30A0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B5CD3B-555C-48A8-9FC0-7F0BB3C789A7}" type="datetime1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5C63BA-364A-49D8-A109-8179B318B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95E11FF4-3A25-46ED-B544-98BA02F749D2}" type="datetime1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5C63BA-364A-49D8-A109-8179B318B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03E2044E-1B38-458F-8922-65D9B45B66BC}" type="datetime1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5C63BA-364A-49D8-A109-8179B318B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E8F7D21C-6B17-4AC1-8DA2-CECAF91EBD7B}" type="datetime1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5C63BA-364A-49D8-A109-8179B318B2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4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F4DFDD73-17DB-453D-B1B6-A7EE18D1D8AB}" type="datetime1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5C63BA-364A-49D8-A109-8179B318B2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4195F17C-5546-4762-9719-FF21598BF8C3}" type="datetime1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5C63BA-364A-49D8-A109-8179B318B2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56B16325-E0D8-4FD5-B216-C3DA5F764FE7}" type="datetime1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5C63BA-364A-49D8-A109-8179B318B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494FAC6F-142F-4310-88E5-4D94FD4A561F}" type="datetime1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5C63BA-364A-49D8-A109-8179B318B2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962E8E87-8616-491C-BC9D-927268038522}" type="datetime1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5C63BA-364A-49D8-A109-8179B318B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33BCBF19-9ADA-46D8-AC95-DCC78CE8767B}" type="datetime1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5C63BA-364A-49D8-A109-8179B318B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EB3AE90-FC79-463D-A7D7-60E60CD4131E}" type="datetime1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5C63BA-364A-49D8-A109-8179B318B2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05C63BA-364A-49D8-A109-8179B318B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hyperlink" Target="http://www.youtube.com/watch?v=Efk2sLLHVpc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Flow batteries for </a:t>
            </a:r>
            <a:br>
              <a:rPr lang="en-US" dirty="0" smtClean="0"/>
            </a:br>
            <a:r>
              <a:rPr lang="en-US" dirty="0" smtClean="0"/>
              <a:t>energy storage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199704"/>
          </a:xfrm>
        </p:spPr>
        <p:txBody>
          <a:bodyPr/>
          <a:lstStyle/>
          <a:p>
            <a:pPr algn="ctr"/>
            <a:r>
              <a:rPr lang="en-US" dirty="0" smtClean="0"/>
              <a:t>Stephen Pety</a:t>
            </a:r>
          </a:p>
          <a:p>
            <a:pPr algn="ctr"/>
            <a:r>
              <a:rPr lang="en-US" dirty="0" smtClean="0"/>
              <a:t>NPRE 498     11/16/11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surface area materials used such as</a:t>
            </a:r>
          </a:p>
          <a:p>
            <a:pPr lvl="1"/>
            <a:r>
              <a:rPr lang="en-US" dirty="0" smtClean="0"/>
              <a:t>Graphite</a:t>
            </a:r>
          </a:p>
          <a:p>
            <a:pPr lvl="1"/>
            <a:r>
              <a:rPr lang="en-US" dirty="0" smtClean="0"/>
              <a:t>Carbon fiber</a:t>
            </a:r>
          </a:p>
          <a:p>
            <a:pPr lvl="1"/>
            <a:r>
              <a:rPr lang="en-US" dirty="0" smtClean="0"/>
              <a:t>Carbon-polymer composites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materials</a:t>
            </a:r>
            <a:r>
              <a:rPr lang="en-US" baseline="30000" dirty="0" smtClean="0"/>
              <a:t>6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9543" y="3829467"/>
            <a:ext cx="3969695" cy="272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92527"/>
            <a:ext cx="3962400" cy="266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35168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Carbon felt electrode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35168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Nickel foam electrode</a:t>
            </a:r>
            <a:endParaRPr lang="en-US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9825" y="228600"/>
            <a:ext cx="2534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3810000" y="1493837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Carbon nanotubes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Graphene-oxide nanoplatelets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Metal foams and meshes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295" y="3429000"/>
            <a:ext cx="451470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001000" cy="4525963"/>
          </a:xfrm>
        </p:spPr>
        <p:txBody>
          <a:bodyPr/>
          <a:lstStyle/>
          <a:p>
            <a:r>
              <a:rPr lang="en-US" b="1" dirty="0" smtClean="0"/>
              <a:t>Catalytic activity</a:t>
            </a:r>
            <a:r>
              <a:rPr lang="en-US" dirty="0" smtClean="0"/>
              <a:t>: Can be raised with techniques such as</a:t>
            </a:r>
          </a:p>
          <a:p>
            <a:pPr lvl="1"/>
            <a:r>
              <a:rPr lang="en-US" dirty="0" smtClean="0"/>
              <a:t>Chemical etching</a:t>
            </a:r>
          </a:p>
          <a:p>
            <a:pPr lvl="1"/>
            <a:r>
              <a:rPr lang="en-US" dirty="0" smtClean="0"/>
              <a:t>Thermal treatment</a:t>
            </a:r>
          </a:p>
          <a:p>
            <a:endParaRPr lang="en-US" dirty="0" smtClean="0"/>
          </a:p>
          <a:p>
            <a:r>
              <a:rPr lang="en-US" b="1" dirty="0" smtClean="0"/>
              <a:t>Wetting:</a:t>
            </a:r>
            <a:r>
              <a:rPr lang="en-US" dirty="0" smtClean="0"/>
              <a:t> Can be improved through treatments such as </a:t>
            </a:r>
          </a:p>
          <a:p>
            <a:pPr lvl="1"/>
            <a:r>
              <a:rPr lang="en-US" dirty="0" smtClean="0"/>
              <a:t>Oxidation</a:t>
            </a:r>
            <a:endParaRPr lang="en-US" dirty="0" smtClean="0"/>
          </a:p>
          <a:p>
            <a:pPr lvl="1"/>
            <a:r>
              <a:rPr lang="en-US" dirty="0" smtClean="0"/>
              <a:t>Aryl sulfonation 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Constituent size</a:t>
            </a:r>
            <a:r>
              <a:rPr lang="en-US" dirty="0" smtClean="0"/>
              <a:t>: Smaller means</a:t>
            </a:r>
          </a:p>
          <a:p>
            <a:pPr lvl="1"/>
            <a:r>
              <a:rPr lang="en-US" dirty="0" smtClean="0"/>
              <a:t>Higher surface area, so</a:t>
            </a:r>
            <a:br>
              <a:rPr lang="en-US" dirty="0" smtClean="0"/>
            </a:br>
            <a:r>
              <a:rPr lang="en-US" dirty="0" smtClean="0"/>
              <a:t>more power generated</a:t>
            </a:r>
          </a:p>
          <a:p>
            <a:pPr lvl="1"/>
            <a:r>
              <a:rPr lang="en-US" dirty="0" smtClean="0"/>
              <a:t>Lower permeability, so</a:t>
            </a:r>
            <a:br>
              <a:rPr lang="en-US" dirty="0" smtClean="0"/>
            </a:br>
            <a:r>
              <a:rPr lang="en-US" dirty="0" smtClean="0"/>
              <a:t>more pressure needed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design considerations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200400" y="15240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Addition of CNTs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Addition of metal particles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562600" cy="4525963"/>
          </a:xfrm>
        </p:spPr>
        <p:txBody>
          <a:bodyPr/>
          <a:lstStyle/>
          <a:p>
            <a:r>
              <a:rPr lang="en-US" dirty="0" smtClean="0"/>
              <a:t>Cationic or anionic exchange membranes</a:t>
            </a:r>
          </a:p>
          <a:p>
            <a:r>
              <a:rPr lang="en-US" dirty="0" smtClean="0"/>
              <a:t>Most common is Nafion (cationic exchange)</a:t>
            </a:r>
          </a:p>
          <a:p>
            <a:r>
              <a:rPr lang="en-US" dirty="0" smtClean="0"/>
              <a:t>Important considerations are</a:t>
            </a:r>
          </a:p>
          <a:p>
            <a:pPr lvl="1"/>
            <a:r>
              <a:rPr lang="en-US" dirty="0" smtClean="0"/>
              <a:t>Speed of ion diffusion</a:t>
            </a:r>
          </a:p>
          <a:p>
            <a:pPr lvl="1"/>
            <a:r>
              <a:rPr lang="en-US" dirty="0" smtClean="0"/>
              <a:t>Mechanical properties</a:t>
            </a:r>
          </a:p>
          <a:p>
            <a:pPr lvl="1"/>
            <a:r>
              <a:rPr lang="en-US" dirty="0" smtClean="0"/>
              <a:t>Ion selectivity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Separator materials</a:t>
            </a:r>
            <a:r>
              <a:rPr lang="en-US" baseline="30000" dirty="0" smtClean="0"/>
              <a:t>7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324350"/>
            <a:ext cx="23526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648200"/>
            <a:ext cx="401607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8200" y="4114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Nafion structure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3962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Nafion</a:t>
            </a:r>
            <a:endParaRPr lang="en-US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946982"/>
            <a:ext cx="3200400" cy="240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457200" y="3505200"/>
            <a:ext cx="79248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Can improve ion selectivity with inorganic materials such as SiO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Different kinds of flow batteries</a:t>
            </a:r>
            <a:endParaRPr lang="en-US" sz="35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/>
          <a:lstStyle/>
          <a:p>
            <a:r>
              <a:rPr lang="en-US" dirty="0" smtClean="0"/>
              <a:t>1884: French engineer Charles Renard pioneered “La France”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“La France” ran on a Zn-Cl flow battery system where Cl was generated onboard with CrO</a:t>
            </a:r>
            <a:r>
              <a:rPr lang="en-US" baseline="-25000" dirty="0" smtClean="0"/>
              <a:t>3</a:t>
            </a:r>
            <a:r>
              <a:rPr lang="en-US" dirty="0" smtClean="0"/>
              <a:t> and HCl</a:t>
            </a:r>
          </a:p>
          <a:p>
            <a:r>
              <a:rPr lang="en-US" dirty="0" smtClean="0"/>
              <a:t>1970s: Modern flow battery research starts at NASA with Fe-Cr system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battery history</a:t>
            </a:r>
            <a:r>
              <a:rPr lang="en-US" baseline="30000" dirty="0" smtClean="0"/>
              <a:t>8,9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09800"/>
            <a:ext cx="506994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b="16147"/>
          <a:stretch>
            <a:fillRect/>
          </a:stretch>
        </p:blipFill>
        <p:spPr bwMode="auto">
          <a:xfrm>
            <a:off x="523228" y="1905000"/>
            <a:ext cx="267717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b="31955"/>
          <a:stretch>
            <a:fillRect/>
          </a:stretch>
        </p:blipFill>
        <p:spPr bwMode="auto">
          <a:xfrm>
            <a:off x="1371600" y="3279718"/>
            <a:ext cx="6477000" cy="319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Developed by Exxon in early 1970s</a:t>
            </a:r>
          </a:p>
          <a:p>
            <a:r>
              <a:rPr lang="en-US" dirty="0" smtClean="0"/>
              <a:t>Charging involves Br ions and electroplating of Zn: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3Br</a:t>
            </a:r>
            <a:r>
              <a:rPr lang="en-US" baseline="30000" dirty="0" smtClean="0"/>
              <a:t> </a:t>
            </a:r>
            <a:r>
              <a:rPr lang="el-GR" baseline="30000" dirty="0" smtClean="0"/>
              <a:t>−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−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2e 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 ̶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Br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 ̶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aseline="30000" dirty="0" smtClean="0">
                <a:latin typeface="Arial" pitchFamily="34" charset="0"/>
                <a:cs typeface="Arial" pitchFamily="34" charset="0"/>
              </a:rPr>
            </a:b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/>
              <a:t>Br</a:t>
            </a:r>
            <a:r>
              <a:rPr lang="en-US" baseline="-25000" dirty="0" smtClean="0"/>
              <a:t>3 </a:t>
            </a:r>
            <a:r>
              <a:rPr lang="en-US" baseline="30000" dirty="0" smtClean="0"/>
              <a:t> </a:t>
            </a:r>
            <a:r>
              <a:rPr lang="en-US" baseline="30000" dirty="0" smtClean="0"/>
              <a:t>̶</a:t>
            </a:r>
            <a:r>
              <a:rPr lang="en-US" dirty="0" smtClean="0"/>
              <a:t> → Br</a:t>
            </a:r>
            <a:r>
              <a:rPr lang="en-US" baseline="-25000" dirty="0" smtClean="0"/>
              <a:t>2</a:t>
            </a:r>
            <a:r>
              <a:rPr lang="en-US" dirty="0" smtClean="0"/>
              <a:t> + Br</a:t>
            </a:r>
            <a:r>
              <a:rPr lang="en-US" baseline="30000" dirty="0" smtClean="0"/>
              <a:t> </a:t>
            </a:r>
            <a:r>
              <a:rPr lang="el-GR" baseline="30000" dirty="0" smtClean="0"/>
              <a:t>−</a:t>
            </a:r>
            <a:endParaRPr lang="en-US" baseline="300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E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 +1.09 V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SHE</a:t>
            </a:r>
          </a:p>
          <a:p>
            <a:r>
              <a:rPr lang="en-US" dirty="0" smtClean="0"/>
              <a:t>Zn and Br </a:t>
            </a:r>
            <a:r>
              <a:rPr lang="en-US" dirty="0" smtClean="0"/>
              <a:t>ions move across separator</a:t>
            </a:r>
          </a:p>
          <a:p>
            <a:pPr lvl="1" fontAlgn="ctr"/>
            <a:endParaRPr lang="en-US" sz="1600" dirty="0" smtClean="0"/>
          </a:p>
          <a:p>
            <a:pPr lvl="1" fontAlgn="ctr">
              <a:buNone/>
            </a:pPr>
            <a:endParaRPr lang="en-US" sz="2600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Zn-Br flow batteries</a:t>
            </a:r>
            <a:r>
              <a:rPr lang="en-US" baseline="30000" dirty="0" smtClean="0"/>
              <a:t>10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657600" y="1414272"/>
            <a:ext cx="4572000" cy="2133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Zn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2+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+ 2e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−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→ Zn 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− 0.76 V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621792" marR="0" lvl="1" indent="-228600" algn="l" defTabSz="914400" rtl="0" eaLnBrk="1" fontAlgn="ctr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ctr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RedFlow makes 10 kWh cells for light use</a:t>
            </a:r>
          </a:p>
          <a:p>
            <a:r>
              <a:rPr lang="en-US" dirty="0" smtClean="0"/>
              <a:t>Premium Powers makes</a:t>
            </a:r>
          </a:p>
          <a:p>
            <a:pPr lvl="1"/>
            <a:r>
              <a:rPr lang="en-US" dirty="0" smtClean="0"/>
              <a:t>Zincflow       –  45 kWh,  15 kW</a:t>
            </a:r>
          </a:p>
          <a:p>
            <a:pPr lvl="1"/>
            <a:r>
              <a:rPr lang="en-US" dirty="0" smtClean="0"/>
              <a:t>Powerblock  – 150 kWh, 100 kW, 415 V</a:t>
            </a:r>
          </a:p>
          <a:p>
            <a:pPr lvl="1"/>
            <a:r>
              <a:rPr lang="en-US" dirty="0" smtClean="0"/>
              <a:t>Transflow     – 2.8 MWh, 500 kW, 480 V</a:t>
            </a:r>
          </a:p>
          <a:p>
            <a:r>
              <a:rPr lang="en-US" dirty="0" smtClean="0"/>
              <a:t>ZBB has entered Chinese energy storage market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Zn-Br batteries in the market</a:t>
            </a:r>
            <a:r>
              <a:rPr lang="en-US" baseline="30000" dirty="0" smtClean="0"/>
              <a:t>11-13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058089"/>
            <a:ext cx="4419600" cy="257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447800"/>
            <a:ext cx="1143000" cy="105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6014" y="2895600"/>
            <a:ext cx="232178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371600"/>
            <a:ext cx="1371600" cy="116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038600"/>
            <a:ext cx="4343400" cy="255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772400" y="5257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ZBB cells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4343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Transflow</a:t>
            </a:r>
            <a:endParaRPr lang="en-US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Primus Power recently started a 75 MWh plant in Modesto, CA</a:t>
            </a:r>
          </a:p>
          <a:p>
            <a:r>
              <a:rPr lang="en-US" dirty="0" smtClean="0"/>
              <a:t>“EnergyFarm” is set to be completed in 2013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75 MWh Zn-Br plant</a:t>
            </a:r>
            <a:r>
              <a:rPr lang="en-US" baseline="30000" dirty="0" smtClean="0"/>
              <a:t>14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6477000" cy="373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t="32456" b="6140"/>
          <a:stretch>
            <a:fillRect/>
          </a:stretch>
        </p:blipFill>
        <p:spPr bwMode="auto">
          <a:xfrm>
            <a:off x="2743200" y="3276600"/>
            <a:ext cx="5943600" cy="312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in 1985 by Professor Maria Skylla-Kazacos at the University of New South Wales</a:t>
            </a:r>
          </a:p>
          <a:p>
            <a:r>
              <a:rPr lang="en-US" dirty="0" smtClean="0"/>
              <a:t>All Vanadium ions reduces troublesome ion crossover: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VO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2+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 − e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−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→ VO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+ 2H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E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 +1.00 V versus SHE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 ions move </a:t>
            </a:r>
            <a:br>
              <a:rPr lang="en-US" dirty="0" smtClean="0"/>
            </a:br>
            <a:r>
              <a:rPr lang="en-US" dirty="0" smtClean="0"/>
              <a:t>across separator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Vanadium battery</a:t>
            </a:r>
            <a:r>
              <a:rPr lang="en-US" baseline="30000" dirty="0" smtClean="0"/>
              <a:t>15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724400" y="1219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lang="en-US" dirty="0" smtClean="0"/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lang="en-US" dirty="0" smtClean="0"/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3+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+ e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−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→ V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2+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E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− 0.26 V versus SHE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Prudent Energy (China) is main supplier</a:t>
            </a:r>
          </a:p>
          <a:p>
            <a:pPr lvl="1"/>
            <a:r>
              <a:rPr lang="en-US" dirty="0" smtClean="0"/>
              <a:t>Acquired VRB Power Systems in 2009 </a:t>
            </a:r>
          </a:p>
          <a:p>
            <a:pPr lvl="1"/>
            <a:r>
              <a:rPr lang="en-US" dirty="0" smtClean="0"/>
              <a:t>Line ranges from 5 kW packs to 2MWh systems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Vanadium batteries</a:t>
            </a:r>
            <a:r>
              <a:rPr lang="en-US" baseline="30000" dirty="0" smtClean="0"/>
              <a:t>16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4876800"/>
            <a:ext cx="2190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971800"/>
            <a:ext cx="2190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895600"/>
            <a:ext cx="2190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8663" y="4953000"/>
            <a:ext cx="198813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90800" y="30480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MWh unit in King Island, Australia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3124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 MWh unit in Moab, Utah</a:t>
            </a:r>
            <a:endParaRPr lang="en-US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2743200"/>
            <a:ext cx="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56569" y="5029200"/>
            <a:ext cx="1886831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5029200"/>
            <a:ext cx="17855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527146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hlinkClick r:id="rId4"/>
              </a:rPr>
              <a:t/>
            </a:r>
            <a:br>
              <a:rPr lang="en-US" dirty="0" smtClean="0">
                <a:hlinkClick r:id="rId4"/>
              </a:rPr>
            </a:br>
            <a:r>
              <a:rPr lang="en-US" dirty="0" smtClean="0">
                <a:hlinkClick r:id="rId4"/>
              </a:rPr>
              <a:t>http://www.youtube.com/watch?v=Efk2sLLHVpc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from the President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2</a:t>
            </a:fld>
            <a:endParaRPr lang="en-US" dirty="0"/>
          </a:p>
        </p:txBody>
      </p:sp>
    </p:spTree>
    <p:controls>
      <p:control spid="1027" name="ShockwaveFlash1" r:id="rId2" imgW="6095880" imgH="35053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553200" cy="4525963"/>
          </a:xfrm>
        </p:spPr>
        <p:txBody>
          <a:bodyPr/>
          <a:lstStyle/>
          <a:p>
            <a:r>
              <a:rPr lang="en-US" dirty="0" smtClean="0"/>
              <a:t>Patented in 1987, studied by Regenesys then VRB</a:t>
            </a:r>
          </a:p>
          <a:p>
            <a:r>
              <a:rPr lang="en-US" dirty="0" smtClean="0"/>
              <a:t>High-solubility, low-cost reactants</a:t>
            </a:r>
          </a:p>
          <a:p>
            <a:pPr lvl="1" fontAlgn="ctr"/>
            <a:r>
              <a:rPr lang="en-US" dirty="0" smtClean="0">
                <a:latin typeface="Arial" pitchFamily="34" charset="0"/>
                <a:cs typeface="Arial" pitchFamily="34" charset="0"/>
              </a:rPr>
              <a:t>3Br 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 ̶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−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2e 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 ̶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Br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 ̶</a:t>
            </a:r>
            <a:br>
              <a:rPr lang="en-US" baseline="30000" dirty="0" smtClean="0">
                <a:latin typeface="Arial" pitchFamily="34" charset="0"/>
                <a:cs typeface="Arial" pitchFamily="34" charset="0"/>
              </a:rPr>
            </a:b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+1.09 V vs SHE</a:t>
            </a:r>
          </a:p>
          <a:p>
            <a:pPr fontAlgn="ctr"/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ions cross separator</a:t>
            </a:r>
          </a:p>
          <a:p>
            <a:pPr fontAlgn="ctr"/>
            <a:r>
              <a:rPr lang="en-US" dirty="0" smtClean="0"/>
              <a:t>120 MW unit started in England but not completed</a:t>
            </a:r>
            <a:br>
              <a:rPr lang="en-US" dirty="0" smtClean="0"/>
            </a:br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Polysulfide/Bromine </a:t>
            </a:r>
            <a:r>
              <a:rPr lang="en-US" dirty="0" smtClean="0"/>
              <a:t>battery</a:t>
            </a:r>
            <a:r>
              <a:rPr lang="en-US" baseline="30000" dirty="0" smtClean="0"/>
              <a:t>17,18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733800" y="2179637"/>
            <a:ext cx="4419600" cy="10207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1792" marR="0" lvl="1" indent="-228600" algn="l" defTabSz="914400" rtl="0" eaLnBrk="1" fontAlgn="ctr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2-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+ 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2e 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̶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→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2S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  ̶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621792" marR="0" lvl="1" indent="-228600" algn="l" defTabSz="914400" rtl="0" eaLnBrk="1" fontAlgn="ctr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E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= -0.265 V vs SHE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657599"/>
            <a:ext cx="4191000" cy="288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0386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Soluble lead-acid</a:t>
            </a:r>
          </a:p>
          <a:p>
            <a:pPr lvl="1"/>
            <a:r>
              <a:rPr lang="en-US" dirty="0" smtClean="0"/>
              <a:t>Same chemistry as standard lead-acid battery</a:t>
            </a:r>
          </a:p>
          <a:p>
            <a:pPr lvl="1"/>
            <a:r>
              <a:rPr lang="en-US" dirty="0" smtClean="0"/>
              <a:t>No separator needed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V-Br</a:t>
            </a:r>
          </a:p>
          <a:p>
            <a:pPr lvl="1"/>
            <a:r>
              <a:rPr lang="en-US" dirty="0" smtClean="0"/>
              <a:t>Higher solubility than all-vanadium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Zn-Ce</a:t>
            </a:r>
          </a:p>
          <a:p>
            <a:pPr lvl="1"/>
            <a:r>
              <a:rPr lang="en-US" dirty="0" smtClean="0"/>
              <a:t>High voltage of 2 – 2.5 V through use of sulfonic acid solvent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flow battery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1752601"/>
            <a:ext cx="8153400" cy="1829761"/>
          </a:xfrm>
        </p:spPr>
        <p:txBody>
          <a:bodyPr/>
          <a:lstStyle/>
          <a:p>
            <a:r>
              <a:rPr lang="en-US" dirty="0" smtClean="0"/>
              <a:t>Modeling of flow batteries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Kinetics of redox chemistry described with </a:t>
            </a:r>
            <a:r>
              <a:rPr lang="en-US" i="1" dirty="0" smtClean="0"/>
              <a:t>k</a:t>
            </a:r>
            <a:r>
              <a:rPr lang="en-US" i="1" baseline="-25000" dirty="0" smtClean="0"/>
              <a:t>0</a:t>
            </a:r>
            <a:br>
              <a:rPr lang="en-US" i="1" baseline="-25000" dirty="0" smtClean="0"/>
            </a:br>
            <a:r>
              <a:rPr lang="en-US" i="1" baseline="-25000" dirty="0" smtClean="0"/>
              <a:t/>
            </a:r>
            <a:br>
              <a:rPr lang="en-US" i="1" baseline="-25000" dirty="0" smtClean="0"/>
            </a:br>
            <a:r>
              <a:rPr lang="en-US" i="1" baseline="-25000" dirty="0" smtClean="0"/>
              <a:t/>
            </a:r>
            <a:br>
              <a:rPr lang="en-US" i="1" baseline="-25000" dirty="0" smtClean="0"/>
            </a:br>
            <a:endParaRPr lang="en-US" baseline="-25000" dirty="0" smtClean="0"/>
          </a:p>
          <a:p>
            <a:pPr lvl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exchange current/area    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Faraday’s constant       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rate constant</a:t>
            </a:r>
          </a:p>
          <a:p>
            <a:pPr lvl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concentration of oxidizing species  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concentration of reducing species</a:t>
            </a:r>
          </a:p>
          <a:p>
            <a:pPr lvl="1">
              <a:buNone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 – transfer coefficient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/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important to verify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experimentally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should be ~10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-5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cm/s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more for an efficient cell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Kinetics</a:t>
            </a:r>
            <a:r>
              <a:rPr lang="en-US" baseline="30000" dirty="0" smtClean="0"/>
              <a:t>2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95400" y="1905000"/>
          <a:ext cx="2133600" cy="609600"/>
        </p:xfrm>
        <a:graphic>
          <a:graphicData uri="http://schemas.openxmlformats.org/presentationml/2006/ole">
            <p:oleObj spid="_x0000_s23555" name="Equation" r:id="rId4" imgW="888840" imgH="253800" progId="Equation.3">
              <p:embed/>
            </p:oleObj>
          </a:graphicData>
        </a:graphic>
      </p:graphicFrame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 l="78571" b="8929"/>
          <a:stretch>
            <a:fillRect/>
          </a:stretch>
        </p:blipFill>
        <p:spPr bwMode="auto">
          <a:xfrm>
            <a:off x="7696200" y="3810000"/>
            <a:ext cx="1371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 r="82143" b="6399"/>
          <a:stretch>
            <a:fillRect/>
          </a:stretch>
        </p:blipFill>
        <p:spPr bwMode="auto">
          <a:xfrm>
            <a:off x="4038600" y="3810000"/>
            <a:ext cx="1143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 l="28571" r="32143" b="9300"/>
          <a:stretch>
            <a:fillRect/>
          </a:stretch>
        </p:blipFill>
        <p:spPr bwMode="auto">
          <a:xfrm>
            <a:off x="5181600" y="3810000"/>
            <a:ext cx="2514600" cy="27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Flux of ion species governed by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flux of ion species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charge number    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mobility 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ion concentration      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ϕ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Voltage   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Diffusivity 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velocity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Velocity through porous electrode can be modeled with Darcy’s Law</a:t>
            </a:r>
            <a:br>
              <a:rPr lang="en-US" dirty="0" smtClean="0"/>
            </a:br>
            <a:r>
              <a:rPr lang="en-US" dirty="0" smtClean="0"/>
              <a:t>                                                </a:t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permeability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viscosity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pressure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</a:t>
            </a:r>
            <a:r>
              <a:rPr lang="en-US" baseline="30000" dirty="0" smtClean="0"/>
              <a:t>2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47800" y="1932432"/>
          <a:ext cx="4800600" cy="576072"/>
        </p:xfrm>
        <a:graphic>
          <a:graphicData uri="http://schemas.openxmlformats.org/presentationml/2006/ole">
            <p:oleObj spid="_x0000_s46082" name="Equation" r:id="rId3" imgW="1904760" imgH="2286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200" y="24500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Voltage-driven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24500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Diffusion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24500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Bulk flow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1524000" y="4114800"/>
          <a:ext cx="1551987" cy="914400"/>
        </p:xfrm>
        <a:graphic>
          <a:graphicData uri="http://schemas.openxmlformats.org/presentationml/2006/ole">
            <p:oleObj spid="_x0000_s46084" name="Equation" r:id="rId4" imgW="711000" imgH="41904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077200" cy="4525963"/>
          </a:xfrm>
        </p:spPr>
        <p:txBody>
          <a:bodyPr/>
          <a:lstStyle/>
          <a:p>
            <a:r>
              <a:rPr lang="en-US" dirty="0" smtClean="0"/>
              <a:t>Model developed to study effect of variables such as</a:t>
            </a:r>
          </a:p>
          <a:p>
            <a:pPr lvl="1"/>
            <a:r>
              <a:rPr lang="en-US" dirty="0" smtClean="0"/>
              <a:t>Ion concentration</a:t>
            </a:r>
          </a:p>
          <a:p>
            <a:pPr lvl="1"/>
            <a:r>
              <a:rPr lang="en-US" dirty="0" smtClean="0"/>
              <a:t>Flow rate</a:t>
            </a:r>
          </a:p>
          <a:p>
            <a:pPr lvl="1"/>
            <a:r>
              <a:rPr lang="en-US" dirty="0" smtClean="0"/>
              <a:t>Electrode porosity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Good agreement </a:t>
            </a:r>
            <a:br>
              <a:rPr lang="en-US" dirty="0" smtClean="0"/>
            </a:br>
            <a:r>
              <a:rPr lang="en-US" dirty="0" smtClean="0"/>
              <a:t>between experiment </a:t>
            </a:r>
            <a:br>
              <a:rPr lang="en-US" dirty="0" smtClean="0"/>
            </a:br>
            <a:r>
              <a:rPr lang="en-US" dirty="0" smtClean="0"/>
              <a:t>and modeling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VRB modeling example</a:t>
            </a:r>
            <a:r>
              <a:rPr lang="en-US" baseline="30000" dirty="0" smtClean="0"/>
              <a:t>19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905000"/>
            <a:ext cx="5638800" cy="419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Applications of flow batteries</a:t>
            </a:r>
            <a:endParaRPr lang="en-US" sz="3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Grid storage is major current application and target market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Applications: Grid storage</a:t>
            </a:r>
            <a:r>
              <a:rPr lang="en-US" baseline="30000" dirty="0" smtClean="0"/>
              <a:t>25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235" y="1828800"/>
            <a:ext cx="6373565" cy="48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8862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Vehicles would be interesting application since batteries could be instantly “refueled”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Research at Fraunhofer has looked at improving flow batteries for this purpose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Applications: Vehicles</a:t>
            </a:r>
            <a:r>
              <a:rPr lang="en-US" baseline="30000" dirty="0" smtClean="0"/>
              <a:t>21,22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17472"/>
            <a:ext cx="4876800" cy="325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 l="22196" t="7273" r="14613" b="11212"/>
          <a:stretch>
            <a:fillRect/>
          </a:stretch>
        </p:blipFill>
        <p:spPr bwMode="auto">
          <a:xfrm>
            <a:off x="304800" y="3886200"/>
            <a:ext cx="38100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New “semi-solid flow battery”</a:t>
            </a:r>
            <a:endParaRPr lang="en-US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r>
              <a:rPr lang="en-US" dirty="0" smtClean="0"/>
              <a:t>How a flow battery operates</a:t>
            </a:r>
          </a:p>
          <a:p>
            <a:pPr>
              <a:spcAft>
                <a:spcPts val="200"/>
              </a:spcAft>
            </a:pPr>
            <a:r>
              <a:rPr lang="en-US" dirty="0" smtClean="0"/>
              <a:t>Components of a flow battery</a:t>
            </a:r>
          </a:p>
          <a:p>
            <a:pPr>
              <a:spcAft>
                <a:spcPts val="200"/>
              </a:spcAft>
            </a:pPr>
            <a:r>
              <a:rPr lang="en-US" dirty="0" smtClean="0"/>
              <a:t>Different kinds of flow batteries</a:t>
            </a:r>
          </a:p>
          <a:p>
            <a:pPr lvl="1">
              <a:spcAft>
                <a:spcPts val="200"/>
              </a:spcAft>
            </a:pPr>
            <a:r>
              <a:rPr lang="en-US" dirty="0" smtClean="0"/>
              <a:t>Zinc-Bromine</a:t>
            </a:r>
          </a:p>
          <a:p>
            <a:pPr lvl="1">
              <a:spcAft>
                <a:spcPts val="200"/>
              </a:spcAft>
            </a:pPr>
            <a:r>
              <a:rPr lang="en-US" dirty="0" smtClean="0"/>
              <a:t>All Vanadium</a:t>
            </a:r>
          </a:p>
          <a:p>
            <a:pPr lvl="1">
              <a:spcAft>
                <a:spcPts val="200"/>
              </a:spcAft>
            </a:pPr>
            <a:r>
              <a:rPr lang="en-US" dirty="0" err="1" smtClean="0"/>
              <a:t>Polysulphide</a:t>
            </a:r>
            <a:r>
              <a:rPr lang="en-US" dirty="0" smtClean="0"/>
              <a:t>-Bromine</a:t>
            </a:r>
          </a:p>
          <a:p>
            <a:pPr>
              <a:spcAft>
                <a:spcPts val="200"/>
              </a:spcAft>
            </a:pPr>
            <a:r>
              <a:rPr lang="en-US" dirty="0" smtClean="0"/>
              <a:t>Modeling </a:t>
            </a:r>
          </a:p>
          <a:p>
            <a:pPr>
              <a:spcAft>
                <a:spcPts val="200"/>
              </a:spcAft>
            </a:pPr>
            <a:r>
              <a:rPr lang="en-US" dirty="0" smtClean="0"/>
              <a:t>Applications</a:t>
            </a:r>
          </a:p>
          <a:p>
            <a:pPr>
              <a:spcAft>
                <a:spcPts val="200"/>
              </a:spcAft>
            </a:pPr>
            <a:r>
              <a:rPr lang="en-US" dirty="0" smtClean="0"/>
              <a:t>New “semi-solid flow battery” fresh out of MIT</a:t>
            </a:r>
          </a:p>
          <a:p>
            <a:pPr>
              <a:spcAft>
                <a:spcPts val="200"/>
              </a:spcAft>
            </a:pPr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81600" cy="4525963"/>
          </a:xfrm>
        </p:spPr>
        <p:txBody>
          <a:bodyPr/>
          <a:lstStyle/>
          <a:p>
            <a:r>
              <a:rPr lang="en-US" dirty="0" smtClean="0"/>
              <a:t>Yet-Ming Chiang’s group at MIT made semi-solid anode and cathode suspensions based on Li-ion chemistry</a:t>
            </a:r>
          </a:p>
          <a:p>
            <a:pPr lvl="1"/>
            <a:r>
              <a:rPr lang="en-US" sz="1700" dirty="0" smtClean="0"/>
              <a:t>Standard Li-ion electrolyte as base material (alkyl carbonates + LiPF</a:t>
            </a:r>
            <a:r>
              <a:rPr lang="en-US" sz="1700" baseline="-25000" dirty="0" smtClean="0"/>
              <a:t>6</a:t>
            </a:r>
            <a:r>
              <a:rPr lang="en-US" sz="1700" dirty="0" smtClean="0"/>
              <a:t> salt)</a:t>
            </a:r>
          </a:p>
          <a:p>
            <a:pPr lvl="1"/>
            <a:r>
              <a:rPr lang="en-US" sz="1700" dirty="0" smtClean="0"/>
              <a:t>Micron-scale anode/cathode particles, e.g. LiCoO</a:t>
            </a:r>
            <a:r>
              <a:rPr lang="en-US" sz="1700" baseline="-25000" dirty="0" smtClean="0"/>
              <a:t>2</a:t>
            </a:r>
            <a:r>
              <a:rPr lang="en-US" sz="1700" dirty="0" smtClean="0"/>
              <a:t> and Li</a:t>
            </a:r>
            <a:r>
              <a:rPr lang="en-US" sz="1700" baseline="-25000" dirty="0" smtClean="0"/>
              <a:t>4</a:t>
            </a:r>
            <a:r>
              <a:rPr lang="en-US" sz="1700" dirty="0" smtClean="0"/>
              <a:t>Ti</a:t>
            </a:r>
            <a:r>
              <a:rPr lang="en-US" sz="1700" baseline="-25000" dirty="0" smtClean="0"/>
              <a:t>5</a:t>
            </a:r>
            <a:r>
              <a:rPr lang="en-US" sz="1700" dirty="0" smtClean="0"/>
              <a:t>O</a:t>
            </a:r>
            <a:r>
              <a:rPr lang="en-US" sz="1700" baseline="-25000" dirty="0" smtClean="0"/>
              <a:t>12</a:t>
            </a:r>
            <a:r>
              <a:rPr lang="en-US" sz="1700" dirty="0" smtClean="0"/>
              <a:t> (LCO and LTO)</a:t>
            </a:r>
          </a:p>
          <a:p>
            <a:pPr lvl="1"/>
            <a:r>
              <a:rPr lang="en-US" sz="1700" dirty="0" smtClean="0"/>
              <a:t>Nano-scale carbon black to stabilize suspension and provide conductivity</a:t>
            </a:r>
          </a:p>
          <a:p>
            <a:r>
              <a:rPr lang="en-US" dirty="0" smtClean="0"/>
              <a:t>Anode/cathode loadings up to 40% obtained, ~10 x greater than a </a:t>
            </a:r>
            <a:br>
              <a:rPr lang="en-US" dirty="0" smtClean="0"/>
            </a:br>
            <a:r>
              <a:rPr lang="en-US" dirty="0" smtClean="0"/>
              <a:t>standard flow battery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Semi-solid electrode suspensions</a:t>
            </a:r>
            <a:r>
              <a:rPr lang="en-US" sz="2700" baseline="30000" dirty="0" smtClean="0"/>
              <a:t>23</a:t>
            </a:r>
            <a:endParaRPr lang="en-US" sz="27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t="15687"/>
          <a:stretch>
            <a:fillRect/>
          </a:stretch>
        </p:blipFill>
        <p:spPr bwMode="auto">
          <a:xfrm>
            <a:off x="6172200" y="1371600"/>
            <a:ext cx="2133600" cy="259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 l="51938"/>
          <a:stretch>
            <a:fillRect/>
          </a:stretch>
        </p:blipFill>
        <p:spPr bwMode="auto">
          <a:xfrm>
            <a:off x="4953000" y="4343400"/>
            <a:ext cx="190926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r="51210"/>
          <a:stretch>
            <a:fillRect/>
          </a:stretch>
        </p:blipFill>
        <p:spPr bwMode="auto">
          <a:xfrm>
            <a:off x="7010400" y="4343400"/>
            <a:ext cx="193821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934200" y="63524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Ketjen black nanoparticles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635240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Micron-scale LCO</a:t>
            </a:r>
            <a:endParaRPr lang="en-US" sz="12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39624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Semi-solid cathode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Semi-solid battery operation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50000" b="9103"/>
          <a:stretch>
            <a:fillRect/>
          </a:stretch>
        </p:blipFill>
        <p:spPr bwMode="auto">
          <a:xfrm>
            <a:off x="2895600" y="1828800"/>
            <a:ext cx="3886200" cy="456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2971800" y="1371600"/>
            <a:ext cx="4724400" cy="8808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Standard Li-ion battery (charging)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Semi-solid flow battery operation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438400" y="2362200"/>
            <a:ext cx="4267200" cy="3352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609600" y="2209800"/>
            <a:ext cx="1371600" cy="358140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7239000" y="2286000"/>
            <a:ext cx="1371600" cy="350520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Block Arc 6"/>
          <p:cNvSpPr/>
          <p:nvPr/>
        </p:nvSpPr>
        <p:spPr>
          <a:xfrm>
            <a:off x="1066800" y="1676400"/>
            <a:ext cx="2667000" cy="1371600"/>
          </a:xfrm>
          <a:prstGeom prst="blockArc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2362200"/>
            <a:ext cx="609600" cy="3352800"/>
          </a:xfrm>
          <a:prstGeom prst="rect">
            <a:avLst/>
          </a:prstGeom>
          <a:solidFill>
            <a:srgbClr val="D068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0" y="2362200"/>
            <a:ext cx="609600" cy="3352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19600" y="2362200"/>
            <a:ext cx="304800" cy="33528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Block Arc 10"/>
          <p:cNvSpPr/>
          <p:nvPr/>
        </p:nvSpPr>
        <p:spPr>
          <a:xfrm>
            <a:off x="5257800" y="1676400"/>
            <a:ext cx="2667000" cy="1371600"/>
          </a:xfrm>
          <a:prstGeom prst="blockArc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/>
        </p:nvSpPr>
        <p:spPr>
          <a:xfrm flipV="1">
            <a:off x="5334000" y="5029200"/>
            <a:ext cx="2667000" cy="1371600"/>
          </a:xfrm>
          <a:prstGeom prst="blockArc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/>
        </p:nvSpPr>
        <p:spPr>
          <a:xfrm flipV="1">
            <a:off x="1143000" y="5029200"/>
            <a:ext cx="2667000" cy="1371600"/>
          </a:xfrm>
          <a:prstGeom prst="blockArc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33800" y="4632960"/>
            <a:ext cx="304800" cy="396240"/>
            <a:chOff x="3276600" y="685800"/>
            <a:chExt cx="304800" cy="39624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2766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276600" y="83820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581400" y="685800"/>
              <a:ext cx="0" cy="1524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76600" y="685800"/>
              <a:ext cx="0" cy="1524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89960" y="83820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>
              <a:off x="3328416" y="88392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>
              <a:off x="3438144" y="88392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42"/>
            <p:cNvGrpSpPr/>
            <p:nvPr/>
          </p:nvGrpSpPr>
          <p:grpSpPr>
            <a:xfrm flipV="1">
              <a:off x="3276600" y="838200"/>
              <a:ext cx="304800" cy="243840"/>
              <a:chOff x="3810000" y="685800"/>
              <a:chExt cx="304800" cy="24384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3810000" y="685800"/>
                <a:ext cx="3048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810000" y="83820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114800" y="685800"/>
                <a:ext cx="0" cy="1524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810000" y="685800"/>
                <a:ext cx="0" cy="1524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023360" y="83820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>
                <a:off x="3861816" y="88392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>
                <a:off x="3971544" y="88392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/>
          <p:cNvGrpSpPr/>
          <p:nvPr/>
        </p:nvGrpSpPr>
        <p:grpSpPr>
          <a:xfrm>
            <a:off x="3962400" y="5166360"/>
            <a:ext cx="304800" cy="396240"/>
            <a:chOff x="3276600" y="685800"/>
            <a:chExt cx="304800" cy="39624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2766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76600" y="83820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581400" y="685800"/>
              <a:ext cx="0" cy="1524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276600" y="685800"/>
              <a:ext cx="0" cy="1524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489960" y="83820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>
              <a:off x="3328416" y="88392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>
              <a:off x="3438144" y="88392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42"/>
            <p:cNvGrpSpPr/>
            <p:nvPr/>
          </p:nvGrpSpPr>
          <p:grpSpPr>
            <a:xfrm flipV="1">
              <a:off x="3276600" y="838200"/>
              <a:ext cx="304800" cy="243840"/>
              <a:chOff x="3810000" y="685800"/>
              <a:chExt cx="304800" cy="24384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3810000" y="685800"/>
                <a:ext cx="3048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810000" y="83820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114800" y="685800"/>
                <a:ext cx="0" cy="1524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3810000" y="685800"/>
                <a:ext cx="0" cy="1524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4023360" y="83820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>
                <a:off x="3861816" y="88392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>
                <a:off x="3971544" y="88392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Oval 45"/>
          <p:cNvSpPr/>
          <p:nvPr/>
        </p:nvSpPr>
        <p:spPr>
          <a:xfrm>
            <a:off x="4178808" y="531876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3124200" y="5242560"/>
            <a:ext cx="304800" cy="396240"/>
            <a:chOff x="3276600" y="685800"/>
            <a:chExt cx="304800" cy="39624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32766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276600" y="83820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581400" y="685800"/>
              <a:ext cx="0" cy="1524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276600" y="685800"/>
              <a:ext cx="0" cy="1524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489960" y="83820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>
              <a:off x="3328416" y="88392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>
              <a:off x="3438144" y="88392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42"/>
            <p:cNvGrpSpPr/>
            <p:nvPr/>
          </p:nvGrpSpPr>
          <p:grpSpPr>
            <a:xfrm flipV="1">
              <a:off x="3276600" y="838200"/>
              <a:ext cx="304800" cy="243840"/>
              <a:chOff x="3810000" y="685800"/>
              <a:chExt cx="304800" cy="243840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3810000" y="685800"/>
                <a:ext cx="3048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3810000" y="83820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4114800" y="685800"/>
                <a:ext cx="0" cy="1524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3810000" y="685800"/>
                <a:ext cx="0" cy="1524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023360" y="83820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>
                <a:off x="3861816" y="88392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>
                <a:off x="3971544" y="88392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/>
          <p:cNvGrpSpPr/>
          <p:nvPr/>
        </p:nvGrpSpPr>
        <p:grpSpPr>
          <a:xfrm>
            <a:off x="3810000" y="3718560"/>
            <a:ext cx="304800" cy="396240"/>
            <a:chOff x="3276600" y="685800"/>
            <a:chExt cx="304800" cy="39624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32766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276600" y="83820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581400" y="685800"/>
              <a:ext cx="0" cy="1524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276600" y="685800"/>
              <a:ext cx="0" cy="1524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489960" y="83820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>
              <a:off x="3328416" y="88392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>
              <a:off x="3438144" y="88392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42"/>
            <p:cNvGrpSpPr/>
            <p:nvPr/>
          </p:nvGrpSpPr>
          <p:grpSpPr>
            <a:xfrm flipV="1">
              <a:off x="3276600" y="838200"/>
              <a:ext cx="304800" cy="243840"/>
              <a:chOff x="3810000" y="685800"/>
              <a:chExt cx="304800" cy="243840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3810000" y="685800"/>
                <a:ext cx="3048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3810000" y="83820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4114800" y="685800"/>
                <a:ext cx="0" cy="1524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3810000" y="685800"/>
                <a:ext cx="0" cy="1524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023360" y="83820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>
                <a:off x="3861816" y="88392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>
                <a:off x="3971544" y="88392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9" name="Oval 78"/>
          <p:cNvSpPr/>
          <p:nvPr/>
        </p:nvSpPr>
        <p:spPr>
          <a:xfrm>
            <a:off x="3810000" y="387096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3276600" y="3048000"/>
            <a:ext cx="304800" cy="396240"/>
            <a:chOff x="3276600" y="685800"/>
            <a:chExt cx="304800" cy="396240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32766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276600" y="83820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581400" y="685800"/>
              <a:ext cx="0" cy="1524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276600" y="685800"/>
              <a:ext cx="0" cy="1524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489960" y="83820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>
              <a:off x="3328416" y="88392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>
              <a:off x="3438144" y="88392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42"/>
            <p:cNvGrpSpPr/>
            <p:nvPr/>
          </p:nvGrpSpPr>
          <p:grpSpPr>
            <a:xfrm flipV="1">
              <a:off x="3276600" y="838200"/>
              <a:ext cx="304800" cy="243840"/>
              <a:chOff x="3810000" y="685800"/>
              <a:chExt cx="304800" cy="243840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3810000" y="685800"/>
                <a:ext cx="3048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3810000" y="83820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4114800" y="685800"/>
                <a:ext cx="0" cy="1524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3810000" y="685800"/>
                <a:ext cx="0" cy="1524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4023360" y="83820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16200000">
                <a:off x="3861816" y="88392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>
                <a:off x="3971544" y="88392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6" name="Oval 95"/>
          <p:cNvSpPr/>
          <p:nvPr/>
        </p:nvSpPr>
        <p:spPr>
          <a:xfrm>
            <a:off x="3493008" y="32004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7" name="Group 96"/>
          <p:cNvGrpSpPr/>
          <p:nvPr/>
        </p:nvGrpSpPr>
        <p:grpSpPr>
          <a:xfrm>
            <a:off x="3886200" y="2727960"/>
            <a:ext cx="304800" cy="396240"/>
            <a:chOff x="3276600" y="685800"/>
            <a:chExt cx="304800" cy="39624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32766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276600" y="83820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581400" y="685800"/>
              <a:ext cx="0" cy="1524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276600" y="685800"/>
              <a:ext cx="0" cy="1524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3489960" y="83820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>
              <a:off x="3328416" y="88392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>
              <a:off x="3438144" y="88392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oup 42"/>
            <p:cNvGrpSpPr/>
            <p:nvPr/>
          </p:nvGrpSpPr>
          <p:grpSpPr>
            <a:xfrm flipV="1">
              <a:off x="3276600" y="838200"/>
              <a:ext cx="304800" cy="243840"/>
              <a:chOff x="3810000" y="685800"/>
              <a:chExt cx="304800" cy="24384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3810000" y="685800"/>
                <a:ext cx="3048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3810000" y="83820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4114800" y="685800"/>
                <a:ext cx="0" cy="1524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3810000" y="685800"/>
                <a:ext cx="0" cy="1524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4023360" y="83820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6200000">
                <a:off x="3861816" y="88392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6200000">
                <a:off x="3971544" y="88392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3200400" y="3886200"/>
            <a:ext cx="304800" cy="396240"/>
            <a:chOff x="3276600" y="685800"/>
            <a:chExt cx="304800" cy="39624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32766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276600" y="83820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581400" y="685800"/>
              <a:ext cx="0" cy="1524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276600" y="685800"/>
              <a:ext cx="0" cy="1524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3489960" y="83820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>
              <a:off x="3328416" y="88392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>
              <a:off x="3438144" y="88392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oup 42"/>
            <p:cNvGrpSpPr/>
            <p:nvPr/>
          </p:nvGrpSpPr>
          <p:grpSpPr>
            <a:xfrm flipV="1">
              <a:off x="3276600" y="838200"/>
              <a:ext cx="304800" cy="243840"/>
              <a:chOff x="3810000" y="685800"/>
              <a:chExt cx="304800" cy="243840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>
                <a:off x="3810000" y="685800"/>
                <a:ext cx="3048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3810000" y="83820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4114800" y="685800"/>
                <a:ext cx="0" cy="1524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3810000" y="685800"/>
                <a:ext cx="0" cy="1524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4023360" y="83820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>
                <a:off x="3861816" y="88392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>
                <a:off x="3971544" y="88392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9" name="Oval 128"/>
          <p:cNvSpPr/>
          <p:nvPr/>
        </p:nvSpPr>
        <p:spPr>
          <a:xfrm>
            <a:off x="3416808" y="40386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val 129"/>
          <p:cNvSpPr/>
          <p:nvPr/>
        </p:nvSpPr>
        <p:spPr>
          <a:xfrm>
            <a:off x="3200400" y="40386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1" name="Group 130"/>
          <p:cNvGrpSpPr/>
          <p:nvPr/>
        </p:nvGrpSpPr>
        <p:grpSpPr>
          <a:xfrm>
            <a:off x="4953000" y="4632960"/>
            <a:ext cx="304800" cy="396240"/>
            <a:chOff x="3276600" y="685800"/>
            <a:chExt cx="304800" cy="396240"/>
          </a:xfrm>
        </p:grpSpPr>
        <p:cxnSp>
          <p:nvCxnSpPr>
            <p:cNvPr id="132" name="Straight Connector 131"/>
            <p:cNvCxnSpPr/>
            <p:nvPr/>
          </p:nvCxnSpPr>
          <p:spPr>
            <a:xfrm>
              <a:off x="32766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276600" y="83820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581400" y="685800"/>
              <a:ext cx="0" cy="1524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3276600" y="685800"/>
              <a:ext cx="0" cy="1524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489960" y="83820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6200000">
              <a:off x="3328416" y="88392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16200000">
              <a:off x="3438144" y="88392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9" name="Group 42"/>
            <p:cNvGrpSpPr/>
            <p:nvPr/>
          </p:nvGrpSpPr>
          <p:grpSpPr>
            <a:xfrm flipV="1">
              <a:off x="3276600" y="838200"/>
              <a:ext cx="304800" cy="243840"/>
              <a:chOff x="3810000" y="685800"/>
              <a:chExt cx="304800" cy="243840"/>
            </a:xfrm>
          </p:grpSpPr>
          <p:cxnSp>
            <p:nvCxnSpPr>
              <p:cNvPr id="140" name="Straight Connector 139"/>
              <p:cNvCxnSpPr/>
              <p:nvPr/>
            </p:nvCxnSpPr>
            <p:spPr>
              <a:xfrm>
                <a:off x="3810000" y="685800"/>
                <a:ext cx="3048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3810000" y="83820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4114800" y="685800"/>
                <a:ext cx="0" cy="1524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3810000" y="685800"/>
                <a:ext cx="0" cy="1524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4023360" y="83820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6200000">
                <a:off x="3861816" y="88392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16200000">
                <a:off x="3971544" y="88392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7" name="Oval 146"/>
          <p:cNvSpPr/>
          <p:nvPr/>
        </p:nvSpPr>
        <p:spPr>
          <a:xfrm>
            <a:off x="5169408" y="478536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8" name="Group 147"/>
          <p:cNvGrpSpPr/>
          <p:nvPr/>
        </p:nvGrpSpPr>
        <p:grpSpPr>
          <a:xfrm>
            <a:off x="5638800" y="5090160"/>
            <a:ext cx="304800" cy="396240"/>
            <a:chOff x="3276600" y="685800"/>
            <a:chExt cx="304800" cy="396240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32766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276600" y="83820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581400" y="685800"/>
              <a:ext cx="0" cy="1524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276600" y="685800"/>
              <a:ext cx="0" cy="1524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489960" y="83820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16200000">
              <a:off x="3328416" y="88392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6200000">
              <a:off x="3438144" y="88392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Group 42"/>
            <p:cNvGrpSpPr/>
            <p:nvPr/>
          </p:nvGrpSpPr>
          <p:grpSpPr>
            <a:xfrm flipV="1">
              <a:off x="3276600" y="838200"/>
              <a:ext cx="304800" cy="243840"/>
              <a:chOff x="3810000" y="685800"/>
              <a:chExt cx="304800" cy="243840"/>
            </a:xfrm>
          </p:grpSpPr>
          <p:cxnSp>
            <p:nvCxnSpPr>
              <p:cNvPr id="157" name="Straight Connector 156"/>
              <p:cNvCxnSpPr/>
              <p:nvPr/>
            </p:nvCxnSpPr>
            <p:spPr>
              <a:xfrm>
                <a:off x="3810000" y="685800"/>
                <a:ext cx="3048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3810000" y="83820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4114800" y="685800"/>
                <a:ext cx="0" cy="1524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3810000" y="685800"/>
                <a:ext cx="0" cy="1524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4023360" y="83820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>
                <a:off x="3861816" y="88392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16200000">
                <a:off x="3971544" y="88392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4" name="Oval 163"/>
          <p:cNvSpPr/>
          <p:nvPr/>
        </p:nvSpPr>
        <p:spPr>
          <a:xfrm>
            <a:off x="5855208" y="524256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5638800" y="524256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6" name="Group 165"/>
          <p:cNvGrpSpPr/>
          <p:nvPr/>
        </p:nvGrpSpPr>
        <p:grpSpPr>
          <a:xfrm>
            <a:off x="5638800" y="4023360"/>
            <a:ext cx="304800" cy="396240"/>
            <a:chOff x="3276600" y="685800"/>
            <a:chExt cx="304800" cy="396240"/>
          </a:xfrm>
        </p:grpSpPr>
        <p:cxnSp>
          <p:nvCxnSpPr>
            <p:cNvPr id="167" name="Straight Connector 166"/>
            <p:cNvCxnSpPr/>
            <p:nvPr/>
          </p:nvCxnSpPr>
          <p:spPr>
            <a:xfrm>
              <a:off x="32766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3276600" y="83820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3581400" y="685800"/>
              <a:ext cx="0" cy="1524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3276600" y="685800"/>
              <a:ext cx="0" cy="1524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3489960" y="83820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16200000">
              <a:off x="3328416" y="88392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16200000">
              <a:off x="3438144" y="88392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" name="Group 42"/>
            <p:cNvGrpSpPr/>
            <p:nvPr/>
          </p:nvGrpSpPr>
          <p:grpSpPr>
            <a:xfrm flipV="1">
              <a:off x="3276600" y="838200"/>
              <a:ext cx="304800" cy="243840"/>
              <a:chOff x="3810000" y="685800"/>
              <a:chExt cx="304800" cy="243840"/>
            </a:xfrm>
          </p:grpSpPr>
          <p:cxnSp>
            <p:nvCxnSpPr>
              <p:cNvPr id="175" name="Straight Connector 174"/>
              <p:cNvCxnSpPr/>
              <p:nvPr/>
            </p:nvCxnSpPr>
            <p:spPr>
              <a:xfrm>
                <a:off x="3810000" y="685800"/>
                <a:ext cx="3048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3810000" y="83820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4114800" y="685800"/>
                <a:ext cx="0" cy="1524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3810000" y="685800"/>
                <a:ext cx="0" cy="1524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4023360" y="83820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6200000">
                <a:off x="3861816" y="88392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>
                <a:off x="3971544" y="88392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2" name="Oval 181"/>
          <p:cNvSpPr/>
          <p:nvPr/>
        </p:nvSpPr>
        <p:spPr>
          <a:xfrm>
            <a:off x="5855208" y="417576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Oval 182"/>
          <p:cNvSpPr/>
          <p:nvPr/>
        </p:nvSpPr>
        <p:spPr>
          <a:xfrm>
            <a:off x="5638800" y="417576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4" name="Group 183"/>
          <p:cNvGrpSpPr/>
          <p:nvPr/>
        </p:nvGrpSpPr>
        <p:grpSpPr>
          <a:xfrm>
            <a:off x="4953000" y="3718560"/>
            <a:ext cx="304800" cy="396240"/>
            <a:chOff x="3276600" y="685800"/>
            <a:chExt cx="304800" cy="396240"/>
          </a:xfrm>
        </p:grpSpPr>
        <p:cxnSp>
          <p:nvCxnSpPr>
            <p:cNvPr id="185" name="Straight Connector 184"/>
            <p:cNvCxnSpPr/>
            <p:nvPr/>
          </p:nvCxnSpPr>
          <p:spPr>
            <a:xfrm>
              <a:off x="32766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3276600" y="83820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3581400" y="685800"/>
              <a:ext cx="0" cy="1524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3276600" y="685800"/>
              <a:ext cx="0" cy="1524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3489960" y="83820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>
              <a:off x="3328416" y="88392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16200000">
              <a:off x="3438144" y="88392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" name="Group 42"/>
            <p:cNvGrpSpPr/>
            <p:nvPr/>
          </p:nvGrpSpPr>
          <p:grpSpPr>
            <a:xfrm flipV="1">
              <a:off x="3276600" y="838200"/>
              <a:ext cx="304800" cy="243840"/>
              <a:chOff x="3810000" y="685800"/>
              <a:chExt cx="304800" cy="243840"/>
            </a:xfrm>
          </p:grpSpPr>
          <p:cxnSp>
            <p:nvCxnSpPr>
              <p:cNvPr id="193" name="Straight Connector 192"/>
              <p:cNvCxnSpPr/>
              <p:nvPr/>
            </p:nvCxnSpPr>
            <p:spPr>
              <a:xfrm>
                <a:off x="3810000" y="685800"/>
                <a:ext cx="3048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3810000" y="83820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4114800" y="685800"/>
                <a:ext cx="0" cy="1524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3810000" y="685800"/>
                <a:ext cx="0" cy="1524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4023360" y="83820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>
                <a:off x="3861816" y="88392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6200000">
                <a:off x="3971544" y="88392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0" name="Oval 199"/>
          <p:cNvSpPr/>
          <p:nvPr/>
        </p:nvSpPr>
        <p:spPr>
          <a:xfrm>
            <a:off x="5169408" y="387096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1" name="Group 200"/>
          <p:cNvGrpSpPr/>
          <p:nvPr/>
        </p:nvGrpSpPr>
        <p:grpSpPr>
          <a:xfrm>
            <a:off x="4800600" y="5257800"/>
            <a:ext cx="304800" cy="396240"/>
            <a:chOff x="3276600" y="685800"/>
            <a:chExt cx="304800" cy="396240"/>
          </a:xfrm>
        </p:grpSpPr>
        <p:cxnSp>
          <p:nvCxnSpPr>
            <p:cNvPr id="202" name="Straight Connector 201"/>
            <p:cNvCxnSpPr/>
            <p:nvPr/>
          </p:nvCxnSpPr>
          <p:spPr>
            <a:xfrm>
              <a:off x="32766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3276600" y="83820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3581400" y="685800"/>
              <a:ext cx="0" cy="1524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3276600" y="685800"/>
              <a:ext cx="0" cy="1524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3489960" y="83820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16200000">
              <a:off x="3328416" y="88392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16200000">
              <a:off x="3438144" y="88392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9" name="Group 42"/>
            <p:cNvGrpSpPr/>
            <p:nvPr/>
          </p:nvGrpSpPr>
          <p:grpSpPr>
            <a:xfrm flipV="1">
              <a:off x="3276600" y="838200"/>
              <a:ext cx="304800" cy="243840"/>
              <a:chOff x="3810000" y="685800"/>
              <a:chExt cx="304800" cy="243840"/>
            </a:xfrm>
          </p:grpSpPr>
          <p:cxnSp>
            <p:nvCxnSpPr>
              <p:cNvPr id="210" name="Straight Connector 209"/>
              <p:cNvCxnSpPr/>
              <p:nvPr/>
            </p:nvCxnSpPr>
            <p:spPr>
              <a:xfrm>
                <a:off x="3810000" y="685800"/>
                <a:ext cx="3048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3810000" y="83820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4114800" y="685800"/>
                <a:ext cx="0" cy="1524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3810000" y="685800"/>
                <a:ext cx="0" cy="1524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4023360" y="83820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16200000">
                <a:off x="3861816" y="88392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6200000">
                <a:off x="3971544" y="88392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7" name="Oval 216"/>
          <p:cNvSpPr/>
          <p:nvPr/>
        </p:nvSpPr>
        <p:spPr>
          <a:xfrm>
            <a:off x="5017008" y="54102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8" name="Group 217"/>
          <p:cNvGrpSpPr/>
          <p:nvPr/>
        </p:nvGrpSpPr>
        <p:grpSpPr>
          <a:xfrm>
            <a:off x="5105400" y="2727960"/>
            <a:ext cx="304800" cy="396240"/>
            <a:chOff x="3276600" y="685800"/>
            <a:chExt cx="304800" cy="396240"/>
          </a:xfrm>
        </p:grpSpPr>
        <p:cxnSp>
          <p:nvCxnSpPr>
            <p:cNvPr id="219" name="Straight Connector 218"/>
            <p:cNvCxnSpPr/>
            <p:nvPr/>
          </p:nvCxnSpPr>
          <p:spPr>
            <a:xfrm>
              <a:off x="32766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3276600" y="83820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3581400" y="685800"/>
              <a:ext cx="0" cy="1524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3276600" y="685800"/>
              <a:ext cx="0" cy="1524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3489960" y="83820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16200000">
              <a:off x="3328416" y="88392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16200000">
              <a:off x="3438144" y="88392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6" name="Group 42"/>
            <p:cNvGrpSpPr/>
            <p:nvPr/>
          </p:nvGrpSpPr>
          <p:grpSpPr>
            <a:xfrm flipV="1">
              <a:off x="3276600" y="838200"/>
              <a:ext cx="304800" cy="243840"/>
              <a:chOff x="3810000" y="685800"/>
              <a:chExt cx="304800" cy="243840"/>
            </a:xfrm>
          </p:grpSpPr>
          <p:cxnSp>
            <p:nvCxnSpPr>
              <p:cNvPr id="227" name="Straight Connector 226"/>
              <p:cNvCxnSpPr/>
              <p:nvPr/>
            </p:nvCxnSpPr>
            <p:spPr>
              <a:xfrm>
                <a:off x="3810000" y="685800"/>
                <a:ext cx="3048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3810000" y="83820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4114800" y="685800"/>
                <a:ext cx="0" cy="1524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3810000" y="685800"/>
                <a:ext cx="0" cy="1524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4023360" y="83820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>
                <a:off x="3861816" y="88392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6200000">
                <a:off x="3971544" y="88392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4" name="Oval 233"/>
          <p:cNvSpPr/>
          <p:nvPr/>
        </p:nvSpPr>
        <p:spPr>
          <a:xfrm>
            <a:off x="5321808" y="288036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5" name="Group 234"/>
          <p:cNvGrpSpPr/>
          <p:nvPr/>
        </p:nvGrpSpPr>
        <p:grpSpPr>
          <a:xfrm>
            <a:off x="5715000" y="3048000"/>
            <a:ext cx="304800" cy="396240"/>
            <a:chOff x="3276600" y="685800"/>
            <a:chExt cx="304800" cy="396240"/>
          </a:xfrm>
        </p:grpSpPr>
        <p:cxnSp>
          <p:nvCxnSpPr>
            <p:cNvPr id="236" name="Straight Connector 235"/>
            <p:cNvCxnSpPr/>
            <p:nvPr/>
          </p:nvCxnSpPr>
          <p:spPr>
            <a:xfrm>
              <a:off x="3276600" y="685800"/>
              <a:ext cx="30480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3276600" y="83820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3581400" y="685800"/>
              <a:ext cx="0" cy="1524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3276600" y="685800"/>
              <a:ext cx="0" cy="1524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3489960" y="83820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>
              <a:off x="3328416" y="88392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>
              <a:off x="3438144" y="883920"/>
              <a:ext cx="91440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3" name="Group 42"/>
            <p:cNvGrpSpPr/>
            <p:nvPr/>
          </p:nvGrpSpPr>
          <p:grpSpPr>
            <a:xfrm flipV="1">
              <a:off x="3276600" y="838200"/>
              <a:ext cx="304800" cy="243840"/>
              <a:chOff x="3810000" y="685800"/>
              <a:chExt cx="304800" cy="243840"/>
            </a:xfrm>
          </p:grpSpPr>
          <p:cxnSp>
            <p:nvCxnSpPr>
              <p:cNvPr id="244" name="Straight Connector 243"/>
              <p:cNvCxnSpPr/>
              <p:nvPr/>
            </p:nvCxnSpPr>
            <p:spPr>
              <a:xfrm>
                <a:off x="3810000" y="685800"/>
                <a:ext cx="3048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3810000" y="83820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>
                <a:off x="4114800" y="685800"/>
                <a:ext cx="0" cy="1524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3810000" y="685800"/>
                <a:ext cx="0" cy="1524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4023360" y="83820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rot="16200000">
                <a:off x="3861816" y="88392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rot="16200000">
                <a:off x="3971544" y="883920"/>
                <a:ext cx="9144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1" name="Oval 250"/>
          <p:cNvSpPr/>
          <p:nvPr/>
        </p:nvSpPr>
        <p:spPr>
          <a:xfrm>
            <a:off x="5931408" y="32004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2" name="Oval 251"/>
          <p:cNvSpPr/>
          <p:nvPr/>
        </p:nvSpPr>
        <p:spPr>
          <a:xfrm>
            <a:off x="5715000" y="32004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3" name="Straight Arrow Connector 252"/>
          <p:cNvCxnSpPr/>
          <p:nvPr/>
        </p:nvCxnSpPr>
        <p:spPr>
          <a:xfrm flipH="1">
            <a:off x="4191000" y="3886200"/>
            <a:ext cx="69695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Oval 253"/>
          <p:cNvSpPr/>
          <p:nvPr/>
        </p:nvSpPr>
        <p:spPr>
          <a:xfrm>
            <a:off x="4572000" y="3810000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5" name="Straight Arrow Connector 254"/>
          <p:cNvCxnSpPr/>
          <p:nvPr/>
        </p:nvCxnSpPr>
        <p:spPr>
          <a:xfrm flipH="1">
            <a:off x="4267200" y="2895600"/>
            <a:ext cx="69695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Oval 255"/>
          <p:cNvSpPr/>
          <p:nvPr/>
        </p:nvSpPr>
        <p:spPr>
          <a:xfrm>
            <a:off x="4572000" y="2819400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7" name="Straight Arrow Connector 256"/>
          <p:cNvCxnSpPr/>
          <p:nvPr/>
        </p:nvCxnSpPr>
        <p:spPr>
          <a:xfrm flipH="1">
            <a:off x="4191000" y="4800600"/>
            <a:ext cx="69695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Oval 257"/>
          <p:cNvSpPr/>
          <p:nvPr/>
        </p:nvSpPr>
        <p:spPr>
          <a:xfrm>
            <a:off x="4572000" y="4724400"/>
            <a:ext cx="91440" cy="91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9" name="Straight Connector 258"/>
          <p:cNvCxnSpPr>
            <a:stCxn id="8" idx="0"/>
          </p:cNvCxnSpPr>
          <p:nvPr/>
        </p:nvCxnSpPr>
        <p:spPr>
          <a:xfrm flipV="1">
            <a:off x="2743200" y="1295400"/>
            <a:ext cx="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flipV="1">
            <a:off x="6400800" y="1295400"/>
            <a:ext cx="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2743200" y="1295400"/>
            <a:ext cx="365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Cube 261"/>
          <p:cNvSpPr/>
          <p:nvPr/>
        </p:nvSpPr>
        <p:spPr>
          <a:xfrm>
            <a:off x="3810000" y="1066800"/>
            <a:ext cx="1371600" cy="45720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3" name="Straight Arrow Connector 262"/>
          <p:cNvCxnSpPr/>
          <p:nvPr/>
        </p:nvCxnSpPr>
        <p:spPr>
          <a:xfrm flipV="1">
            <a:off x="6477000" y="1143000"/>
            <a:ext cx="0" cy="3810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/>
          <p:nvPr/>
        </p:nvCxnSpPr>
        <p:spPr>
          <a:xfrm flipH="1">
            <a:off x="5791200" y="1143000"/>
            <a:ext cx="609600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Box 264"/>
          <p:cNvSpPr txBox="1"/>
          <p:nvPr/>
        </p:nvSpPr>
        <p:spPr>
          <a:xfrm>
            <a:off x="5715000" y="762000"/>
            <a:ext cx="533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2300" baseline="30000" dirty="0" smtClean="0">
                <a:latin typeface="Calibri" pitchFamily="34" charset="0"/>
                <a:cs typeface="Calibri" pitchFamily="34" charset="0"/>
              </a:rPr>
              <a:t>-</a:t>
            </a:r>
            <a:endParaRPr lang="en-US" sz="2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2590800" y="762000"/>
            <a:ext cx="533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2300" baseline="30000" dirty="0" smtClean="0">
                <a:latin typeface="Calibri" pitchFamily="34" charset="0"/>
                <a:cs typeface="Calibri" pitchFamily="34" charset="0"/>
              </a:rPr>
              <a:t>-</a:t>
            </a:r>
            <a:endParaRPr lang="en-US" sz="23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67" name="Straight Arrow Connector 266"/>
          <p:cNvCxnSpPr/>
          <p:nvPr/>
        </p:nvCxnSpPr>
        <p:spPr>
          <a:xfrm>
            <a:off x="2590800" y="1219200"/>
            <a:ext cx="0" cy="38100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 flipH="1">
            <a:off x="2667000" y="1143000"/>
            <a:ext cx="609600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TextBox 268"/>
          <p:cNvSpPr txBox="1"/>
          <p:nvPr/>
        </p:nvSpPr>
        <p:spPr>
          <a:xfrm>
            <a:off x="685800" y="31242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Anode suspension tank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7391400" y="31242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Cathode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suspension tank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685800" y="2209800"/>
            <a:ext cx="1219200" cy="304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2" name="Oval 271"/>
          <p:cNvSpPr/>
          <p:nvPr/>
        </p:nvSpPr>
        <p:spPr>
          <a:xfrm>
            <a:off x="990600" y="5638800"/>
            <a:ext cx="685800" cy="152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3" name="Oval 272"/>
          <p:cNvSpPr/>
          <p:nvPr/>
        </p:nvSpPr>
        <p:spPr>
          <a:xfrm>
            <a:off x="7543800" y="5638800"/>
            <a:ext cx="685800" cy="152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4" name="TextBox 273"/>
          <p:cNvSpPr txBox="1"/>
          <p:nvPr/>
        </p:nvSpPr>
        <p:spPr>
          <a:xfrm>
            <a:off x="4114800" y="1143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Load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5" name="TextBox 274"/>
          <p:cNvSpPr txBox="1"/>
          <p:nvPr/>
        </p:nvSpPr>
        <p:spPr>
          <a:xfrm rot="16200000">
            <a:off x="1594739" y="3891662"/>
            <a:ext cx="22859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Calibri" pitchFamily="34" charset="0"/>
                <a:cs typeface="Calibri" pitchFamily="34" charset="0"/>
              </a:rPr>
              <a:t>Current Collector</a:t>
            </a:r>
            <a:endParaRPr lang="en-US" sz="2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" name="TextBox 275"/>
          <p:cNvSpPr txBox="1"/>
          <p:nvPr/>
        </p:nvSpPr>
        <p:spPr>
          <a:xfrm rot="16200000">
            <a:off x="5263262" y="3891662"/>
            <a:ext cx="22859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Calibri" pitchFamily="34" charset="0"/>
                <a:cs typeface="Calibri" pitchFamily="34" charset="0"/>
              </a:rPr>
              <a:t>Current Collector</a:t>
            </a:r>
            <a:endParaRPr lang="en-US" sz="2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3505200" y="1676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Separator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78" name="Straight Arrow Connector 277"/>
          <p:cNvCxnSpPr/>
          <p:nvPr/>
        </p:nvCxnSpPr>
        <p:spPr>
          <a:xfrm flipH="1" flipV="1">
            <a:off x="4114800" y="1981200"/>
            <a:ext cx="4572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Oval 278"/>
          <p:cNvSpPr/>
          <p:nvPr/>
        </p:nvSpPr>
        <p:spPr>
          <a:xfrm>
            <a:off x="7315200" y="2286000"/>
            <a:ext cx="1219200" cy="304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0" name="TextBox 279"/>
          <p:cNvSpPr txBox="1"/>
          <p:nvPr/>
        </p:nvSpPr>
        <p:spPr>
          <a:xfrm>
            <a:off x="3505200" y="59830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Anode particles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4648200" y="5943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Cathode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particles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2" name="Straight Arrow Connector 281"/>
          <p:cNvCxnSpPr/>
          <p:nvPr/>
        </p:nvCxnSpPr>
        <p:spPr>
          <a:xfrm>
            <a:off x="3429000" y="5562600"/>
            <a:ext cx="5334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 flipH="1">
            <a:off x="4038600" y="5562600"/>
            <a:ext cx="762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>
            <a:endCxn id="281" idx="0"/>
          </p:cNvCxnSpPr>
          <p:nvPr/>
        </p:nvCxnSpPr>
        <p:spPr>
          <a:xfrm flipH="1">
            <a:off x="5295900" y="5410200"/>
            <a:ext cx="4953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>
            <a:off x="4914900" y="5638800"/>
            <a:ext cx="1143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 flipH="1" flipV="1">
            <a:off x="4995672" y="2057400"/>
            <a:ext cx="357649" cy="8341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Box 286"/>
          <p:cNvSpPr txBox="1"/>
          <p:nvPr/>
        </p:nvSpPr>
        <p:spPr>
          <a:xfrm>
            <a:off x="4648200" y="1676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Li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+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ions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8" name="Straight Arrow Connector 287"/>
          <p:cNvCxnSpPr/>
          <p:nvPr/>
        </p:nvCxnSpPr>
        <p:spPr>
          <a:xfrm flipH="1" flipV="1">
            <a:off x="5068824" y="2057403"/>
            <a:ext cx="704087" cy="11810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Slide Number Placeholder 288"/>
          <p:cNvSpPr>
            <a:spLocks noGrp="1"/>
          </p:cNvSpPr>
          <p:nvPr>
            <p:ph type="sldNum" sz="quarter" idx="12"/>
          </p:nvPr>
        </p:nvSpPr>
        <p:spPr>
          <a:xfrm>
            <a:off x="8647272" y="6255544"/>
            <a:ext cx="365760" cy="365125"/>
          </a:xfrm>
        </p:spPr>
        <p:txBody>
          <a:bodyPr/>
          <a:lstStyle/>
          <a:p>
            <a:fld id="{C05C63BA-364A-49D8-A109-8179B318B2BF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029200" cy="4525963"/>
          </a:xfrm>
        </p:spPr>
        <p:txBody>
          <a:bodyPr/>
          <a:lstStyle/>
          <a:p>
            <a:r>
              <a:rPr lang="en-US" dirty="0" smtClean="0"/>
              <a:t>Full flow cell made with LCO cathode and LTO anode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Charging approached LTO theoretical capacity, 170 mAh/g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Discharging was ~75% efficient, could be improved with better anode/cathode matching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Scaling suggests energy densities of 300 – 500 kWh/m</a:t>
            </a:r>
            <a:r>
              <a:rPr lang="en-US" baseline="30000" dirty="0" smtClean="0"/>
              <a:t>3</a:t>
            </a:r>
            <a:r>
              <a:rPr lang="en-US" dirty="0" smtClean="0"/>
              <a:t> should be possible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High enough for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EVs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Semi-solid flow cell results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3946" y="1447800"/>
            <a:ext cx="344905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r="4511"/>
          <a:stretch>
            <a:fillRect/>
          </a:stretch>
        </p:blipFill>
        <p:spPr bwMode="auto">
          <a:xfrm>
            <a:off x="4114800" y="4648200"/>
            <a:ext cx="48387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324600" y="4648200"/>
            <a:ext cx="1219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 batteries are an up-and-coming mode of energy storage that offer several benefits over traditional battery systems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variety of options exist for electrodes, separators, and active materials in flow batteries and there is much research on this topic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Flow batteries are currently mainly used in grid-storage applications due to their low cost and modularity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Recent “semi-solid” flow battery may be set to revolutionize field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685800"/>
            <a:ext cx="8229600" cy="6781800"/>
          </a:xfrm>
        </p:spPr>
        <p:txBody>
          <a:bodyPr>
            <a:noAutofit/>
          </a:bodyPr>
          <a:lstStyle/>
          <a:p>
            <a:pPr lvl="0">
              <a:buClr>
                <a:srgbClr val="002060"/>
              </a:buClr>
              <a:buSzPct val="91000"/>
              <a:buFont typeface="+mj-lt"/>
              <a:buAutoNum type="arabicPeriod"/>
            </a:pPr>
            <a:r>
              <a:rPr lang="en-US" sz="1000" dirty="0" smtClean="0"/>
              <a:t>www.greenmanufacturer.net </a:t>
            </a:r>
          </a:p>
          <a:p>
            <a:pPr lvl="0">
              <a:buClr>
                <a:srgbClr val="002060"/>
              </a:buClr>
              <a:buSzPct val="91000"/>
              <a:buFont typeface="+mj-lt"/>
              <a:buAutoNum type="arabicPeriod"/>
            </a:pPr>
            <a:r>
              <a:rPr lang="en-US" sz="1000" dirty="0" smtClean="0"/>
              <a:t>Weber, A.; Mench, M.; Meyers, J.; Ross, P.; Gostick, J.; Liu, Q., Redox flow batteries: a review. </a:t>
            </a:r>
            <a:r>
              <a:rPr lang="en-US" sz="1000" i="1" dirty="0" smtClean="0"/>
              <a:t>Journal of Applied Electrochemistry </a:t>
            </a:r>
            <a:r>
              <a:rPr lang="en-US" sz="1000" b="1" dirty="0" smtClean="0"/>
              <a:t>2011,</a:t>
            </a:r>
            <a:r>
              <a:rPr lang="en-US" sz="1000" dirty="0" smtClean="0"/>
              <a:t> </a:t>
            </a:r>
            <a:r>
              <a:rPr lang="en-US" sz="1000" i="1" dirty="0" smtClean="0"/>
              <a:t>41</a:t>
            </a:r>
            <a:r>
              <a:rPr lang="en-US" sz="1000" dirty="0" smtClean="0"/>
              <a:t> (10), 1137-1164.</a:t>
            </a:r>
          </a:p>
          <a:p>
            <a:pPr lvl="0">
              <a:buClr>
                <a:srgbClr val="002060"/>
              </a:buClr>
              <a:buSzPct val="91000"/>
              <a:buFont typeface="+mj-lt"/>
              <a:buAutoNum type="arabicPeriod"/>
            </a:pPr>
            <a:r>
              <a:rPr lang="en-US" sz="1000" dirty="0" smtClean="0"/>
              <a:t>http://www.eurosolar.org/new/pdfs_neu/electric/IRES2006_Jossen.pdf </a:t>
            </a:r>
          </a:p>
          <a:p>
            <a:pPr lvl="0">
              <a:buClr>
                <a:srgbClr val="002060"/>
              </a:buClr>
              <a:buSzPct val="91000"/>
              <a:buFont typeface="+mj-lt"/>
              <a:buAutoNum type="arabicPeriod"/>
            </a:pPr>
            <a:r>
              <a:rPr lang="en-US" sz="1000" dirty="0" smtClean="0"/>
              <a:t>Ponce de León, C.; Frías-Ferrer, A.; González-García, J.; Szánto, D. A.; Walsh, F. C., Redox flow cells for energy conversion. </a:t>
            </a:r>
            <a:r>
              <a:rPr lang="en-US" sz="1000" i="1" dirty="0" smtClean="0"/>
              <a:t>Journal of Power Sources </a:t>
            </a:r>
            <a:r>
              <a:rPr lang="en-US" sz="1000" b="1" dirty="0" smtClean="0"/>
              <a:t>2006,</a:t>
            </a:r>
            <a:r>
              <a:rPr lang="en-US" sz="1000" dirty="0" smtClean="0"/>
              <a:t> </a:t>
            </a:r>
            <a:r>
              <a:rPr lang="en-US" sz="1000" i="1" dirty="0" smtClean="0"/>
              <a:t>160</a:t>
            </a:r>
            <a:r>
              <a:rPr lang="en-US" sz="1000" dirty="0" smtClean="0"/>
              <a:t> (1), 716-732. </a:t>
            </a:r>
            <a:endParaRPr lang="en-US" sz="1000" dirty="0" smtClean="0"/>
          </a:p>
          <a:p>
            <a:pPr lvl="0">
              <a:buClr>
                <a:srgbClr val="002060"/>
              </a:buClr>
              <a:buSzPct val="91000"/>
              <a:buFont typeface="+mj-lt"/>
              <a:buAutoNum type="arabicPeriod"/>
            </a:pPr>
            <a:r>
              <a:rPr lang="en-US" sz="1000" dirty="0" smtClean="0"/>
              <a:t>http</a:t>
            </a:r>
            <a:r>
              <a:rPr lang="en-US" sz="1000" dirty="0" smtClean="0"/>
              <a:t>://www.eurosolar.org/new/pdfs_neu/electric/IRES2006_Jossen.pdf </a:t>
            </a:r>
          </a:p>
          <a:p>
            <a:pPr lvl="0">
              <a:buClr>
                <a:srgbClr val="002060"/>
              </a:buClr>
              <a:buSzPct val="91000"/>
              <a:buFont typeface="+mj-lt"/>
              <a:buAutoNum type="arabicPeriod"/>
            </a:pPr>
            <a:r>
              <a:rPr lang="en-US" sz="1000" dirty="0" smtClean="0"/>
              <a:t>Zhao, P.; Zhang, H.; Zhou, H.; Yi, B., Nickel foam and carbon felt applications for sodium polysulfide/bromine redox flow battery electrodes. </a:t>
            </a:r>
            <a:r>
              <a:rPr lang="en-US" sz="1000" i="1" dirty="0" smtClean="0"/>
              <a:t>Electrochimica Acta </a:t>
            </a:r>
            <a:r>
              <a:rPr lang="en-US" sz="1000" b="1" dirty="0" smtClean="0"/>
              <a:t>2005,</a:t>
            </a:r>
            <a:r>
              <a:rPr lang="en-US" sz="1000" dirty="0" smtClean="0"/>
              <a:t> </a:t>
            </a:r>
            <a:r>
              <a:rPr lang="en-US" sz="1000" i="1" dirty="0" smtClean="0"/>
              <a:t>51</a:t>
            </a:r>
            <a:r>
              <a:rPr lang="en-US" sz="1000" dirty="0" smtClean="0"/>
              <a:t> (6), 1091-1098.</a:t>
            </a:r>
          </a:p>
          <a:p>
            <a:pPr lvl="0">
              <a:buClr>
                <a:srgbClr val="002060"/>
              </a:buClr>
              <a:buSzPct val="91000"/>
              <a:buFont typeface="+mj-lt"/>
              <a:buAutoNum type="arabicPeriod"/>
            </a:pPr>
            <a:r>
              <a:rPr lang="en-US" sz="1000" dirty="0" smtClean="0"/>
              <a:t>http://mrsec.wisc.edu/Edetc/nanolab/fuelcell/</a:t>
            </a:r>
          </a:p>
          <a:p>
            <a:pPr lvl="0">
              <a:buClr>
                <a:srgbClr val="002060"/>
              </a:buClr>
              <a:buSzPct val="91000"/>
              <a:buFont typeface="+mj-lt"/>
              <a:buAutoNum type="arabicPeriod"/>
            </a:pPr>
            <a:r>
              <a:rPr lang="en-US" sz="1000" dirty="0" smtClean="0"/>
              <a:t>http://www.sciencephoto.com/media/228193/enlarge </a:t>
            </a:r>
          </a:p>
          <a:p>
            <a:pPr lvl="0">
              <a:buClr>
                <a:srgbClr val="002060"/>
              </a:buClr>
              <a:buSzPct val="91000"/>
              <a:buFont typeface="+mj-lt"/>
              <a:buAutoNum type="arabicPeriod"/>
            </a:pPr>
            <a:r>
              <a:rPr lang="en-US" sz="1000" dirty="0" smtClean="0"/>
              <a:t>http://hist.olieu.net/meauXfiles/Charles-Renard.html</a:t>
            </a:r>
          </a:p>
          <a:p>
            <a:pPr lvl="0">
              <a:buClr>
                <a:srgbClr val="002060"/>
              </a:buClr>
              <a:buSzPct val="91000"/>
              <a:buFont typeface="+mj-lt"/>
              <a:buAutoNum type="arabicPeriod"/>
            </a:pPr>
            <a:r>
              <a:rPr lang="en-US" sz="1000" dirty="0" smtClean="0"/>
              <a:t>http://www.electricitystorage.org/technology/storage_technologies/technology_comparison </a:t>
            </a:r>
          </a:p>
          <a:p>
            <a:pPr lvl="0">
              <a:buClr>
                <a:srgbClr val="002060"/>
              </a:buClr>
              <a:buSzPct val="91000"/>
              <a:buFont typeface="+mj-lt"/>
              <a:buAutoNum type="arabicPeriod"/>
            </a:pPr>
            <a:r>
              <a:rPr lang="en-US" sz="1000" dirty="0" smtClean="0"/>
              <a:t>http://www.redflow.com/</a:t>
            </a:r>
          </a:p>
          <a:p>
            <a:pPr lvl="0">
              <a:buClr>
                <a:srgbClr val="002060"/>
              </a:buClr>
              <a:buSzPct val="91000"/>
              <a:buFont typeface="+mj-lt"/>
              <a:buAutoNum type="arabicPeriod"/>
            </a:pPr>
            <a:r>
              <a:rPr lang="en-US" sz="1000" dirty="0" smtClean="0"/>
              <a:t>http://www.premiumpower.com/</a:t>
            </a:r>
          </a:p>
          <a:p>
            <a:pPr lvl="0">
              <a:buClr>
                <a:srgbClr val="002060"/>
              </a:buClr>
              <a:buSzPct val="91000"/>
              <a:buFont typeface="+mj-lt"/>
              <a:buAutoNum type="arabicPeriod"/>
            </a:pPr>
            <a:r>
              <a:rPr lang="en-US" sz="1000" dirty="0" smtClean="0"/>
              <a:t>http://gigaom.com/cleantech/china-the-next-big-grid-storage-market/ </a:t>
            </a:r>
          </a:p>
          <a:p>
            <a:pPr lvl="0">
              <a:buClr>
                <a:srgbClr val="002060"/>
              </a:buClr>
              <a:buSzPct val="91000"/>
              <a:buFont typeface="+mj-lt"/>
              <a:buAutoNum type="arabicPeriod"/>
            </a:pPr>
            <a:r>
              <a:rPr lang="en-US" sz="1000" dirty="0" smtClean="0"/>
              <a:t>http://www.smartgrid.gov/sites/default/files/primus-power-oe0000228-final.pdf </a:t>
            </a:r>
          </a:p>
          <a:p>
            <a:pPr>
              <a:buClr>
                <a:srgbClr val="002060"/>
              </a:buClr>
              <a:buSzPct val="91000"/>
              <a:buFont typeface="+mj-lt"/>
              <a:buAutoNum type="arabicPeriod"/>
            </a:pPr>
            <a:r>
              <a:rPr lang="en-US" sz="1000" dirty="0" smtClean="0"/>
              <a:t>Steeley, W. </a:t>
            </a:r>
            <a:r>
              <a:rPr lang="en-US" sz="1000" i="1" dirty="0" smtClean="0"/>
              <a:t>VRB Energy Storage for Voltage Stabilization</a:t>
            </a:r>
            <a:r>
              <a:rPr lang="en-US" sz="1000" dirty="0" smtClean="0"/>
              <a:t>; Electric Power Research Institute: Palo Alto, CA, 2005.</a:t>
            </a:r>
          </a:p>
          <a:p>
            <a:pPr lvl="0">
              <a:buClr>
                <a:srgbClr val="002060"/>
              </a:buClr>
              <a:buSzPct val="91000"/>
              <a:buFont typeface="+mj-lt"/>
              <a:buAutoNum type="arabicPeriod"/>
            </a:pPr>
            <a:r>
              <a:rPr lang="en-US" sz="1000" dirty="0" smtClean="0"/>
              <a:t>http://www.vrbeasteurope.hu/?level=fotogaleria&amp;lang=en\ </a:t>
            </a:r>
          </a:p>
          <a:p>
            <a:pPr lvl="0">
              <a:buClr>
                <a:srgbClr val="002060"/>
              </a:buClr>
              <a:buSzPct val="91000"/>
              <a:buFont typeface="+mj-lt"/>
              <a:buAutoNum type="arabicPeriod"/>
            </a:pPr>
            <a:r>
              <a:rPr lang="en-US" sz="1000" dirty="0" smtClean="0"/>
              <a:t>http://www.bubbleautomation.com/siemens-s7400-plc-programmers-n1.htm </a:t>
            </a:r>
          </a:p>
          <a:p>
            <a:pPr lvl="0">
              <a:buClr>
                <a:srgbClr val="002060"/>
              </a:buClr>
              <a:buSzPct val="91000"/>
              <a:buFont typeface="+mj-lt"/>
              <a:buAutoNum type="arabicPeriod"/>
            </a:pPr>
            <a:r>
              <a:rPr lang="en-US" sz="1000" dirty="0" smtClean="0"/>
              <a:t>http://homework.uoregon.edu/pub/class/hc441/bstorage.html </a:t>
            </a:r>
          </a:p>
          <a:p>
            <a:pPr lvl="0">
              <a:buClr>
                <a:srgbClr val="002060"/>
              </a:buClr>
              <a:buSzPct val="91000"/>
              <a:buFont typeface="+mj-lt"/>
              <a:buAutoNum type="arabicPeriod"/>
            </a:pPr>
            <a:r>
              <a:rPr lang="en-US" sz="1000" dirty="0" smtClean="0"/>
              <a:t>Shah, A. A.; Al-Fetlawi, H.; Walsh, F. C., Dynamic modelling of hydrogen evolution effects in the all-vanadium redox flow battery. </a:t>
            </a:r>
            <a:r>
              <a:rPr lang="en-US" sz="1000" i="1" dirty="0" smtClean="0"/>
              <a:t>Electrochimica Acta </a:t>
            </a:r>
            <a:r>
              <a:rPr lang="en-US" sz="1000" b="1" dirty="0" smtClean="0"/>
              <a:t>2010,</a:t>
            </a:r>
            <a:r>
              <a:rPr lang="en-US" sz="1000" dirty="0" smtClean="0"/>
              <a:t> </a:t>
            </a:r>
            <a:r>
              <a:rPr lang="en-US" sz="1000" i="1" dirty="0" smtClean="0"/>
              <a:t>55</a:t>
            </a:r>
            <a:r>
              <a:rPr lang="en-US" sz="1000" dirty="0" smtClean="0"/>
              <a:t> (3), 1125-1139.</a:t>
            </a:r>
          </a:p>
          <a:p>
            <a:pPr lvl="0">
              <a:buClr>
                <a:srgbClr val="002060"/>
              </a:buClr>
              <a:buSzPct val="91000"/>
              <a:buFont typeface="+mj-lt"/>
              <a:buAutoNum type="arabicPeriod"/>
            </a:pPr>
            <a:r>
              <a:rPr lang="en-US" sz="1000" dirty="0" smtClean="0"/>
              <a:t>http://homework.uoregon.edu/pub/class/hc441/bstorage.html </a:t>
            </a:r>
          </a:p>
          <a:p>
            <a:pPr lvl="0">
              <a:buClr>
                <a:srgbClr val="002060"/>
              </a:buClr>
              <a:buSzPct val="91000"/>
              <a:buFont typeface="+mj-lt"/>
              <a:buAutoNum type="arabicPeriod"/>
            </a:pPr>
            <a:r>
              <a:rPr lang="en-US" sz="1000" dirty="0" smtClean="0"/>
              <a:t>http://nanopatentsandinnovations.blogspot.com/2010/04/fraunhofer-to-showcase-redox-flow.html </a:t>
            </a:r>
          </a:p>
          <a:p>
            <a:pPr lvl="0">
              <a:buClr>
                <a:srgbClr val="002060"/>
              </a:buClr>
              <a:buSzPct val="91000"/>
              <a:buFont typeface="+mj-lt"/>
              <a:buAutoNum type="arabicPeriod"/>
            </a:pPr>
            <a:r>
              <a:rPr lang="en-US" sz="1000" dirty="0" smtClean="0"/>
              <a:t>http://www.sciencedaily.com/releases/2009/10/091012135506.htm </a:t>
            </a:r>
          </a:p>
          <a:p>
            <a:pPr lvl="0">
              <a:buClr>
                <a:srgbClr val="002060"/>
              </a:buClr>
              <a:buSzPct val="91000"/>
              <a:buFont typeface="+mj-lt"/>
              <a:buAutoNum type="arabicPeriod"/>
            </a:pPr>
            <a:r>
              <a:rPr lang="en-US" sz="1000" dirty="0" smtClean="0"/>
              <a:t>Duduta, M.; Ho, B.; Wood, V. C.; Limthongkul, P.; Brunini, V. E.; Carter, W. C.; Chiang, Y.-M., Flow Batteries: Semi-Solid Lithium Rechargeable Flow Battery. </a:t>
            </a:r>
            <a:r>
              <a:rPr lang="en-US" sz="1000" i="1" dirty="0" smtClean="0"/>
              <a:t>Advanced Energy Materials </a:t>
            </a:r>
            <a:r>
              <a:rPr lang="en-US" sz="1000" b="1" dirty="0" smtClean="0"/>
              <a:t>2011,</a:t>
            </a:r>
            <a:r>
              <a:rPr lang="en-US" sz="1000" dirty="0" smtClean="0"/>
              <a:t> </a:t>
            </a:r>
            <a:r>
              <a:rPr lang="en-US" sz="1000" i="1" dirty="0" smtClean="0"/>
              <a:t>1</a:t>
            </a:r>
            <a:r>
              <a:rPr lang="en-US" sz="1000" dirty="0" smtClean="0"/>
              <a:t> (4), 458-458.</a:t>
            </a:r>
          </a:p>
          <a:p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r>
              <a:rPr lang="en-US" sz="2800" dirty="0" smtClean="0"/>
              <a:t>References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50000" b="9103"/>
          <a:stretch>
            <a:fillRect/>
          </a:stretch>
        </p:blipFill>
        <p:spPr bwMode="auto">
          <a:xfrm>
            <a:off x="2971800" y="1911470"/>
            <a:ext cx="3886200" cy="456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76600" y="1295400"/>
            <a:ext cx="3429000" cy="88087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Li-ion battery (charging)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standard battery operates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8090434" cy="47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flow battery operates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733800" y="1447800"/>
            <a:ext cx="26670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Flow battery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50000" b="11575"/>
          <a:stretch>
            <a:fillRect/>
          </a:stretch>
        </p:blipFill>
        <p:spPr bwMode="auto">
          <a:xfrm>
            <a:off x="304800" y="4071257"/>
            <a:ext cx="2438400" cy="278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571988"/>
            <a:ext cx="5715000" cy="300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Decoupling of power and storage</a:t>
            </a:r>
          </a:p>
          <a:p>
            <a:r>
              <a:rPr lang="en-US" dirty="0" smtClean="0"/>
              <a:t>Energy can be stored in liquid form</a:t>
            </a:r>
          </a:p>
          <a:p>
            <a:r>
              <a:rPr lang="en-US" dirty="0" smtClean="0"/>
              <a:t>Modularity allows quick upgrades</a:t>
            </a:r>
          </a:p>
          <a:p>
            <a:r>
              <a:rPr lang="en-US" dirty="0" smtClean="0"/>
              <a:t>Less expensive materials: $300/kW vs $1000/kW for Li-ion</a:t>
            </a:r>
          </a:p>
          <a:p>
            <a:r>
              <a:rPr lang="en-US" dirty="0" smtClean="0"/>
              <a:t>Can fully charge/discharge with little electrode damage</a:t>
            </a:r>
          </a:p>
          <a:p>
            <a:r>
              <a:rPr lang="en-US" dirty="0" smtClean="0"/>
              <a:t>Can be “instantly recharged” if desired by pumping in fresh fluid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flow batteries</a:t>
            </a:r>
            <a:r>
              <a:rPr lang="en-US" baseline="30000" dirty="0" smtClean="0"/>
              <a:t>3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8517" y="4714975"/>
            <a:ext cx="3493483" cy="20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038600"/>
            <a:ext cx="4484083" cy="26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6553" y="1828800"/>
            <a:ext cx="531544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capacity is ~10 x less than standard batteries due to solubility limits</a:t>
            </a:r>
          </a:p>
          <a:p>
            <a:r>
              <a:rPr lang="en-US" dirty="0" smtClean="0"/>
              <a:t>Generally low voltages (&lt;1.5 V vs. &gt;3 V for Li-ion)</a:t>
            </a:r>
          </a:p>
          <a:p>
            <a:r>
              <a:rPr lang="en-US" dirty="0" smtClean="0"/>
              <a:t>Pumps required to circulate electrolyte</a:t>
            </a:r>
          </a:p>
          <a:p>
            <a:r>
              <a:rPr lang="en-US" dirty="0" smtClean="0"/>
              <a:t>Technology not as developed as standard batteries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flow batteries</a:t>
            </a:r>
            <a:r>
              <a:rPr lang="en-US" baseline="30000" dirty="0" smtClean="0"/>
              <a:t>4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 r="50000" b="11575"/>
          <a:stretch>
            <a:fillRect/>
          </a:stretch>
        </p:blipFill>
        <p:spPr bwMode="auto">
          <a:xfrm>
            <a:off x="685800" y="3918857"/>
            <a:ext cx="2438400" cy="278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Components of a flow battery</a:t>
            </a:r>
            <a:endParaRPr lang="en-US" sz="3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4081" y="3276600"/>
            <a:ext cx="5339919" cy="301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Cell setup</a:t>
            </a:r>
            <a:r>
              <a:rPr lang="en-US" baseline="30000" dirty="0" smtClean="0"/>
              <a:t>2,5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429000"/>
            <a:ext cx="4267200" cy="32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32766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One flow cell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3048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Four cells in series</a:t>
            </a:r>
            <a:endParaRPr lang="en-US" b="1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1600200"/>
          </a:xfrm>
        </p:spPr>
        <p:txBody>
          <a:bodyPr/>
          <a:lstStyle/>
          <a:p>
            <a:r>
              <a:rPr lang="en-US" dirty="0" smtClean="0"/>
              <a:t>Channels carry solutions through porous electrodes and are separated with an ion-permeable membrane</a:t>
            </a:r>
            <a:endParaRPr lang="en-US" i="1" dirty="0" smtClean="0"/>
          </a:p>
          <a:p>
            <a:r>
              <a:rPr lang="en-US" dirty="0" smtClean="0"/>
              <a:t>Solutions can be pumped continuously or intermittently  </a:t>
            </a:r>
          </a:p>
          <a:p>
            <a:r>
              <a:rPr lang="en-US" dirty="0" smtClean="0"/>
              <a:t>Cells can be stacked in series of parallel to increase voltage, current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63BA-364A-49D8-A109-8179B318B2BF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0.1|1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</TotalTime>
  <Words>1203</Words>
  <Application>Microsoft Office PowerPoint</Application>
  <PresentationFormat>On-screen Show (4:3)</PresentationFormat>
  <Paragraphs>271</Paragraphs>
  <Slides>36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Concourse</vt:lpstr>
      <vt:lpstr>Equation</vt:lpstr>
      <vt:lpstr>Flow batteries for  energy storage</vt:lpstr>
      <vt:lpstr>Interest from the President</vt:lpstr>
      <vt:lpstr>Outline</vt:lpstr>
      <vt:lpstr>How a standard battery operates1</vt:lpstr>
      <vt:lpstr>How a flow battery operates2</vt:lpstr>
      <vt:lpstr>Advantages of flow batteries3</vt:lpstr>
      <vt:lpstr>Disadvantages of flow batteries4</vt:lpstr>
      <vt:lpstr>Components of a flow battery</vt:lpstr>
      <vt:lpstr>Cell setup2,5</vt:lpstr>
      <vt:lpstr>Electrode materials6</vt:lpstr>
      <vt:lpstr>Electrode design considerations2</vt:lpstr>
      <vt:lpstr>Separator materials7</vt:lpstr>
      <vt:lpstr>Different kinds of flow batteries</vt:lpstr>
      <vt:lpstr>Flow battery history8,9</vt:lpstr>
      <vt:lpstr>Zn-Br flow batteries10</vt:lpstr>
      <vt:lpstr>Zn-Br batteries in the market11-13</vt:lpstr>
      <vt:lpstr>75 MWh Zn-Br plant14</vt:lpstr>
      <vt:lpstr>All Vanadium battery15</vt:lpstr>
      <vt:lpstr>Commercial Vanadium batteries16</vt:lpstr>
      <vt:lpstr>Polysulfide/Bromine battery17,18</vt:lpstr>
      <vt:lpstr>Other flow battery systems</vt:lpstr>
      <vt:lpstr>Modeling of flow batteries</vt:lpstr>
      <vt:lpstr>Kinetics2</vt:lpstr>
      <vt:lpstr>Transport2</vt:lpstr>
      <vt:lpstr>VRB modeling example19</vt:lpstr>
      <vt:lpstr>Applications of flow batteries</vt:lpstr>
      <vt:lpstr>Applications: Grid storage25</vt:lpstr>
      <vt:lpstr>Applications: Vehicles21,22</vt:lpstr>
      <vt:lpstr>New “semi-solid flow battery”</vt:lpstr>
      <vt:lpstr>Semi-solid electrode suspensions23</vt:lpstr>
      <vt:lpstr>Semi-solid battery operation</vt:lpstr>
      <vt:lpstr>Semi-solid flow battery operation</vt:lpstr>
      <vt:lpstr>Semi-solid flow cell results</vt:lpstr>
      <vt:lpstr>Conclusions</vt:lpstr>
      <vt:lpstr>References</vt:lpstr>
      <vt:lpstr>Questions?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batteries for  energy storage</dc:title>
  <dc:creator>Stephen</dc:creator>
  <cp:lastModifiedBy>Stephen</cp:lastModifiedBy>
  <cp:revision>106</cp:revision>
  <dcterms:created xsi:type="dcterms:W3CDTF">2011-11-07T19:19:30Z</dcterms:created>
  <dcterms:modified xsi:type="dcterms:W3CDTF">2011-11-15T16:45:53Z</dcterms:modified>
</cp:coreProperties>
</file>