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8"/>
  </p:notesMasterIdLst>
  <p:sldIdLst>
    <p:sldId id="306" r:id="rId5"/>
    <p:sldId id="307" r:id="rId6"/>
    <p:sldId id="308" r:id="rId7"/>
    <p:sldId id="309" r:id="rId8"/>
    <p:sldId id="294" r:id="rId9"/>
    <p:sldId id="295" r:id="rId10"/>
    <p:sldId id="310" r:id="rId11"/>
    <p:sldId id="314" r:id="rId12"/>
    <p:sldId id="315" r:id="rId13"/>
    <p:sldId id="313" r:id="rId14"/>
    <p:sldId id="303" r:id="rId15"/>
    <p:sldId id="311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2DA"/>
    <a:srgbClr val="98C2A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4967" autoAdjust="0"/>
  </p:normalViewPr>
  <p:slideViewPr>
    <p:cSldViewPr snapToGrid="0">
      <p:cViewPr varScale="1">
        <p:scale>
          <a:sx n="74" d="100"/>
          <a:sy n="74" d="100"/>
        </p:scale>
        <p:origin x="57" y="81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asimha Talluri" userId="d5e42d4263030824" providerId="LiveId" clId="{F35059E3-0A4F-4DC4-9B43-8A9A1F52B7A9}"/>
    <pc:docChg chg="custSel modSld">
      <pc:chgData name="Narasimha Talluri" userId="d5e42d4263030824" providerId="LiveId" clId="{F35059E3-0A4F-4DC4-9B43-8A9A1F52B7A9}" dt="2023-12-06T10:40:00.727" v="22" actId="113"/>
      <pc:docMkLst>
        <pc:docMk/>
      </pc:docMkLst>
      <pc:sldChg chg="modSp mod">
        <pc:chgData name="Narasimha Talluri" userId="d5e42d4263030824" providerId="LiveId" clId="{F35059E3-0A4F-4DC4-9B43-8A9A1F52B7A9}" dt="2023-12-06T10:38:30.896" v="12" actId="2711"/>
        <pc:sldMkLst>
          <pc:docMk/>
          <pc:sldMk cId="783914445" sldId="294"/>
        </pc:sldMkLst>
        <pc:spChg chg="mod">
          <ac:chgData name="Narasimha Talluri" userId="d5e42d4263030824" providerId="LiveId" clId="{F35059E3-0A4F-4DC4-9B43-8A9A1F52B7A9}" dt="2023-12-06T10:38:30.896" v="12" actId="2711"/>
          <ac:spMkLst>
            <pc:docMk/>
            <pc:sldMk cId="783914445" sldId="294"/>
            <ac:spMk id="17" creationId="{71021C8D-3588-F44B-B0A3-CD10C68B59B9}"/>
          </ac:spMkLst>
        </pc:spChg>
      </pc:sldChg>
      <pc:sldChg chg="modSp mod">
        <pc:chgData name="Narasimha Talluri" userId="d5e42d4263030824" providerId="LiveId" clId="{F35059E3-0A4F-4DC4-9B43-8A9A1F52B7A9}" dt="2023-12-06T10:38:53.293" v="15" actId="255"/>
        <pc:sldMkLst>
          <pc:docMk/>
          <pc:sldMk cId="277827655" sldId="295"/>
        </pc:sldMkLst>
        <pc:spChg chg="mod">
          <ac:chgData name="Narasimha Talluri" userId="d5e42d4263030824" providerId="LiveId" clId="{F35059E3-0A4F-4DC4-9B43-8A9A1F52B7A9}" dt="2023-12-06T10:38:39.897" v="13" actId="115"/>
          <ac:spMkLst>
            <pc:docMk/>
            <pc:sldMk cId="277827655" sldId="295"/>
            <ac:spMk id="4" creationId="{55E27C7C-4B68-4BBC-BF36-8959D8493E4A}"/>
          </ac:spMkLst>
        </pc:spChg>
        <pc:spChg chg="mod">
          <ac:chgData name="Narasimha Talluri" userId="d5e42d4263030824" providerId="LiveId" clId="{F35059E3-0A4F-4DC4-9B43-8A9A1F52B7A9}" dt="2023-12-06T10:38:53.293" v="15" actId="255"/>
          <ac:spMkLst>
            <pc:docMk/>
            <pc:sldMk cId="277827655" sldId="295"/>
            <ac:spMk id="12" creationId="{7A388BA9-0461-C5EA-14DD-CF2D9E2FE3F0}"/>
          </ac:spMkLst>
        </pc:spChg>
      </pc:sldChg>
      <pc:sldChg chg="modSp mod">
        <pc:chgData name="Narasimha Talluri" userId="d5e42d4263030824" providerId="LiveId" clId="{F35059E3-0A4F-4DC4-9B43-8A9A1F52B7A9}" dt="2023-12-06T10:39:40.192" v="19" actId="2711"/>
        <pc:sldMkLst>
          <pc:docMk/>
          <pc:sldMk cId="3159288639" sldId="303"/>
        </pc:sldMkLst>
        <pc:spChg chg="mod">
          <ac:chgData name="Narasimha Talluri" userId="d5e42d4263030824" providerId="LiveId" clId="{F35059E3-0A4F-4DC4-9B43-8A9A1F52B7A9}" dt="2023-12-06T10:39:40.192" v="19" actId="2711"/>
          <ac:spMkLst>
            <pc:docMk/>
            <pc:sldMk cId="3159288639" sldId="303"/>
            <ac:spMk id="4" creationId="{BAFE28E3-BEC9-191F-5C91-B735D21DC048}"/>
          </ac:spMkLst>
        </pc:spChg>
      </pc:sldChg>
      <pc:sldChg chg="modSp mod">
        <pc:chgData name="Narasimha Talluri" userId="d5e42d4263030824" providerId="LiveId" clId="{F35059E3-0A4F-4DC4-9B43-8A9A1F52B7A9}" dt="2023-12-06T10:37:54.662" v="6" actId="1076"/>
        <pc:sldMkLst>
          <pc:docMk/>
          <pc:sldMk cId="365334912" sldId="308"/>
        </pc:sldMkLst>
        <pc:spChg chg="mod">
          <ac:chgData name="Narasimha Talluri" userId="d5e42d4263030824" providerId="LiveId" clId="{F35059E3-0A4F-4DC4-9B43-8A9A1F52B7A9}" dt="2023-12-06T10:37:51.014" v="5" actId="115"/>
          <ac:spMkLst>
            <pc:docMk/>
            <pc:sldMk cId="365334912" sldId="308"/>
            <ac:spMk id="3" creationId="{0115FF41-AFA4-4D25-AB42-AB034F4B4FEC}"/>
          </ac:spMkLst>
        </pc:spChg>
        <pc:spChg chg="mod">
          <ac:chgData name="Narasimha Talluri" userId="d5e42d4263030824" providerId="LiveId" clId="{F35059E3-0A4F-4DC4-9B43-8A9A1F52B7A9}" dt="2023-12-06T10:37:54.662" v="6" actId="1076"/>
          <ac:spMkLst>
            <pc:docMk/>
            <pc:sldMk cId="365334912" sldId="308"/>
            <ac:spMk id="4" creationId="{B0881FA9-F3B0-4912-B0E1-352094195C30}"/>
          </ac:spMkLst>
        </pc:spChg>
      </pc:sldChg>
      <pc:sldChg chg="modSp mod">
        <pc:chgData name="Narasimha Talluri" userId="d5e42d4263030824" providerId="LiveId" clId="{F35059E3-0A4F-4DC4-9B43-8A9A1F52B7A9}" dt="2023-12-06T10:38:13.443" v="8" actId="255"/>
        <pc:sldMkLst>
          <pc:docMk/>
          <pc:sldMk cId="2227882511" sldId="309"/>
        </pc:sldMkLst>
        <pc:spChg chg="mod">
          <ac:chgData name="Narasimha Talluri" userId="d5e42d4263030824" providerId="LiveId" clId="{F35059E3-0A4F-4DC4-9B43-8A9A1F52B7A9}" dt="2023-12-06T10:38:05.775" v="7" actId="255"/>
          <ac:spMkLst>
            <pc:docMk/>
            <pc:sldMk cId="2227882511" sldId="309"/>
            <ac:spMk id="5" creationId="{7E1EB264-6996-E81C-DD3A-0D489FF0C4F3}"/>
          </ac:spMkLst>
        </pc:spChg>
        <pc:spChg chg="mod">
          <ac:chgData name="Narasimha Talluri" userId="d5e42d4263030824" providerId="LiveId" clId="{F35059E3-0A4F-4DC4-9B43-8A9A1F52B7A9}" dt="2023-12-06T10:38:13.443" v="8" actId="255"/>
          <ac:spMkLst>
            <pc:docMk/>
            <pc:sldMk cId="2227882511" sldId="309"/>
            <ac:spMk id="8" creationId="{2C5524B3-D6DE-3AF0-CA02-079EFBE359C5}"/>
          </ac:spMkLst>
        </pc:spChg>
      </pc:sldChg>
      <pc:sldChg chg="modSp mod">
        <pc:chgData name="Narasimha Talluri" userId="d5e42d4263030824" providerId="LiveId" clId="{F35059E3-0A4F-4DC4-9B43-8A9A1F52B7A9}" dt="2023-12-06T10:40:00.727" v="22" actId="113"/>
        <pc:sldMkLst>
          <pc:docMk/>
          <pc:sldMk cId="3584772686" sldId="311"/>
        </pc:sldMkLst>
        <pc:spChg chg="mod">
          <ac:chgData name="Narasimha Talluri" userId="d5e42d4263030824" providerId="LiveId" clId="{F35059E3-0A4F-4DC4-9B43-8A9A1F52B7A9}" dt="2023-12-06T10:40:00.727" v="22" actId="113"/>
          <ac:spMkLst>
            <pc:docMk/>
            <pc:sldMk cId="3584772686" sldId="311"/>
            <ac:spMk id="2" creationId="{009FB28F-C9D7-439B-B863-44B4E851A0B0}"/>
          </ac:spMkLst>
        </pc:spChg>
      </pc:sldChg>
      <pc:sldChg chg="modSp mod">
        <pc:chgData name="Narasimha Talluri" userId="d5e42d4263030824" providerId="LiveId" clId="{F35059E3-0A4F-4DC4-9B43-8A9A1F52B7A9}" dt="2023-12-06T10:39:10.706" v="16" actId="207"/>
        <pc:sldMkLst>
          <pc:docMk/>
          <pc:sldMk cId="3423969085" sldId="314"/>
        </pc:sldMkLst>
        <pc:spChg chg="mod">
          <ac:chgData name="Narasimha Talluri" userId="d5e42d4263030824" providerId="LiveId" clId="{F35059E3-0A4F-4DC4-9B43-8A9A1F52B7A9}" dt="2023-12-06T10:39:10.706" v="16" actId="207"/>
          <ac:spMkLst>
            <pc:docMk/>
            <pc:sldMk cId="3423969085" sldId="314"/>
            <ac:spMk id="7179" creationId="{BC3D38A8-8AB4-F812-636D-EC98440C9F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00888"/>
            <a:ext cx="12132365" cy="933319"/>
          </a:xfrm>
        </p:spPr>
        <p:txBody>
          <a:bodyPr>
            <a:noAutofit/>
          </a:bodyPr>
          <a:lstStyle/>
          <a:p>
            <a:pPr algn="ctr"/>
            <a:r>
              <a:rPr lang="en-US" sz="3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Hydrogen Fuel-based transportation System</a:t>
            </a:r>
            <a:endParaRPr lang="en-US" sz="3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5884" y="4157367"/>
            <a:ext cx="5093208" cy="1746819"/>
          </a:xfrm>
        </p:spPr>
        <p:txBody>
          <a:bodyPr/>
          <a:lstStyle/>
          <a:p>
            <a:r>
              <a:rPr lang="en-US" dirty="0"/>
              <a:t>Narasimha Rao Talluri</a:t>
            </a:r>
          </a:p>
          <a:p>
            <a:r>
              <a:rPr lang="en-US" dirty="0"/>
              <a:t>NPRE 498 (Energy Storage systems)</a:t>
            </a:r>
          </a:p>
          <a:p>
            <a:r>
              <a:rPr lang="en-US" dirty="0"/>
              <a:t>UIN:658106196</a:t>
            </a:r>
          </a:p>
          <a:p>
            <a:r>
              <a:rPr lang="en-US" dirty="0"/>
              <a:t>Date: Dec-06-2023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6237153" cy="11771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u="sng" kern="1200" dirty="0">
                <a:latin typeface="Arial" panose="020B0604020202020204" pitchFamily="34" charset="0"/>
                <a:cs typeface="Arial" panose="020B0604020202020204" pitchFamily="34" charset="0"/>
              </a:rPr>
              <a:t>Selective Catalytic Reduction</a:t>
            </a:r>
          </a:p>
        </p:txBody>
      </p:sp>
      <p:pic>
        <p:nvPicPr>
          <p:cNvPr id="10242" name="Picture 2" descr="Selective Catalytic Reduction (SCR) System Regeneration Before You Need A  Replacement">
            <a:extLst>
              <a:ext uri="{FF2B5EF4-FFF2-40B4-BE49-F238E27FC236}">
                <a16:creationId xmlns:a16="http://schemas.microsoft.com/office/drawing/2014/main" id="{0B0EDB75-0F2B-D39C-5365-1605164AA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6969" y="1945489"/>
            <a:ext cx="6107261" cy="36012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6B207B-6150-9342-4A4F-B0454C183557}"/>
              </a:ext>
            </a:extLst>
          </p:cNvPr>
          <p:cNvSpPr txBox="1"/>
          <p:nvPr/>
        </p:nvSpPr>
        <p:spPr>
          <a:xfrm>
            <a:off x="944617" y="2214284"/>
            <a:ext cx="3890865" cy="4196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SCR is a technology that uses a urea-based diesel exhaust fluid (DEF) and a catalytic converter to significantly reduce oxides of nitrogen (NOx) emissions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DEF-32.5% high purity urea and 67.5% deionized water.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Catalyst- </a:t>
            </a:r>
            <a:r>
              <a:rPr lang="en-US" sz="22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Titanium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Oxide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NH3 is then used in conjunction with the SCR catalyst and converts the NOx to harmless nitrogen (N2) and water (H2O).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0247" name="Footer Placeholder 4">
            <a:extLst>
              <a:ext uri="{FF2B5EF4-FFF2-40B4-BE49-F238E27FC236}">
                <a16:creationId xmlns:a16="http://schemas.microsoft.com/office/drawing/2014/main" id="{9CC4D9EE-3AFF-7C47-914C-5E868733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2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6323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Comparison to Chicago Transit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b="1" cap="all" spc="100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E28E3-BEC9-191F-5C91-B735D21DC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448"/>
            <a:ext cx="10515600" cy="489551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total Chicago has 1800 buses running 24 hours 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total Chicago has a transport of 4000km per day.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an average H2 fuel cell vehicle has 10mpKg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around 250 Kg of H2 to run the fleet.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EEDF37-5D87-C5B0-0134-4C574D686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53" y="3574924"/>
            <a:ext cx="7050609" cy="27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8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1234" y="301752"/>
            <a:ext cx="4434840" cy="886968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1499" y="1188720"/>
            <a:ext cx="5261386" cy="3061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Hydrogen is a great source of fuel for us to fight against climate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green energy is required to make it environmentally friendly.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Governments should bring out more policies and incentives on Hydrogen Transportation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9A8033-6C0D-6881-9EAA-FC79473CD1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Fuel Cell &amp; Hydrogen Energy Basics — Fuel Cell &amp; Hydrogen Energy Association">
            <a:extLst>
              <a:ext uri="{FF2B5EF4-FFF2-40B4-BE49-F238E27FC236}">
                <a16:creationId xmlns:a16="http://schemas.microsoft.com/office/drawing/2014/main" id="{B7509DBF-CEA5-9D07-3159-66A6DDC1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0" y="76569"/>
            <a:ext cx="2645223" cy="27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AF3ED9-C700-8727-BC13-4E66A558D1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Toyota's New Hydrogen-Powered Pickup Is a Testbed for Sustainable Future  Trucks">
            <a:extLst>
              <a:ext uri="{FF2B5EF4-FFF2-40B4-BE49-F238E27FC236}">
                <a16:creationId xmlns:a16="http://schemas.microsoft.com/office/drawing/2014/main" id="{C3F13BA3-B4AB-D4E0-FC99-2B8AF2F4C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08" y="135905"/>
            <a:ext cx="2645223" cy="27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21892F-1272-EAB5-550E-6B47DCEE2F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2" name="Picture 6" descr="What is Green Hydrogen and its importance - Iberdrola">
            <a:extLst>
              <a:ext uri="{FF2B5EF4-FFF2-40B4-BE49-F238E27FC236}">
                <a16:creationId xmlns:a16="http://schemas.microsoft.com/office/drawing/2014/main" id="{003E1986-B811-5CC8-4E1D-53B3480D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3" y="3108960"/>
            <a:ext cx="5313968" cy="327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r="20999" b="-1"/>
          <a:stretch/>
        </p:blipFill>
        <p:spPr>
          <a:xfrm>
            <a:off x="1366432" y="2530058"/>
            <a:ext cx="3707972" cy="3707971"/>
          </a:xfr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936" y="585216"/>
            <a:ext cx="5833872" cy="2276856"/>
          </a:xfrm>
        </p:spPr>
        <p:txBody>
          <a:bodyPr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>
            <a:normAutofit/>
          </a:bodyPr>
          <a:lstStyle/>
          <a:p>
            <a:r>
              <a:rPr lang="en-US" dirty="0"/>
              <a:t>Narasimha Rao</a:t>
            </a:r>
          </a:p>
          <a:p>
            <a:r>
              <a:rPr lang="en-US" dirty="0"/>
              <a:t>nt20@illinois.edu</a:t>
            </a:r>
          </a:p>
        </p:txBody>
      </p:sp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trogen dioxide (NO2): sources and health impacts | Meersens">
            <a:extLst>
              <a:ext uri="{FF2B5EF4-FFF2-40B4-BE49-F238E27FC236}">
                <a16:creationId xmlns:a16="http://schemas.microsoft.com/office/drawing/2014/main" id="{A431C0BC-3288-5735-FA39-008AA0A48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r="26670" b="1"/>
          <a:stretch/>
        </p:blipFill>
        <p:spPr bwMode="auto"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936" y="585216"/>
            <a:ext cx="5833872" cy="2276856"/>
          </a:xfrm>
        </p:spPr>
        <p:txBody>
          <a:bodyPr anchor="b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hydrogen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5" y="3127248"/>
            <a:ext cx="6325807" cy="2423546"/>
          </a:xfrm>
        </p:spPr>
        <p:txBody>
          <a:bodyPr>
            <a:normAutofit/>
          </a:bodyPr>
          <a:lstStyle/>
          <a:p>
            <a:r>
              <a:rPr lang="en-US" dirty="0"/>
              <a:t>Importance of sustainability</a:t>
            </a:r>
          </a:p>
          <a:p>
            <a:r>
              <a:rPr lang="en-US" dirty="0"/>
              <a:t>Types of hydrogen</a:t>
            </a:r>
          </a:p>
          <a:p>
            <a:r>
              <a:rPr lang="en-US" dirty="0"/>
              <a:t>Hydrogen Production</a:t>
            </a:r>
          </a:p>
          <a:p>
            <a:r>
              <a:rPr lang="en-US" dirty="0"/>
              <a:t>Fuel cell and internal combustion engine</a:t>
            </a:r>
          </a:p>
          <a:p>
            <a:r>
              <a:rPr lang="en-US" dirty="0"/>
              <a:t>Comparison to Chicago Transit Fleet</a:t>
            </a:r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20262"/>
          </a:xfrm>
        </p:spPr>
        <p:txBody>
          <a:bodyPr anchor="b">
            <a:norm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1026" name="Picture 2" descr="Hydrogen-fueled internal combustion engine - Simcenter">
            <a:extLst>
              <a:ext uri="{FF2B5EF4-FFF2-40B4-BE49-F238E27FC236}">
                <a16:creationId xmlns:a16="http://schemas.microsoft.com/office/drawing/2014/main" id="{F72C5F6F-A4C6-A56E-8D55-CAC471ADC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1515" y="1113275"/>
            <a:ext cx="4179195" cy="231096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02579"/>
            <a:ext cx="6147001" cy="373635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mitigate climate change we need more clean sources of energy,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IPCC sets a goal to limit our atmospheric temperature rise by 1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.5°C by 2050.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is one of the major sector which contributes to global warming, it encounters for 28% energy consumption.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more cleaner fuels for transportation, especially for larger cities which uses mor public transport.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Presentation Title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028" name="Picture 4" descr="Figure 7-1 U.S. Energy Use by Sector: 2015 | Bureau of Transportation  Statistics">
            <a:extLst>
              <a:ext uri="{FF2B5EF4-FFF2-40B4-BE49-F238E27FC236}">
                <a16:creationId xmlns:a16="http://schemas.microsoft.com/office/drawing/2014/main" id="{C56B76C7-6A5A-EDEB-4AFC-1024CBCF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81" y="3576439"/>
            <a:ext cx="3829247" cy="32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1EB264-6996-E81C-DD3A-0D489FF0C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353655"/>
            <a:ext cx="10752082" cy="571973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Methods to use hydrogen as a fuel for transportation</a:t>
            </a:r>
            <a:b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We have mainly two methods available in today’s market</a:t>
            </a:r>
            <a:b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1) Use H2 for internal combustion engine</a:t>
            </a:r>
            <a:b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2) Use H2 powered fuel cell to drive vehicles.</a:t>
            </a:r>
            <a:br>
              <a:rPr lang="en-US" sz="2400" cap="none" dirty="0"/>
            </a:br>
            <a:br>
              <a:rPr lang="en-US" sz="2400" cap="none" dirty="0"/>
            </a:br>
            <a:br>
              <a:rPr lang="en-US" sz="2400" cap="none" dirty="0"/>
            </a:br>
            <a:br>
              <a:rPr lang="en-US" sz="2400" cap="none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524B3-D6DE-3AF0-CA02-079EFBE359C5}"/>
              </a:ext>
            </a:extLst>
          </p:cNvPr>
          <p:cNvSpPr txBox="1"/>
          <p:nvPr/>
        </p:nvSpPr>
        <p:spPr>
          <a:xfrm>
            <a:off x="656113" y="520392"/>
            <a:ext cx="695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Use Hydrogen</a:t>
            </a:r>
          </a:p>
        </p:txBody>
      </p:sp>
      <p:pic>
        <p:nvPicPr>
          <p:cNvPr id="6146" name="Picture 2" descr="Hydrogen internal combustion engines and hydrogen fuel cells | Cummins Inc.">
            <a:extLst>
              <a:ext uri="{FF2B5EF4-FFF2-40B4-BE49-F238E27FC236}">
                <a16:creationId xmlns:a16="http://schemas.microsoft.com/office/drawing/2014/main" id="{32F0D002-5306-6D94-9430-9424F169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80" y="3361387"/>
            <a:ext cx="5422006" cy="308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1021C8D-3588-F44B-B0A3-CD10C68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6"/>
            <a:ext cx="10771632" cy="684502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Hydrogen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91AC91-C432-F38F-851B-05147592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074" y="1587366"/>
            <a:ext cx="7785039" cy="4351338"/>
          </a:xfrm>
          <a:prstGeom prst="rect">
            <a:avLst/>
          </a:prstGeom>
          <a:noFill/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672584D9-DEF1-ADAA-7CC5-155E3FFB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Slide Number Placeholder 5" hidden="1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/>
              <a:pPr>
                <a:spcAft>
                  <a:spcPts val="600"/>
                </a:spcAft>
              </a:pPr>
              <a:t>5</a:t>
            </a:fld>
            <a:endParaRPr lang="en-US" b="1" cap="all" spc="100"/>
          </a:p>
        </p:txBody>
      </p:sp>
    </p:spTree>
    <p:extLst>
      <p:ext uri="{BB962C8B-B14F-4D97-AF65-F5344CB8AC3E}">
        <p14:creationId xmlns:p14="http://schemas.microsoft.com/office/powerpoint/2010/main" val="783914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5"/>
            <a:ext cx="10771632" cy="883347"/>
          </a:xfrm>
        </p:spPr>
        <p:txBody>
          <a:bodyPr anchor="ctr">
            <a:norm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</a:p>
        </p:txBody>
      </p:sp>
      <p:sp>
        <p:nvSpPr>
          <p:cNvPr id="4105" name="Slide Number Placeholder 4">
            <a:extLst>
              <a:ext uri="{FF2B5EF4-FFF2-40B4-BE49-F238E27FC236}">
                <a16:creationId xmlns:a16="http://schemas.microsoft.com/office/drawing/2014/main" id="{336E13B6-027B-606D-46F1-695B452E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DE54D-4BD2-4764-A36A-8487DB61E7A6}"/>
              </a:ext>
            </a:extLst>
          </p:cNvPr>
          <p:cNvSpPr>
            <a:spLocks/>
          </p:cNvSpPr>
          <p:nvPr/>
        </p:nvSpPr>
        <p:spPr>
          <a:xfrm>
            <a:off x="7682606" y="5886285"/>
            <a:ext cx="2183875" cy="290678"/>
          </a:xfrm>
          <a:prstGeom prst="rect">
            <a:avLst/>
          </a:prstGeom>
        </p:spPr>
        <p:txBody>
          <a:bodyPr/>
          <a:lstStyle/>
          <a:p>
            <a:pPr defTabSz="722376">
              <a:spcAft>
                <a:spcPts val="600"/>
              </a:spcAft>
            </a:pPr>
            <a:fld id="{D8DA9DAA-006C-4F4B-980E-E3DF019B24E2}" type="slidenum">
              <a:rPr lang="en-US" sz="1422" b="1" kern="1200" cap="all" spc="79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pPr defTabSz="722376">
                <a:spcAft>
                  <a:spcPts val="600"/>
                </a:spcAft>
              </a:pPr>
              <a:t>6</a:t>
            </a:fld>
            <a:endParaRPr lang="en-US" b="1" cap="all" spc="100">
              <a:solidFill>
                <a:schemeClr val="accent2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6F92F6-9BC7-2C6F-8BB9-B5F1FE124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461" y="2032853"/>
            <a:ext cx="5410695" cy="2461063"/>
          </a:xfrm>
          <a:prstGeom prst="rect">
            <a:avLst/>
          </a:prstGeom>
        </p:spPr>
      </p:pic>
      <p:pic>
        <p:nvPicPr>
          <p:cNvPr id="4098" name="Picture 2" descr="IJMS | Free Full-Text | A Review of the CFD Modeling of Hydrogen Production  in Catalytic Steam Reforming Reactors">
            <a:extLst>
              <a:ext uri="{FF2B5EF4-FFF2-40B4-BE49-F238E27FC236}">
                <a16:creationId xmlns:a16="http://schemas.microsoft.com/office/drawing/2014/main" id="{0F20155C-D385-5D58-008A-DDDEFC012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86" y="2077153"/>
            <a:ext cx="5382224" cy="241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88CBF0-56EA-BE67-74B4-73607BA6F447}"/>
              </a:ext>
            </a:extLst>
          </p:cNvPr>
          <p:cNvSpPr txBox="1"/>
          <p:nvPr/>
        </p:nvSpPr>
        <p:spPr>
          <a:xfrm>
            <a:off x="1294327" y="4697283"/>
            <a:ext cx="5119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891" indent="-270891" defTabSz="722376">
              <a:spcAft>
                <a:spcPts val="600"/>
              </a:spcAft>
              <a:buFont typeface="+mj-lt"/>
              <a:buAutoNum type="arabicPeriod"/>
            </a:pPr>
            <a:r>
              <a:rPr lang="en-US" sz="20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methane as a source to produce H2 by using SMR and Water gas shift reactions along with a carbon capture and sequestration method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0067CC-133E-F258-BC86-BF916991FB5A}"/>
              </a:ext>
            </a:extLst>
          </p:cNvPr>
          <p:cNvSpPr txBox="1"/>
          <p:nvPr/>
        </p:nvSpPr>
        <p:spPr>
          <a:xfrm>
            <a:off x="7131244" y="1329106"/>
            <a:ext cx="308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376"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Turquoise Hydrogen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88BA9-0461-C5EA-14DD-CF2D9E2FE3F0}"/>
              </a:ext>
            </a:extLst>
          </p:cNvPr>
          <p:cNvSpPr txBox="1"/>
          <p:nvPr/>
        </p:nvSpPr>
        <p:spPr>
          <a:xfrm>
            <a:off x="1865206" y="1320790"/>
            <a:ext cx="285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2376"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478DE6-0A0B-7CA1-D430-21EA36BF0264}"/>
              </a:ext>
            </a:extLst>
          </p:cNvPr>
          <p:cNvSpPr txBox="1"/>
          <p:nvPr/>
        </p:nvSpPr>
        <p:spPr>
          <a:xfrm>
            <a:off x="6729186" y="4673303"/>
            <a:ext cx="5042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891" indent="-270891" defTabSz="722376">
              <a:spcAft>
                <a:spcPts val="600"/>
              </a:spcAft>
              <a:buFont typeface="+mj-lt"/>
              <a:buAutoNum type="arabicPeriod"/>
            </a:pPr>
            <a:r>
              <a:rPr lang="en-US" sz="20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pyrolysis to heat methane in the absence of oxygen to produce hydrogen and carbon black</a:t>
            </a:r>
            <a:r>
              <a:rPr lang="en-US" sz="1422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 descr="Explainer: how do we make hydrogen from coal, and is it really a clean fuel?">
            <a:extLst>
              <a:ext uri="{FF2B5EF4-FFF2-40B4-BE49-F238E27FC236}">
                <a16:creationId xmlns:a16="http://schemas.microsoft.com/office/drawing/2014/main" id="{715856A2-F1B4-69F6-2D22-EFB8D3C1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5" y="1092759"/>
            <a:ext cx="3361677" cy="22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lectrolysis - Definition, Process, Applications, Electrolysis of Water">
            <a:extLst>
              <a:ext uri="{FF2B5EF4-FFF2-40B4-BE49-F238E27FC236}">
                <a16:creationId xmlns:a16="http://schemas.microsoft.com/office/drawing/2014/main" id="{8617F4B7-BFC3-97AC-5D76-BD06AEA6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152" y="937027"/>
            <a:ext cx="3361677" cy="24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1FD763-75B4-D18E-6D3B-4684C244F0A6}"/>
              </a:ext>
            </a:extLst>
          </p:cNvPr>
          <p:cNvSpPr txBox="1"/>
          <p:nvPr/>
        </p:nvSpPr>
        <p:spPr>
          <a:xfrm>
            <a:off x="270768" y="3522373"/>
            <a:ext cx="4192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method uses electricity or heat produced from conventional energy sources to produce Hydrogen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6E9BD0-A4BE-B7FE-3BB7-2DC34189722B}"/>
              </a:ext>
            </a:extLst>
          </p:cNvPr>
          <p:cNvSpPr txBox="1"/>
          <p:nvPr/>
        </p:nvSpPr>
        <p:spPr>
          <a:xfrm>
            <a:off x="496148" y="434965"/>
            <a:ext cx="4458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Grey Hydrogen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E2BAC2-2823-3F7C-6DE5-EC5DC3CB2A30}"/>
              </a:ext>
            </a:extLst>
          </p:cNvPr>
          <p:cNvSpPr txBox="1"/>
          <p:nvPr/>
        </p:nvSpPr>
        <p:spPr>
          <a:xfrm>
            <a:off x="6530326" y="370110"/>
            <a:ext cx="4326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Green Hydrogen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0B6DC8-C7E7-2ADB-1C56-EBCF2B8C6B87}"/>
              </a:ext>
            </a:extLst>
          </p:cNvPr>
          <p:cNvSpPr txBox="1"/>
          <p:nvPr/>
        </p:nvSpPr>
        <p:spPr>
          <a:xfrm>
            <a:off x="6530326" y="3547555"/>
            <a:ext cx="4326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Renewables energy as a source to split the water molecule to hydrogen and oxygen</a:t>
            </a:r>
          </a:p>
        </p:txBody>
      </p:sp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itle 1">
            <a:extLst>
              <a:ext uri="{FF2B5EF4-FFF2-40B4-BE49-F238E27FC236}">
                <a16:creationId xmlns:a16="http://schemas.microsoft.com/office/drawing/2014/main" id="{E52BBCFA-DF8F-696B-FF53-295F2A93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315847" cy="987287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Hydrogen Fuel cell</a:t>
            </a:r>
          </a:p>
        </p:txBody>
      </p:sp>
      <p:pic>
        <p:nvPicPr>
          <p:cNvPr id="7172" name="Picture 4" descr="BU-210: How does the Fuel Cell Work? - Battery University">
            <a:extLst>
              <a:ext uri="{FF2B5EF4-FFF2-40B4-BE49-F238E27FC236}">
                <a16:creationId xmlns:a16="http://schemas.microsoft.com/office/drawing/2014/main" id="{EE781B1A-F47F-B403-BF2F-0C1D851BF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443" y="755512"/>
            <a:ext cx="4287079" cy="479052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Text Placeholder 3">
            <a:extLst>
              <a:ext uri="{FF2B5EF4-FFF2-40B4-BE49-F238E27FC236}">
                <a16:creationId xmlns:a16="http://schemas.microsoft.com/office/drawing/2014/main" id="{BC3D38A8-8AB4-F812-636D-EC98440C9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43270"/>
            <a:ext cx="5527882" cy="3767456"/>
          </a:xfrm>
        </p:spPr>
        <p:txBody>
          <a:bodyPr>
            <a:normAutofit/>
          </a:bodyPr>
          <a:lstStyle/>
          <a:p>
            <a:pPr algn="l"/>
            <a:r>
              <a:rPr lang="pt-BR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Fuel inlet is Hydrogen as a gas</a:t>
            </a:r>
          </a:p>
          <a:p>
            <a:pPr algn="l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Platinum coated with carbon as cathode and Anode</a:t>
            </a:r>
          </a:p>
          <a:p>
            <a:pPr algn="l"/>
            <a:r>
              <a:rPr lang="pt-BR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Polymer electr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olyte as membrane</a:t>
            </a:r>
          </a:p>
          <a:p>
            <a:pPr algn="l"/>
            <a:r>
              <a:rPr lang="pt-BR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 potential is 1.23V</a:t>
            </a:r>
          </a:p>
          <a:p>
            <a:pPr algn="l"/>
            <a:r>
              <a:rPr lang="pt-BR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Outlet or byproduct is just water</a:t>
            </a:r>
          </a:p>
          <a:p>
            <a:pPr algn="l"/>
            <a:r>
              <a:rPr lang="pt-BR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H2→2H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+ 2e−</a:t>
            </a:r>
          </a:p>
          <a:p>
            <a:pPr algn="l"/>
            <a:r>
              <a:rPr lang="pt-BR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2H+ + 2e− + 1/2O2→H2O</a:t>
            </a:r>
          </a:p>
          <a:p>
            <a:pPr algn="l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 + 1/2O2		H2O </a:t>
            </a:r>
          </a:p>
          <a:p>
            <a:pPr algn="l"/>
            <a:endParaRPr lang="pt-BR" sz="2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44826-41F8-82BA-263B-66B8FF7B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44F46-3719-3A3A-2289-FC303385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F2C7A1-BE24-5CDD-4619-43366885DEA7}"/>
              </a:ext>
            </a:extLst>
          </p:cNvPr>
          <p:cNvCxnSpPr>
            <a:cxnSpLocks/>
          </p:cNvCxnSpPr>
          <p:nvPr/>
        </p:nvCxnSpPr>
        <p:spPr>
          <a:xfrm>
            <a:off x="2434195" y="5108028"/>
            <a:ext cx="1122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96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F3B4B71-7B71-EE38-7899-4A2D6B7FC2C0}"/>
              </a:ext>
            </a:extLst>
          </p:cNvPr>
          <p:cNvSpPr txBox="1"/>
          <p:nvPr/>
        </p:nvSpPr>
        <p:spPr>
          <a:xfrm>
            <a:off x="5872766" y="199623"/>
            <a:ext cx="5834129" cy="5995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400" b="1" i="0" u="sng" kern="1200" cap="none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Hydrogen internal combustion engine</a:t>
            </a:r>
          </a:p>
          <a:p>
            <a:pPr>
              <a:spcBef>
                <a:spcPts val="1000"/>
              </a:spcBef>
            </a:pPr>
            <a:endParaRPr lang="en-US" sz="1400" b="0" i="0" kern="1200" cap="none" baseline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0" i="0" kern="1200" cap="none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Uses either gaseous or liquid hydrogen as a fuel to deliver power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0" i="0" kern="1200" cap="none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 doesn’t produce any CO2 since it doesn’t involve any carbon atoms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0" i="0" kern="1200" cap="none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main problem is with the nitrogen.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0" i="0" kern="1200" cap="none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 the high temperatures of combustion, the nitrogen in the air reacts with oxygen to form nitrogen dioxides.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Toyota is moving more towards hydrogen than electric vehicles using batteries.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b="0" i="0" kern="1200" cap="none" baseline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b="0" i="0" kern="1200" cap="none" baseline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79802-519B-96C9-180E-9E872F6A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6CB047-E4B9-E0F6-939C-803D9FD4D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2369748"/>
            <a:ext cx="5221224" cy="212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29749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" id="{D860ABA3-507A-4DC6-8D34-B6D2FE41A3BA}" vid="{BBA8DB39-4D39-4790-8D8A-7FB22E9634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F979E8A1-055A-4751-97E9-E6B1F9E212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958658-F0F0-4C75-A3B7-276A0C8E9F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D08CD0-82A3-4566-9B63-BB91B2D8976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{2C575023-8BF3-490E-91C7-BA50F692C2CB}tf89338750_win32</Template>
  <TotalTime>215</TotalTime>
  <Words>549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Univers</vt:lpstr>
      <vt:lpstr>GradientUnivers</vt:lpstr>
      <vt:lpstr>Hydrogen Fuel-based transportation System</vt:lpstr>
      <vt:lpstr>Agenda</vt:lpstr>
      <vt:lpstr>Introduction</vt:lpstr>
      <vt:lpstr>   Methods to use hydrogen as a fuel for transportation We have mainly two methods available in today’s market 1) Use H2 for internal combustion engine 2) Use H2 powered fuel cell to drive vehicles.      </vt:lpstr>
      <vt:lpstr>Types of Hydrogen</vt:lpstr>
      <vt:lpstr>Types</vt:lpstr>
      <vt:lpstr>PowerPoint Presentation</vt:lpstr>
      <vt:lpstr>Hydrogen Fuel cell</vt:lpstr>
      <vt:lpstr>PowerPoint Presentation</vt:lpstr>
      <vt:lpstr>Selective Catalytic Reduction</vt:lpstr>
      <vt:lpstr>Comparison to Chicago Transit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Hydrogen Fuel-based transportation System</dc:title>
  <dc:creator>Narasimha Talluri</dc:creator>
  <cp:lastModifiedBy>Narasimha Talluri</cp:lastModifiedBy>
  <cp:revision>2</cp:revision>
  <dcterms:created xsi:type="dcterms:W3CDTF">2023-12-06T07:04:17Z</dcterms:created>
  <dcterms:modified xsi:type="dcterms:W3CDTF">2023-12-06T10:40:15Z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