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5" r:id="rId1"/>
  </p:sldMasterIdLst>
  <p:sldIdLst>
    <p:sldId id="256" r:id="rId2"/>
    <p:sldId id="257" r:id="rId3"/>
    <p:sldId id="273" r:id="rId4"/>
    <p:sldId id="271" r:id="rId5"/>
    <p:sldId id="274" r:id="rId6"/>
    <p:sldId id="272" r:id="rId7"/>
    <p:sldId id="270" r:id="rId8"/>
    <p:sldId id="266" r:id="rId9"/>
    <p:sldId id="259" r:id="rId10"/>
    <p:sldId id="275" r:id="rId11"/>
    <p:sldId id="267" r:id="rId12"/>
    <p:sldId id="260" r:id="rId13"/>
    <p:sldId id="278" r:id="rId14"/>
    <p:sldId id="279" r:id="rId15"/>
    <p:sldId id="268" r:id="rId16"/>
    <p:sldId id="262" r:id="rId17"/>
    <p:sldId id="280" r:id="rId18"/>
    <p:sldId id="269" r:id="rId19"/>
    <p:sldId id="261" r:id="rId20"/>
    <p:sldId id="26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/>
    <p:restoredTop sz="94719"/>
  </p:normalViewPr>
  <p:slideViewPr>
    <p:cSldViewPr snapToGrid="0" snapToObjects="1">
      <p:cViewPr varScale="1">
        <p:scale>
          <a:sx n="143" d="100"/>
          <a:sy n="143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Thursday, April 29,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3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612A-4CB0-4F57-9A87-F049CECB184D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3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97F40-C8F7-4897-A6B8-241042F913A9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7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Thursday, April 29,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2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CA73-0A86-4195-A787-75037827079D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5374-B296-498E-A935-80631EA9020D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6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728-214A-4ABC-8432-5B3A5A66A987}" type="datetime2">
              <a:rPr lang="en-US" smtClean="0"/>
              <a:t>Thursday, April 29,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2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2D0-6806-43AF-9888-2359BF40C204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3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D2D-B1AF-4197-82D6-FC1F8BD05681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2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1CEB-9838-4245-91B8-EFBAFE2D8B44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F6BF-A585-41F8-88DF-7E5D069F892A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0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56C2ED-54A4-480D-B5C8-65C0D62359B9}" type="datetime2">
              <a:rPr lang="en-US" smtClean="0"/>
              <a:pPr/>
              <a:t>Thursday, April 29,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94064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oruane2@Illinois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odibly.com/news-insights/flow-batteries-what-you-need-to-know/#:~:text=There%20are%20three%20types%20of,electrolyte%20flows%20through%20the%20electrodes" TargetMode="External"/><Relationship Id="rId3" Type="http://schemas.openxmlformats.org/officeDocument/2006/relationships/hyperlink" Target="https://www.powermag.com/flow-batteries-energy-storage-option-for-a-variety-of-uses/" TargetMode="External"/><Relationship Id="rId7" Type="http://schemas.openxmlformats.org/officeDocument/2006/relationships/hyperlink" Target="https://www.vanadiumcorp.com/news/industry/electric-vehicle-applications-of-flow-batteries-2/" TargetMode="External"/><Relationship Id="rId2" Type="http://schemas.openxmlformats.org/officeDocument/2006/relationships/hyperlink" Target="https://www.science.org.au/curious/technology-future/batteries#:~:text=Essentials,be%20used%20to%20do%20wor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ws.usc.edu/166306/flow-battery-renewable-energy-electricity-storage-usc-study/" TargetMode="External"/><Relationship Id="rId5" Type="http://schemas.openxmlformats.org/officeDocument/2006/relationships/hyperlink" Target="https://flowbatteryforum.com/what-is-a-flow-battery/" TargetMode="External"/><Relationship Id="rId4" Type="http://schemas.openxmlformats.org/officeDocument/2006/relationships/hyperlink" Target="https://www.sciencemag.org/news/2018/10/new-generation-flow-batteries-could-eventually-sustain-grid-powered-sun-and-wind" TargetMode="External"/><Relationship Id="rId9" Type="http://schemas.openxmlformats.org/officeDocument/2006/relationships/hyperlink" Target="http://large.stanford.edu/courses/2011/ph240/garg1/docs/fal10_p054-056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C38C329-05C1-44E0-942C-D7A60A7F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0E99DB-69B1-42D9-9A2E-A196302E0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0DFF115-119D-479E-9D15-475C470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98F3A3-687B-4002-93F2-58E8590D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A1367E-049C-45E5-9C32-CC32DCEAE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174" y="0"/>
            <a:ext cx="959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3F207-EE9B-9149-A14C-55B55CFB1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0284" y="487443"/>
            <a:ext cx="8513100" cy="5117852"/>
          </a:xfrm>
        </p:spPr>
        <p:txBody>
          <a:bodyPr anchor="ctr">
            <a:normAutofit/>
          </a:bodyPr>
          <a:lstStyle/>
          <a:p>
            <a:pPr algn="l"/>
            <a:r>
              <a:rPr lang="en-US" sz="8800" dirty="0"/>
              <a:t>Flow Batteries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24A3C-0EFE-A94D-9562-988A586A5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9661" y="4996543"/>
            <a:ext cx="7400781" cy="1583709"/>
          </a:xfrm>
        </p:spPr>
        <p:txBody>
          <a:bodyPr anchor="b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Thomas Ruane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hlinkClick r:id="rId4"/>
              </a:rPr>
              <a:t>toruane2@Illinois.edu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Professor Ragheb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NPRE498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1CAA8C-D8F1-4D3B-87B4-4B17F3E28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45674" y="0"/>
            <a:ext cx="27432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554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1AEA5-8DAC-5640-98C6-C03FC150B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Electrode/Membrane Design and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6B2F8-4732-C14B-9BD0-47E138D56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9505" y="2052116"/>
            <a:ext cx="3456872" cy="39978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Electrode </a:t>
            </a:r>
          </a:p>
          <a:p>
            <a:r>
              <a:rPr lang="en-US" dirty="0"/>
              <a:t>It is important for the electrodes to have as much surface area as possible</a:t>
            </a:r>
          </a:p>
          <a:p>
            <a:pPr lvl="1"/>
            <a:r>
              <a:rPr lang="en-US" dirty="0"/>
              <a:t>Graphite, carbon fiber, nickel, metal foams</a:t>
            </a:r>
          </a:p>
          <a:p>
            <a:r>
              <a:rPr lang="en-US" dirty="0"/>
              <a:t>Design considers:</a:t>
            </a:r>
          </a:p>
          <a:p>
            <a:pPr lvl="1"/>
            <a:r>
              <a:rPr lang="en-US" dirty="0"/>
              <a:t>Electrode size</a:t>
            </a:r>
          </a:p>
          <a:p>
            <a:pPr lvl="1"/>
            <a:r>
              <a:rPr lang="en-US" dirty="0"/>
              <a:t>Catalytic activity</a:t>
            </a:r>
          </a:p>
          <a:p>
            <a:pPr lvl="1"/>
            <a:r>
              <a:rPr lang="en-US" dirty="0"/>
              <a:t>Wetting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809B61-C3E2-6849-B42D-D5A62BB7DADE}"/>
              </a:ext>
            </a:extLst>
          </p:cNvPr>
          <p:cNvSpPr txBox="1">
            <a:spLocks/>
          </p:cNvSpPr>
          <p:nvPr/>
        </p:nvSpPr>
        <p:spPr>
          <a:xfrm>
            <a:off x="6096000" y="2052116"/>
            <a:ext cx="3456872" cy="3997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Membrane Separator</a:t>
            </a:r>
          </a:p>
          <a:p>
            <a:r>
              <a:rPr lang="en-US" dirty="0"/>
              <a:t>Nafion is most common</a:t>
            </a:r>
          </a:p>
          <a:p>
            <a:r>
              <a:rPr lang="en-US" dirty="0"/>
              <a:t>Cationic/Anionic exchange membranes considered for:</a:t>
            </a:r>
          </a:p>
          <a:p>
            <a:pPr lvl="1"/>
            <a:r>
              <a:rPr lang="en-US" dirty="0"/>
              <a:t>Ion diffusion rate</a:t>
            </a:r>
          </a:p>
          <a:p>
            <a:pPr lvl="1"/>
            <a:r>
              <a:rPr lang="en-US" dirty="0"/>
              <a:t>Ion selectivity rate</a:t>
            </a:r>
          </a:p>
          <a:p>
            <a:pPr lvl="1"/>
            <a:r>
              <a:rPr lang="en-US" dirty="0"/>
              <a:t>Mechanical properties such as strength and durability</a:t>
            </a:r>
          </a:p>
        </p:txBody>
      </p:sp>
    </p:spTree>
    <p:extLst>
      <p:ext uri="{BB962C8B-B14F-4D97-AF65-F5344CB8AC3E}">
        <p14:creationId xmlns:p14="http://schemas.microsoft.com/office/powerpoint/2010/main" val="1827478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C38C329-05C1-44E0-942C-D7A60A7F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0E99DB-69B1-42D9-9A2E-A196302E0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0DFF115-119D-479E-9D15-475C470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98F3A3-687B-4002-93F2-58E8590D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A1367E-049C-45E5-9C32-CC32DCEAE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174" y="0"/>
            <a:ext cx="959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3F207-EE9B-9149-A14C-55B55CFB1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0284" y="487443"/>
            <a:ext cx="8513100" cy="5117852"/>
          </a:xfrm>
        </p:spPr>
        <p:txBody>
          <a:bodyPr anchor="ctr">
            <a:normAutofit/>
          </a:bodyPr>
          <a:lstStyle/>
          <a:p>
            <a:pPr algn="l"/>
            <a:r>
              <a:rPr lang="en-US" sz="8800" dirty="0"/>
              <a:t>Types of Flow Batteries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1CAA8C-D8F1-4D3B-87B4-4B17F3E28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45674" y="0"/>
            <a:ext cx="27432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9685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919A-5303-1143-85C9-748528C1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012" y="808056"/>
            <a:ext cx="8784472" cy="1077229"/>
          </a:xfrm>
        </p:spPr>
        <p:txBody>
          <a:bodyPr/>
          <a:lstStyle/>
          <a:p>
            <a:r>
              <a:rPr lang="en-US" dirty="0"/>
              <a:t>Reduction-Oxidation Flow Battery (Fuel Cell)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DC38-D4C9-8044-A6D2-00A8CBF4B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Reversible cell in which electrochemical components are dissolved in the electrolyte</a:t>
            </a:r>
          </a:p>
          <a:p>
            <a:r>
              <a:rPr lang="en-US" dirty="0"/>
              <a:t>Most common out of all flow batteries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NASA Helios battery (H2/O2)</a:t>
            </a:r>
          </a:p>
          <a:p>
            <a:pPr lvl="1"/>
            <a:r>
              <a:rPr lang="en-US" dirty="0"/>
              <a:t>European Patent Organization (H01M8/18C4)</a:t>
            </a:r>
          </a:p>
          <a:p>
            <a:pPr lvl="1"/>
            <a:r>
              <a:rPr lang="en-US" dirty="0"/>
              <a:t>Vanadium</a:t>
            </a:r>
          </a:p>
          <a:p>
            <a:pPr lvl="1"/>
            <a:r>
              <a:rPr lang="en-US" dirty="0"/>
              <a:t>Polysulfide Bromide (</a:t>
            </a:r>
            <a:r>
              <a:rPr lang="en-US" dirty="0" err="1"/>
              <a:t>Regenesys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Uranium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892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919A-5303-1143-85C9-748528C1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Flow Batteries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DC38-D4C9-8044-A6D2-00A8CBF4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742536"/>
            <a:ext cx="7796540" cy="430740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One or more electroactive components are deposited as a solid layer.</a:t>
            </a:r>
          </a:p>
          <a:p>
            <a:pPr lvl="1"/>
            <a:r>
              <a:rPr lang="en-US" dirty="0"/>
              <a:t>One battery electrode and one fuel cell electrode</a:t>
            </a:r>
          </a:p>
          <a:p>
            <a:pPr lvl="1"/>
            <a:r>
              <a:rPr lang="en-US" dirty="0"/>
              <a:t>Limited by the surface area of the electrodes</a:t>
            </a:r>
          </a:p>
          <a:p>
            <a:pPr lvl="1"/>
            <a:r>
              <a:rPr lang="en-US" dirty="0"/>
              <a:t>Ex:</a:t>
            </a:r>
          </a:p>
          <a:p>
            <a:pPr lvl="2"/>
            <a:r>
              <a:rPr lang="en-US" dirty="0"/>
              <a:t>Zinc bromide</a:t>
            </a:r>
          </a:p>
          <a:p>
            <a:pPr lvl="2"/>
            <a:r>
              <a:rPr lang="en-US" dirty="0"/>
              <a:t>Zinc Cerium</a:t>
            </a:r>
          </a:p>
          <a:p>
            <a:pPr lvl="2"/>
            <a:r>
              <a:rPr lang="en-US" dirty="0"/>
              <a:t>Lead Acid</a:t>
            </a:r>
          </a:p>
          <a:p>
            <a:pPr lvl="2"/>
            <a:r>
              <a:rPr lang="en-US" dirty="0"/>
              <a:t>Iron Salt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CEDA8-368F-3B4D-B937-5750A6438978}"/>
              </a:ext>
            </a:extLst>
          </p:cNvPr>
          <p:cNvSpPr txBox="1"/>
          <p:nvPr/>
        </p:nvSpPr>
        <p:spPr>
          <a:xfrm>
            <a:off x="5477774" y="41320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76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919A-5303-1143-85C9-748528C1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Membraneless Flow Battery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DC38-D4C9-8044-A6D2-00A8CBF4B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Relies on laminar flow where the two solution streams pass in parallel, but rarely mix</a:t>
            </a:r>
          </a:p>
          <a:p>
            <a:r>
              <a:rPr lang="en-US" dirty="0"/>
              <a:t>Reduces cost and increases reliability as membranes are often the most expensive and least reliable components of other flow batteries due to hydrobromic acid destroying the membrane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Liquid bromine flow over graphite cathode</a:t>
            </a:r>
          </a:p>
          <a:p>
            <a:pPr lvl="1"/>
            <a:r>
              <a:rPr lang="en-US" dirty="0"/>
              <a:t>Hydrobromic acid flows under porous anode</a:t>
            </a:r>
          </a:p>
          <a:p>
            <a:pPr lvl="1"/>
            <a:r>
              <a:rPr lang="en-US" dirty="0"/>
              <a:t>Hydrogen gas flows across anode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CEDA8-368F-3B4D-B937-5750A6438978}"/>
              </a:ext>
            </a:extLst>
          </p:cNvPr>
          <p:cNvSpPr txBox="1"/>
          <p:nvPr/>
        </p:nvSpPr>
        <p:spPr>
          <a:xfrm>
            <a:off x="5477774" y="41320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17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C38C329-05C1-44E0-942C-D7A60A7F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0E99DB-69B1-42D9-9A2E-A196302E0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0DFF115-119D-479E-9D15-475C470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98F3A3-687B-4002-93F2-58E8590D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A1367E-049C-45E5-9C32-CC32DCEAE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174" y="0"/>
            <a:ext cx="959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3F207-EE9B-9149-A14C-55B55CFB1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0284" y="487443"/>
            <a:ext cx="8513100" cy="5117852"/>
          </a:xfrm>
        </p:spPr>
        <p:txBody>
          <a:bodyPr anchor="ctr">
            <a:normAutofit/>
          </a:bodyPr>
          <a:lstStyle/>
          <a:p>
            <a:pPr algn="l"/>
            <a:r>
              <a:rPr lang="en-US" sz="8800" dirty="0"/>
              <a:t>Applications of Flow Batteries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1CAA8C-D8F1-4D3B-87B4-4B17F3E28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45674" y="0"/>
            <a:ext cx="27432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4253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C9A412-6D33-4176-9157-E3B99D3A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943304-F883-42A9-840F-CC318A256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AFC6A7-C24E-4A7C-9566-DB74CCFEF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A188AC-153B-4A00-B5A5-794810FA0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FC670-9D36-4874-9280-16FEDEA4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6FD2F9-5FC0-4B1C-A95A-266B3379C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919A-5303-1143-85C9-748528C1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Use in Electric Grid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D373EFD-E0C1-0F44-8094-C846A4A2E3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595"/>
          <a:stretch/>
        </p:blipFill>
        <p:spPr>
          <a:xfrm>
            <a:off x="1312153" y="2369004"/>
            <a:ext cx="4454381" cy="3364051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DC38-D4C9-8044-A6D2-00A8CBF4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821" y="1885285"/>
            <a:ext cx="4837002" cy="4164659"/>
          </a:xfrm>
        </p:spPr>
        <p:txBody>
          <a:bodyPr>
            <a:normAutofit/>
          </a:bodyPr>
          <a:lstStyle/>
          <a:p>
            <a:r>
              <a:rPr lang="en-US" sz="1600" dirty="0"/>
              <a:t>Load balancing</a:t>
            </a:r>
          </a:p>
          <a:p>
            <a:pPr lvl="1"/>
            <a:r>
              <a:rPr lang="en-US" sz="1400" dirty="0"/>
              <a:t>Stores excess power during off-peak hours</a:t>
            </a:r>
          </a:p>
          <a:p>
            <a:r>
              <a:rPr lang="en-US" sz="1600" dirty="0"/>
              <a:t>Storing Energy from renewables during peak hours</a:t>
            </a:r>
          </a:p>
          <a:p>
            <a:r>
              <a:rPr lang="en-US" sz="1600" dirty="0"/>
              <a:t>Peak shaving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47AF4-DD54-40F6-9F0C-1D4C014EB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23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C9A412-6D33-4176-9157-E3B99D3A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943304-F883-42A9-840F-CC318A256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AFC6A7-C24E-4A7C-9566-DB74CCFEF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A188AC-153B-4A00-B5A5-794810FA0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FC670-9D36-4874-9280-16FEDEA4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6FD2F9-5FC0-4B1C-A95A-266B3379C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919A-5303-1143-85C9-748528C1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Use in Electric Vehicles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47422-9E5E-1343-BE96-84A1F75DE7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47" r="2" b="19041"/>
          <a:stretch/>
        </p:blipFill>
        <p:spPr>
          <a:xfrm>
            <a:off x="1435291" y="2369004"/>
            <a:ext cx="4454381" cy="3364051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DC38-D4C9-8044-A6D2-00A8CBF4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781" y="2105202"/>
            <a:ext cx="4454381" cy="3944742"/>
          </a:xfrm>
        </p:spPr>
        <p:txBody>
          <a:bodyPr>
            <a:normAutofit/>
          </a:bodyPr>
          <a:lstStyle/>
          <a:p>
            <a:r>
              <a:rPr lang="en-US" sz="1600" dirty="0"/>
              <a:t>By replacing the electrolyte, the vehicle can be recharged instantly</a:t>
            </a:r>
          </a:p>
          <a:p>
            <a:r>
              <a:rPr lang="en-US" sz="1600" dirty="0"/>
              <a:t>Low carbon0zerio emission urban transport</a:t>
            </a:r>
          </a:p>
          <a:p>
            <a:r>
              <a:rPr lang="en-US" sz="1600" dirty="0"/>
              <a:t>However, the lower energy capacity has a slightly lower range for the vehicle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47AF4-DD54-40F6-9F0C-1D4C014EB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0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C38C329-05C1-44E0-942C-D7A60A7F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0E99DB-69B1-42D9-9A2E-A196302E0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0DFF115-119D-479E-9D15-475C470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98F3A3-687B-4002-93F2-58E8590D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A1367E-049C-45E5-9C32-CC32DCEAE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174" y="0"/>
            <a:ext cx="959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3F207-EE9B-9149-A14C-55B55CFB1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0284" y="487443"/>
            <a:ext cx="8513100" cy="5117852"/>
          </a:xfrm>
        </p:spPr>
        <p:txBody>
          <a:bodyPr anchor="ctr">
            <a:normAutofit/>
          </a:bodyPr>
          <a:lstStyle/>
          <a:p>
            <a:pPr algn="l"/>
            <a:r>
              <a:rPr lang="en-US" sz="8800" dirty="0"/>
              <a:t>New Flow Battery Technology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1CAA8C-D8F1-4D3B-87B4-4B17F3E28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45674" y="0"/>
            <a:ext cx="27432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287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7E45EB-2082-42A1-A5FC-6D53F21DB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A5C072-919B-4308-A48B-96DC0CBF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F74E2F-7C51-4D72-96BA-528A50748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61F797-14BD-476F-B569-140E96CB6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0235D8-BAC3-4440-8A9B-43D98243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F2FD5C-3192-4646-91D2-C907BDC4C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919A-5303-1143-85C9-748528C1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USC </a:t>
            </a:r>
            <a:r>
              <a:rPr lang="en-US" dirty="0" err="1"/>
              <a:t>Loker</a:t>
            </a:r>
            <a:r>
              <a:rPr lang="en-US" dirty="0"/>
              <a:t> Hydrocarbon Research Institute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CFC64-02C5-BC47-B741-375F4FFF8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001" y="2564380"/>
            <a:ext cx="4454381" cy="2973299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DC38-D4C9-8044-A6D2-00A8CBF4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421" y="2052116"/>
            <a:ext cx="5008411" cy="3997828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Key innovation uses iron sulfate solution and Anthraquinone disulfonic acid </a:t>
            </a:r>
          </a:p>
          <a:p>
            <a:pPr lvl="1"/>
            <a:r>
              <a:rPr lang="en-US" sz="1600" dirty="0"/>
              <a:t>Iron sulfate is a cheap, abundant product from the mining industry</a:t>
            </a:r>
            <a:endParaRPr lang="en-US" sz="1400" dirty="0"/>
          </a:p>
          <a:p>
            <a:pPr lvl="1"/>
            <a:r>
              <a:rPr lang="en-US" sz="1400" dirty="0"/>
              <a:t>Could produce at $66/</a:t>
            </a:r>
            <a:r>
              <a:rPr lang="en-US" sz="1400" dirty="0" err="1"/>
              <a:t>kWhr</a:t>
            </a:r>
            <a:endParaRPr lang="en-US" sz="1400" dirty="0"/>
          </a:p>
          <a:p>
            <a:r>
              <a:rPr lang="en-US" sz="1800" dirty="0"/>
              <a:t>Can help solve the renewable energy storage issues</a:t>
            </a:r>
          </a:p>
          <a:p>
            <a:pPr lvl="1"/>
            <a:r>
              <a:rPr lang="en-US" sz="1600" dirty="0"/>
              <a:t>Storing 20% of todays solar and wind energy requires 700 </a:t>
            </a:r>
            <a:r>
              <a:rPr lang="en-US" sz="1600" dirty="0" err="1"/>
              <a:t>GWhr</a:t>
            </a:r>
            <a:r>
              <a:rPr lang="en-US" sz="1600" dirty="0"/>
              <a:t> of storage</a:t>
            </a:r>
          </a:p>
          <a:p>
            <a:pPr lvl="1"/>
            <a:r>
              <a:rPr lang="en-US" sz="1600" dirty="0"/>
              <a:t>1 </a:t>
            </a:r>
            <a:r>
              <a:rPr lang="en-US" sz="1600" dirty="0" err="1"/>
              <a:t>GWhr</a:t>
            </a:r>
            <a:r>
              <a:rPr lang="en-US" sz="1600" dirty="0"/>
              <a:t> can power 700,000 homes for an hour</a:t>
            </a:r>
          </a:p>
          <a:p>
            <a:pPr lvl="1"/>
            <a:r>
              <a:rPr lang="en-US" sz="1600" dirty="0"/>
              <a:t>Longer life than lithium ion, safer and cheaper than other flow based batteries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564258-BA63-4452-B6A7-27E3497D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3C98-9030-BD4E-9EBF-9A98422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Battery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05A6-1FF0-B642-BC80-6008AD3DE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691" y="1831202"/>
            <a:ext cx="6681960" cy="46893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Stores chemical energy and converts this into electrical energy</a:t>
            </a:r>
          </a:p>
          <a:p>
            <a:r>
              <a:rPr lang="en-US" dirty="0"/>
              <a:t>The chemical reactions require the electrons to flow from the one material to the next, through an external circuit</a:t>
            </a:r>
          </a:p>
          <a:p>
            <a:r>
              <a:rPr lang="en-US" dirty="0"/>
              <a:t>The flow of electrons cause a current that performs work</a:t>
            </a:r>
          </a:p>
          <a:p>
            <a:r>
              <a:rPr lang="en-US" dirty="0"/>
              <a:t>Ions flow opposite the electrons in an electrolyte solution that touches both the anode and the cathode</a:t>
            </a:r>
          </a:p>
          <a:p>
            <a:r>
              <a:rPr lang="en-US" dirty="0"/>
              <a:t>Energy depends on electrode material and electrolyte solution</a:t>
            </a:r>
          </a:p>
        </p:txBody>
      </p:sp>
      <p:pic>
        <p:nvPicPr>
          <p:cNvPr id="1028" name="Picture 4" descr="Battery Diagram Images, Stock Photos &amp; Vectors | Shutterstock">
            <a:extLst>
              <a:ext uri="{FF2B5EF4-FFF2-40B4-BE49-F238E27FC236}">
                <a16:creationId xmlns:a16="http://schemas.microsoft.com/office/drawing/2014/main" id="{7B45DF85-BBE9-9B41-B2CF-0AE7C30A1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t="5382" r="4458" b="8589"/>
          <a:stretch/>
        </p:blipFill>
        <p:spPr bwMode="auto">
          <a:xfrm>
            <a:off x="1176268" y="2225001"/>
            <a:ext cx="3378908" cy="321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170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919A-5303-1143-85C9-748528C1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834" y="195580"/>
            <a:ext cx="7958331" cy="1077229"/>
          </a:xfrm>
        </p:spPr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DC38-D4C9-8044-A6D2-00A8CBF4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71" y="1371600"/>
            <a:ext cx="102108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https://www.science.org.au/curious/technology-future/batteries#:~:text=Essentials,be%20used%20to%20do%20work</a:t>
            </a:r>
            <a:r>
              <a:rPr lang="en-US" dirty="0"/>
              <a:t>.</a:t>
            </a:r>
          </a:p>
          <a:p>
            <a:r>
              <a:rPr lang="en-US" dirty="0">
                <a:hlinkClick r:id="rId3"/>
              </a:rPr>
              <a:t>https://www.powermag.com/flow-batteries-energy-storage-option-for-a-variety-of-uses/</a:t>
            </a:r>
            <a:endParaRPr lang="en-US" dirty="0"/>
          </a:p>
          <a:p>
            <a:r>
              <a:rPr lang="en-US" dirty="0">
                <a:hlinkClick r:id="rId4"/>
              </a:rPr>
              <a:t>https://www.sciencemag.org/news/2018/10/new-generation-flow-batteries-could-eventually-sustain-grid-powered-sun-and-wind</a:t>
            </a:r>
            <a:endParaRPr lang="en-US" dirty="0"/>
          </a:p>
          <a:p>
            <a:r>
              <a:rPr lang="en-US" dirty="0">
                <a:hlinkClick r:id="rId5"/>
              </a:rPr>
              <a:t>https://flowbatteryforum.com/what-is-a-flow-battery/</a:t>
            </a:r>
            <a:endParaRPr lang="en-US" dirty="0"/>
          </a:p>
          <a:p>
            <a:r>
              <a:rPr lang="en-US" dirty="0">
                <a:hlinkClick r:id="rId6"/>
              </a:rPr>
              <a:t>https://news.usc.edu/166306/flow-battery-renewable-energy-electricity-storage-usc-study/</a:t>
            </a:r>
            <a:endParaRPr lang="en-US" dirty="0"/>
          </a:p>
          <a:p>
            <a:r>
              <a:rPr lang="en-US" dirty="0">
                <a:hlinkClick r:id="rId7"/>
              </a:rPr>
              <a:t>https://www.vanadiumcorp.com/news/industry/electric-vehicle-applications-of-flow-batteries-2/</a:t>
            </a:r>
            <a:endParaRPr lang="en-US" dirty="0"/>
          </a:p>
          <a:p>
            <a:r>
              <a:rPr lang="en-US" dirty="0">
                <a:hlinkClick r:id="rId8"/>
              </a:rPr>
              <a:t>https://codibly.com/news-insights/flow-batteries-what-you-need-to-know/#:~:text=There%20are%20three%20types%20of,electrolyte%20flows%20through%20the%20electrodes</a:t>
            </a:r>
            <a:r>
              <a:rPr lang="en-US" dirty="0"/>
              <a:t>.</a:t>
            </a:r>
          </a:p>
          <a:p>
            <a:r>
              <a:rPr lang="en-US" dirty="0">
                <a:hlinkClick r:id="rId9"/>
              </a:rPr>
              <a:t>http://large.stanford.edu/courses/2011/ph240/garg1/docs/fal10_p054-056.pdf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20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3C98-9030-BD4E-9EBF-9A98422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Battery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05A6-1FF0-B642-BC80-6008AD3DE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691" y="1831202"/>
            <a:ext cx="6681960" cy="4689341"/>
          </a:xfrm>
        </p:spPr>
        <p:txBody>
          <a:bodyPr>
            <a:normAutofit/>
          </a:bodyPr>
          <a:lstStyle/>
          <a:p>
            <a:r>
              <a:rPr lang="en-US" dirty="0"/>
              <a:t>Electrochemical cell in which components are dissolved in liquid and are pumped through flow cell.</a:t>
            </a:r>
          </a:p>
          <a:p>
            <a:r>
              <a:rPr lang="en-US" dirty="0"/>
              <a:t>Must be powered by external power to create voltage differential and to power the pumps.</a:t>
            </a:r>
          </a:p>
          <a:p>
            <a:r>
              <a:rPr lang="en-US" dirty="0"/>
              <a:t>Used like either a fuel cell or rechargeable battery</a:t>
            </a:r>
          </a:p>
          <a:p>
            <a:r>
              <a:rPr lang="en-US" dirty="0"/>
              <a:t>Main variation in the fact that the ionic solution is not stored in the flow cell.</a:t>
            </a:r>
          </a:p>
        </p:txBody>
      </p:sp>
      <p:pic>
        <p:nvPicPr>
          <p:cNvPr id="3074" name="Picture 2" descr="What is a flow battery? – The International Flow Battery Forum">
            <a:extLst>
              <a:ext uri="{FF2B5EF4-FFF2-40B4-BE49-F238E27FC236}">
                <a16:creationId xmlns:a16="http://schemas.microsoft.com/office/drawing/2014/main" id="{E74DDB85-2B62-C24F-B066-E4D002F8F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17221"/>
          <a:stretch/>
        </p:blipFill>
        <p:spPr bwMode="auto">
          <a:xfrm>
            <a:off x="1052944" y="2621769"/>
            <a:ext cx="3509461" cy="280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56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1DD0-1033-B74B-A294-E31B17B4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the Flow Battery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17F41-FC43-5547-9BF7-552F147E6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Separation of the power and energy requirements</a:t>
            </a:r>
          </a:p>
          <a:p>
            <a:r>
              <a:rPr lang="en-US" dirty="0"/>
              <a:t>Electrodes can be designed to have optimal power performance</a:t>
            </a:r>
          </a:p>
          <a:p>
            <a:r>
              <a:rPr lang="en-US" dirty="0"/>
              <a:t>More stable as electrodes are not physically or chemically changing, therefore it is safer</a:t>
            </a:r>
          </a:p>
          <a:p>
            <a:r>
              <a:rPr lang="en-US" dirty="0"/>
              <a:t>Quick response times, low maintenance</a:t>
            </a:r>
          </a:p>
          <a:p>
            <a:r>
              <a:rPr lang="en-US" dirty="0"/>
              <a:t>Cost target of $100-200/kWh</a:t>
            </a:r>
          </a:p>
          <a:p>
            <a:r>
              <a:rPr lang="en-US" dirty="0"/>
              <a:t>Instant recharge possible by changing liquid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5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F0407B-48CB-4C05-B0D7-7A69A0D4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C50C3D-0DA0-4914-B5B4-D1819CC6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F9E583-1A92-4144-B4FA-81D98317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5980737-1E33-40A8-819D-C20C41E4F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ABBD51A-FA48-44B8-B184-A40D7F13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0188A9-F0D9-4FE9-85DC-217914527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2927575-BD84-44B6-BE49-E0C7EDD0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FDF09A-B960-49F4-BAEB-DA397BDCD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1BE6C0-4118-460B-90C2-160041247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E31A3-8F2E-0F45-8E74-EB3ACD60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668479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/>
              <a:t>Power Density vs Energy Density for Energy Storage Devices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CD41F9B-3A3B-4E4C-956A-46E0A2F56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44747" y="1403108"/>
            <a:ext cx="5297322" cy="4052450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5B5C763-A6E8-4D31-B139-30D083B82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12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1DD0-1033-B74B-A294-E31B17B4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Disadvantages of the Flow Battery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17F41-FC43-5547-9BF7-552F147E6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voltages when compared to Li-ion (1.5 V v 3 V)</a:t>
            </a:r>
          </a:p>
          <a:p>
            <a:r>
              <a:rPr lang="en-US" dirty="0"/>
              <a:t>Extra power required for pumps in electrolyte storage tanks</a:t>
            </a:r>
          </a:p>
          <a:p>
            <a:r>
              <a:rPr lang="en-US" dirty="0"/>
              <a:t>Specific capacity is lower than traditional batteries</a:t>
            </a:r>
          </a:p>
          <a:p>
            <a:r>
              <a:rPr lang="en-US" dirty="0"/>
              <a:t>Technology is not as researched</a:t>
            </a:r>
          </a:p>
          <a:p>
            <a:r>
              <a:rPr lang="en-US" dirty="0"/>
              <a:t>Low charge and discharge rates</a:t>
            </a:r>
          </a:p>
          <a:p>
            <a:r>
              <a:rPr lang="en-US" dirty="0"/>
              <a:t>Generally have lower efficiency</a:t>
            </a:r>
          </a:p>
        </p:txBody>
      </p:sp>
    </p:spTree>
    <p:extLst>
      <p:ext uri="{BB962C8B-B14F-4D97-AF65-F5344CB8AC3E}">
        <p14:creationId xmlns:p14="http://schemas.microsoft.com/office/powerpoint/2010/main" val="706081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2C9A412-6D33-4176-9157-E3B99D3A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B943304-F883-42A9-840F-CC318A256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AAFC6A7-C24E-4A7C-9566-DB74CCFEF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F2A188AC-153B-4A00-B5A5-794810FA0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1FC670-9D36-4874-9280-16FEDEA4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36FD2F9-5FC0-4B1C-A95A-266B3379C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51DD0-1033-B74B-A294-E31B17B43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36382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History of the Flow Battery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E1B0404-2FD3-FB48-A3F5-082B03C4F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r="13439" b="2"/>
          <a:stretch/>
        </p:blipFill>
        <p:spPr bwMode="auto">
          <a:xfrm>
            <a:off x="1714583" y="1326866"/>
            <a:ext cx="3658036" cy="2762633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17F41-FC43-5547-9BF7-552F147E6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839" y="1607650"/>
            <a:ext cx="4948323" cy="4442294"/>
          </a:xfrm>
        </p:spPr>
        <p:txBody>
          <a:bodyPr>
            <a:normAutofit/>
          </a:bodyPr>
          <a:lstStyle/>
          <a:p>
            <a:r>
              <a:rPr lang="en-US" sz="1600" dirty="0"/>
              <a:t>Charles Renard build the flow battery for the La France airship in 1884.</a:t>
            </a:r>
          </a:p>
          <a:p>
            <a:pPr lvl="1"/>
            <a:r>
              <a:rPr lang="en-US" sz="1400" dirty="0"/>
              <a:t>Powered by Zinc-Chlorine flow battery power</a:t>
            </a:r>
          </a:p>
          <a:p>
            <a:r>
              <a:rPr lang="en-US" sz="1600" dirty="0"/>
              <a:t>German scientist patents a titanium-chlorine and hydrochloric acid procedure that stores electrical energy in liquid</a:t>
            </a:r>
          </a:p>
          <a:p>
            <a:r>
              <a:rPr lang="en-US" sz="1600" dirty="0"/>
              <a:t>NASA continues research during Apollo Era for ion and chromium redox flow battery that would be used for a moon base</a:t>
            </a:r>
          </a:p>
          <a:p>
            <a:r>
              <a:rPr lang="en-US" sz="1600" dirty="0"/>
              <a:t>In 1984, Australian scientists from the University of New South Wales built the first vanadium redox flow battery.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C547AF4-DD54-40F6-9F0C-1D4C014EB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1D2BA-1B52-824D-A6E9-90B30809A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83" y="4256093"/>
            <a:ext cx="3658036" cy="243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80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C38C329-05C1-44E0-942C-D7A60A7F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0E99DB-69B1-42D9-9A2E-A196302E0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0DFF115-119D-479E-9D15-475C470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98F3A3-687B-4002-93F2-58E8590D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A1367E-049C-45E5-9C32-CC32DCEAE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174" y="0"/>
            <a:ext cx="959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3F207-EE9B-9149-A14C-55B55CFB1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0284" y="487443"/>
            <a:ext cx="8513100" cy="5117852"/>
          </a:xfrm>
        </p:spPr>
        <p:txBody>
          <a:bodyPr anchor="ctr">
            <a:normAutofit/>
          </a:bodyPr>
          <a:lstStyle/>
          <a:p>
            <a:pPr algn="l"/>
            <a:r>
              <a:rPr lang="en-US" sz="8800" dirty="0"/>
              <a:t>Flow Battery Composition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1CAA8C-D8F1-4D3B-87B4-4B17F3E28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45674" y="0"/>
            <a:ext cx="27432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1689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7E45EB-2082-42A1-A5FC-6D53F21DB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5C072-919B-4308-A48B-96DC0CBF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F74E2F-7C51-4D72-96BA-528A50748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61F797-14BD-476F-B569-140E96CB6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0235D8-BAC3-4440-8A9B-43D98243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F2FD5C-3192-4646-91D2-C907BDC4C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55D1D-C771-634C-827C-7FF0B1DB7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Flow Battery Composition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DEBB92-2268-2846-ABB8-92F81118C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719" y="2798958"/>
            <a:ext cx="4454381" cy="2494453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A51E-28B3-444E-BD82-870001FBF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175" y="2052116"/>
            <a:ext cx="3289986" cy="3997828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External tanks store solution that is then pumped through cell</a:t>
            </a:r>
          </a:p>
          <a:p>
            <a:r>
              <a:rPr lang="en-US" sz="1800" dirty="0"/>
              <a:t>Each cell has ion-permeable membrane</a:t>
            </a:r>
          </a:p>
          <a:p>
            <a:r>
              <a:rPr lang="en-US" sz="1800" dirty="0"/>
              <a:t>Cells set can be in series to increase Voltage, and in parallel to increase current</a:t>
            </a:r>
          </a:p>
          <a:p>
            <a:r>
              <a:rPr lang="en-US" sz="1800" dirty="0"/>
              <a:t>Chemical reactions occur at the anode and cathode to produce and accept electrons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564258-BA63-4452-B6A7-27E3497D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65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{1A5F6424-F8E1-414A-B30C-E768DE3FA9DA}tf16401378</Template>
  <TotalTime>8431</TotalTime>
  <Words>890</Words>
  <Application>Microsoft Macintosh PowerPoint</Application>
  <PresentationFormat>Widescreen</PresentationFormat>
  <Paragraphs>112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MS Shell Dlg 2</vt:lpstr>
      <vt:lpstr>Wingdings</vt:lpstr>
      <vt:lpstr>Wingdings 3</vt:lpstr>
      <vt:lpstr>Madison</vt:lpstr>
      <vt:lpstr>Flow Batteries</vt:lpstr>
      <vt:lpstr>Traditional Battery</vt:lpstr>
      <vt:lpstr>Flow Battery</vt:lpstr>
      <vt:lpstr>Advantages of the Flow Battery</vt:lpstr>
      <vt:lpstr>Power Density vs Energy Density for Energy Storage Devices</vt:lpstr>
      <vt:lpstr>Disadvantages of the Flow Battery</vt:lpstr>
      <vt:lpstr>History of the Flow Battery</vt:lpstr>
      <vt:lpstr>Flow Battery Composition</vt:lpstr>
      <vt:lpstr>Flow Battery Composition</vt:lpstr>
      <vt:lpstr>Electrode/Membrane Design and Composition</vt:lpstr>
      <vt:lpstr>Types of Flow Batteries</vt:lpstr>
      <vt:lpstr>Reduction-Oxidation Flow Battery (Fuel Cell) </vt:lpstr>
      <vt:lpstr>Hybrid Flow Batteries</vt:lpstr>
      <vt:lpstr>Membraneless Flow Battery</vt:lpstr>
      <vt:lpstr>Applications of Flow Batteries</vt:lpstr>
      <vt:lpstr>Use in Electric Grid</vt:lpstr>
      <vt:lpstr>Use in Electric Vehicles</vt:lpstr>
      <vt:lpstr>New Flow Battery Technology</vt:lpstr>
      <vt:lpstr>USC Loker Hydrocarbon Research Institute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Cell Batteries</dc:title>
  <dc:creator>Ruane, Thomas Owen</dc:creator>
  <cp:lastModifiedBy>Ruane, Thomas Owen</cp:lastModifiedBy>
  <cp:revision>29</cp:revision>
  <dcterms:created xsi:type="dcterms:W3CDTF">2021-04-29T21:24:33Z</dcterms:created>
  <dcterms:modified xsi:type="dcterms:W3CDTF">2021-05-05T17:56:13Z</dcterms:modified>
</cp:coreProperties>
</file>