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nva Sans" panose="020B0604020202020204" charset="0"/>
      <p:regular r:id="rId19"/>
    </p:embeddedFont>
    <p:embeddedFont>
      <p:font typeface="Crimson Pro" panose="020B0604020202020204" charset="0"/>
      <p:regular r:id="rId20"/>
    </p:embeddedFont>
    <p:embeddedFont>
      <p:font typeface="Crimson Pro Bold" panose="020B0604020202020204" charset="0"/>
      <p:regular r:id="rId21"/>
    </p:embeddedFont>
    <p:embeddedFont>
      <p:font typeface="Sugo Classic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371962" y="4591807"/>
            <a:ext cx="7241053" cy="4835007"/>
          </a:xfrm>
          <a:custGeom>
            <a:avLst/>
            <a:gdLst/>
            <a:ahLst/>
            <a:cxnLst/>
            <a:rect l="l" t="t" r="r" b="b"/>
            <a:pathLst>
              <a:path w="7241053" h="4835007">
                <a:moveTo>
                  <a:pt x="0" y="0"/>
                </a:moveTo>
                <a:lnTo>
                  <a:pt x="7241053" y="0"/>
                </a:lnTo>
                <a:lnTo>
                  <a:pt x="7241053" y="4835007"/>
                </a:lnTo>
                <a:lnTo>
                  <a:pt x="0" y="4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526066" y="4688147"/>
            <a:ext cx="4446263" cy="4451828"/>
          </a:xfrm>
          <a:custGeom>
            <a:avLst/>
            <a:gdLst/>
            <a:ahLst/>
            <a:cxnLst/>
            <a:rect l="l" t="t" r="r" b="b"/>
            <a:pathLst>
              <a:path w="4446263" h="4451828">
                <a:moveTo>
                  <a:pt x="0" y="0"/>
                </a:moveTo>
                <a:lnTo>
                  <a:pt x="4446263" y="0"/>
                </a:lnTo>
                <a:lnTo>
                  <a:pt x="4446263" y="4451828"/>
                </a:lnTo>
                <a:lnTo>
                  <a:pt x="0" y="4451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691798" y="485666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371962" y="893972"/>
            <a:ext cx="14228491" cy="1387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80"/>
              </a:lnSpc>
            </a:pPr>
            <a:r>
              <a:rPr lang="en-US" sz="1040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Solar Pond for Desalination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11909" y="2325087"/>
            <a:ext cx="11602213" cy="1698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78"/>
              </a:lnSpc>
            </a:pPr>
            <a:r>
              <a:rPr lang="en-US" sz="477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Trang Ngo, Master of Engineering, </a:t>
            </a:r>
          </a:p>
          <a:p>
            <a:pPr algn="r">
              <a:lnSpc>
                <a:spcPts val="6678"/>
              </a:lnSpc>
            </a:pPr>
            <a:r>
              <a:rPr lang="en-US" sz="4770">
                <a:solidFill>
                  <a:srgbClr val="000000"/>
                </a:solidFill>
                <a:latin typeface="Sugo Classic"/>
                <a:ea typeface="Sugo Classic"/>
                <a:cs typeface="Sugo Classic"/>
                <a:sym typeface="Sugo Classic"/>
              </a:rPr>
              <a:t>Department of Electrical &amp; Computer Engineering, UIUC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8381" y="7138534"/>
            <a:ext cx="1110781" cy="2692803"/>
          </a:xfrm>
          <a:custGeom>
            <a:avLst/>
            <a:gdLst/>
            <a:ahLst/>
            <a:cxnLst/>
            <a:rect l="l" t="t" r="r" b="b"/>
            <a:pathLst>
              <a:path w="1110781" h="2692803">
                <a:moveTo>
                  <a:pt x="0" y="0"/>
                </a:moveTo>
                <a:lnTo>
                  <a:pt x="1110782" y="0"/>
                </a:lnTo>
                <a:lnTo>
                  <a:pt x="1110782" y="2692803"/>
                </a:lnTo>
                <a:lnTo>
                  <a:pt x="0" y="2692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767753" y="1812023"/>
            <a:ext cx="7072133" cy="8255633"/>
          </a:xfrm>
          <a:custGeom>
            <a:avLst/>
            <a:gdLst/>
            <a:ahLst/>
            <a:cxnLst/>
            <a:rect l="l" t="t" r="r" b="b"/>
            <a:pathLst>
              <a:path w="7072133" h="8255633">
                <a:moveTo>
                  <a:pt x="0" y="0"/>
                </a:moveTo>
                <a:lnTo>
                  <a:pt x="7072133" y="0"/>
                </a:lnTo>
                <a:lnTo>
                  <a:pt x="7072133" y="8255633"/>
                </a:lnTo>
                <a:lnTo>
                  <a:pt x="0" y="8255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23772" y="300990"/>
            <a:ext cx="16425242" cy="127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An example from the Mediterranean &amp; Atlantic region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028854" y="7404165"/>
            <a:ext cx="5055757" cy="211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0"/>
              </a:lnSpc>
            </a:pPr>
            <a:r>
              <a:rPr lang="en-US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1. El Mansouri, Abdelfattah, M. Hasnaoui, A. Amahmid, and Safae Hasnaoui. "Feasibility analysis of reverse osmosis desalination driven by a solar pond in Mediterranean and semi-arid climates." Energy Conversion and Management 221 (2020): 113190.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14144" y="1918806"/>
            <a:ext cx="14459712" cy="7121408"/>
          </a:xfrm>
          <a:custGeom>
            <a:avLst/>
            <a:gdLst/>
            <a:ahLst/>
            <a:cxnLst/>
            <a:rect l="l" t="t" r="r" b="b"/>
            <a:pathLst>
              <a:path w="14459712" h="7121408">
                <a:moveTo>
                  <a:pt x="0" y="0"/>
                </a:moveTo>
                <a:lnTo>
                  <a:pt x="14459712" y="0"/>
                </a:lnTo>
                <a:lnTo>
                  <a:pt x="14459712" y="7121408"/>
                </a:lnTo>
                <a:lnTo>
                  <a:pt x="0" y="71214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20269" y="9335960"/>
            <a:ext cx="16447462" cy="70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0"/>
              </a:lnSpc>
            </a:pPr>
            <a:r>
              <a:rPr lang="en-US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1. El Mansouri, Abdelfattah, M. Hasnaoui, A. Amahmid, and Safae Hasnaoui. "Feasibility analysis of reverse osmosis desalination driven by a solar pond in Mediterranean and semi-arid climates." Energy Conversion and Management 221 (2020): 113190.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1379" y="300990"/>
            <a:ext cx="16425242" cy="127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An example from the Mediterranean &amp; Atlantic region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763013" y="2112390"/>
            <a:ext cx="9103730" cy="5052570"/>
          </a:xfrm>
          <a:custGeom>
            <a:avLst/>
            <a:gdLst/>
            <a:ahLst/>
            <a:cxnLst/>
            <a:rect l="l" t="t" r="r" b="b"/>
            <a:pathLst>
              <a:path w="9103730" h="5052570">
                <a:moveTo>
                  <a:pt x="0" y="0"/>
                </a:moveTo>
                <a:lnTo>
                  <a:pt x="9103731" y="0"/>
                </a:lnTo>
                <a:lnTo>
                  <a:pt x="9103731" y="5052570"/>
                </a:lnTo>
                <a:lnTo>
                  <a:pt x="0" y="5052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619345" y="211138"/>
            <a:ext cx="13049309" cy="1425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Organic Rankine cycle (ORC)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9280" y="8360918"/>
            <a:ext cx="7719422" cy="1473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1" lvl="1" indent="-183515" algn="l">
              <a:lnSpc>
                <a:spcPts val="2363"/>
              </a:lnSpc>
              <a:buAutoNum type="arabicPeriod"/>
            </a:pPr>
            <a:r>
              <a:rPr lang="en-US" sz="17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Mittal, Gaurav &amp; Singh, Gaurav &amp; Singh, Desh &amp; Kumar, Navneet. (2021). A Review of Electric Power Generation from Solar Ponds Using Organic Rankine Cycle and Air Turbine. 10.1007/978-981-33-6695-4_18. </a:t>
            </a:r>
          </a:p>
          <a:p>
            <a:pPr marL="367031" lvl="1" indent="-183515" algn="l">
              <a:lnSpc>
                <a:spcPts val="2363"/>
              </a:lnSpc>
              <a:buAutoNum type="arabicPeriod"/>
            </a:pPr>
            <a:r>
              <a:rPr lang="en-US" sz="17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Singh R, Tundee S, Akbarzadeh A (2011) Electric power generation from solar pond using combined thermosyphon and thermoelectric modules. Sol Energy 85:371–378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045715"/>
            <a:ext cx="6860582" cy="554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1"/>
              </a:lnSpc>
            </a:pP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Started in Israel in the 1970s, ORC is a successful concept </a:t>
            </a:r>
            <a:r>
              <a:rPr lang="en-US" sz="2900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to produce electricity</a:t>
            </a: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from solar ponds.</a:t>
            </a:r>
          </a:p>
          <a:p>
            <a:pPr algn="just">
              <a:lnSpc>
                <a:spcPts val="4031"/>
              </a:lnSpc>
            </a:pPr>
            <a:endParaRPr lang="en-US" sz="2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algn="just">
              <a:lnSpc>
                <a:spcPts val="4031"/>
              </a:lnSpc>
            </a:pP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ORC is the Rankine cycle based on organic fluids having low boiling points such as </a:t>
            </a:r>
            <a:r>
              <a:rPr lang="en-US" sz="2900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propane, isobutane, and R134a</a:t>
            </a: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.</a:t>
            </a:r>
          </a:p>
          <a:p>
            <a:pPr algn="just">
              <a:lnSpc>
                <a:spcPts val="4031"/>
              </a:lnSpc>
            </a:pPr>
            <a:endParaRPr lang="en-US" sz="2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algn="just">
              <a:lnSpc>
                <a:spcPts val="4031"/>
              </a:lnSpc>
            </a:pP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In the closed cycle, the working fluid is expanded in the turbine, condensed in the condenser, and finally pumped into the boiler.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63013" y="7313549"/>
            <a:ext cx="8842334" cy="2520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1"/>
              </a:lnSpc>
            </a:pP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Examples: </a:t>
            </a:r>
          </a:p>
          <a:p>
            <a:pPr marL="626111" lvl="1" indent="-313055" algn="just">
              <a:lnSpc>
                <a:spcPts val="4031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5 MW-250,000 m2 solar pond at Beith Ha’arava, Israel</a:t>
            </a:r>
          </a:p>
          <a:p>
            <a:pPr marL="626111" lvl="1" indent="-313055" algn="just">
              <a:lnSpc>
                <a:spcPts val="4031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15 kW-1600 m2 solar pond at Alice Springs, Australia</a:t>
            </a:r>
          </a:p>
          <a:p>
            <a:pPr marL="626111" lvl="1" indent="-313055" algn="just">
              <a:lnSpc>
                <a:spcPts val="4031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150 kW-7000 m2 solar pond at EinBokek, Israel</a:t>
            </a:r>
          </a:p>
          <a:p>
            <a:pPr marL="626111" lvl="1" indent="-313055" algn="just">
              <a:lnSpc>
                <a:spcPts val="4031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70 kW-3350 m2 solar pond at El Paso, USA.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99837" y="290311"/>
            <a:ext cx="1110781" cy="2692803"/>
          </a:xfrm>
          <a:custGeom>
            <a:avLst/>
            <a:gdLst/>
            <a:ahLst/>
            <a:cxnLst/>
            <a:rect l="l" t="t" r="r" b="b"/>
            <a:pathLst>
              <a:path w="1110781" h="2692803">
                <a:moveTo>
                  <a:pt x="0" y="0"/>
                </a:moveTo>
                <a:lnTo>
                  <a:pt x="1110782" y="0"/>
                </a:lnTo>
                <a:lnTo>
                  <a:pt x="1110782" y="2692803"/>
                </a:lnTo>
                <a:lnTo>
                  <a:pt x="0" y="2692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79187" y="2136952"/>
            <a:ext cx="8263473" cy="6621108"/>
          </a:xfrm>
          <a:custGeom>
            <a:avLst/>
            <a:gdLst/>
            <a:ahLst/>
            <a:cxnLst/>
            <a:rect l="l" t="t" r="r" b="b"/>
            <a:pathLst>
              <a:path w="8263473" h="6621108">
                <a:moveTo>
                  <a:pt x="0" y="0"/>
                </a:moveTo>
                <a:lnTo>
                  <a:pt x="8263473" y="0"/>
                </a:lnTo>
                <a:lnTo>
                  <a:pt x="8263473" y="6621108"/>
                </a:lnTo>
                <a:lnTo>
                  <a:pt x="0" y="6621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619345" y="211138"/>
            <a:ext cx="13049309" cy="1425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Organic Rankine cycle (ORC)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79187" y="9215260"/>
            <a:ext cx="15680113" cy="70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0"/>
              </a:lnSpc>
            </a:pPr>
            <a:r>
              <a:rPr lang="en-US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1. Ziapour BM, Shokrnia M, Naseri M (2016) Comparatively study between single-phase and two-phase modes of energy extraction in a salinity-gradient solar pond power plant. Energy 111:126–136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74874" y="4406170"/>
            <a:ext cx="6684426" cy="201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1"/>
              </a:lnSpc>
            </a:pP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Multiple ORC units connected with solar pond by using multiple thermosyphons. TH indicates thermosyphon and HE are regenerative heat exchangers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936421"/>
            <a:ext cx="12096727" cy="6789288"/>
          </a:xfrm>
          <a:custGeom>
            <a:avLst/>
            <a:gdLst/>
            <a:ahLst/>
            <a:cxnLst/>
            <a:rect l="l" t="t" r="r" b="b"/>
            <a:pathLst>
              <a:path w="12096727" h="6789288">
                <a:moveTo>
                  <a:pt x="0" y="0"/>
                </a:moveTo>
                <a:lnTo>
                  <a:pt x="12096727" y="0"/>
                </a:lnTo>
                <a:lnTo>
                  <a:pt x="12096727" y="6789289"/>
                </a:lnTo>
                <a:lnTo>
                  <a:pt x="0" y="6789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14522" y="211138"/>
            <a:ext cx="16658957" cy="1425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Seawater reverse osmosis (SWRO) desalination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210675"/>
            <a:ext cx="16444778" cy="70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9"/>
              </a:lnSpc>
            </a:pPr>
            <a:r>
              <a:rPr lang="en-US" sz="19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1. Jungbin Kim, Kiho Park, Dae Ryook Yang, Seungkwan Hong, A comprehensive review of energy consumption of seawater reverse osmosis desalination plants, Applied Energy, Volume 254, 2019, 113652, ISSN 0306-2619, https://doi.org/10.1016/j.apenergy.2019.113652.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610371" y="1869746"/>
            <a:ext cx="3863107" cy="7064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31"/>
              </a:lnSpc>
            </a:pPr>
            <a:r>
              <a:rPr lang="en-US" sz="29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Scheme of a typical SWRO desalination process. A pre-treated feed is supplied to the RO system with pressurization by HPP and BP, and the hydraulic pressure in the concentrate is recovered by ERD. RO: reverse osmosis. HPP: high-pressure pump. BP: booster pump. ERD: energy recovery device.</a:t>
            </a:r>
          </a:p>
          <a:p>
            <a:pPr algn="just">
              <a:lnSpc>
                <a:spcPts val="4031"/>
              </a:lnSpc>
            </a:pPr>
            <a:endParaRPr lang="en-US" sz="2900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3309" y="-657276"/>
            <a:ext cx="1110781" cy="2692803"/>
          </a:xfrm>
          <a:custGeom>
            <a:avLst/>
            <a:gdLst/>
            <a:ahLst/>
            <a:cxnLst/>
            <a:rect l="l" t="t" r="r" b="b"/>
            <a:pathLst>
              <a:path w="1110781" h="2692803">
                <a:moveTo>
                  <a:pt x="0" y="0"/>
                </a:moveTo>
                <a:lnTo>
                  <a:pt x="1110782" y="0"/>
                </a:lnTo>
                <a:lnTo>
                  <a:pt x="1110782" y="2692804"/>
                </a:lnTo>
                <a:lnTo>
                  <a:pt x="0" y="2692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92991" y="1826589"/>
            <a:ext cx="14609732" cy="7213555"/>
          </a:xfrm>
          <a:custGeom>
            <a:avLst/>
            <a:gdLst/>
            <a:ahLst/>
            <a:cxnLst/>
            <a:rect l="l" t="t" r="r" b="b"/>
            <a:pathLst>
              <a:path w="14609732" h="7213555">
                <a:moveTo>
                  <a:pt x="0" y="0"/>
                </a:moveTo>
                <a:lnTo>
                  <a:pt x="14609732" y="0"/>
                </a:lnTo>
                <a:lnTo>
                  <a:pt x="14609732" y="7213555"/>
                </a:lnTo>
                <a:lnTo>
                  <a:pt x="0" y="7213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092991" y="342751"/>
            <a:ext cx="14425754" cy="1117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An example from UAE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0928" y="9358757"/>
            <a:ext cx="18006145" cy="70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780"/>
              </a:lnSpc>
              <a:buAutoNum type="arabicPeriod"/>
            </a:pPr>
            <a:r>
              <a:rPr lang="en-US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Amani Al-Othman, Muhammad Tawalbeh, Mamdouh El Haj Assad, Tartela Alkayyali, Ahmed Eisa, Novel multi-stage flash (MSF) desalination plant driven by parabolic trough collectors and a solar pond: A simulation study in UAE, Desalination, Volume 443, 2018, Pages 237-244, ISSN 0011-9164, https://doi.org/10.1016/j.desal.2018.06.005.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06472" y="6835805"/>
            <a:ext cx="9303501" cy="1042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 algn="l">
              <a:lnSpc>
                <a:spcPts val="416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Solar pond + parabolic trough for electricity production</a:t>
            </a:r>
          </a:p>
          <a:p>
            <a:pPr marL="647695" lvl="1" indent="-323848" algn="l">
              <a:lnSpc>
                <a:spcPts val="416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MSF process for desalination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61235" y="781050"/>
            <a:ext cx="13049309" cy="1828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97"/>
              </a:lnSpc>
            </a:pPr>
            <a:r>
              <a:rPr lang="en-US" sz="10426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Advantages/Disadvantages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60553" y="3510002"/>
            <a:ext cx="6425633" cy="5249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6"/>
              </a:lnSpc>
            </a:pPr>
            <a:r>
              <a:rPr lang="en-US" sz="4299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Advantages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Cheap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Simple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Suitable for large-scale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Environmentally safe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Can be year-round operation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623425"/>
            <a:ext cx="1129143" cy="1972302"/>
          </a:xfrm>
          <a:custGeom>
            <a:avLst/>
            <a:gdLst/>
            <a:ahLst/>
            <a:cxnLst/>
            <a:rect l="l" t="t" r="r" b="b"/>
            <a:pathLst>
              <a:path w="1129143" h="1972302">
                <a:moveTo>
                  <a:pt x="0" y="0"/>
                </a:moveTo>
                <a:lnTo>
                  <a:pt x="1129143" y="0"/>
                </a:lnTo>
                <a:lnTo>
                  <a:pt x="1129143" y="1972302"/>
                </a:lnTo>
                <a:lnTo>
                  <a:pt x="0" y="1972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49400" y="7886700"/>
            <a:ext cx="2239349" cy="2172168"/>
          </a:xfrm>
          <a:custGeom>
            <a:avLst/>
            <a:gdLst/>
            <a:ahLst/>
            <a:cxnLst/>
            <a:rect l="l" t="t" r="r" b="b"/>
            <a:pathLst>
              <a:path w="2239349" h="2172168">
                <a:moveTo>
                  <a:pt x="0" y="0"/>
                </a:moveTo>
                <a:lnTo>
                  <a:pt x="2239349" y="0"/>
                </a:lnTo>
                <a:lnTo>
                  <a:pt x="2239349" y="2172168"/>
                </a:lnTo>
                <a:lnTo>
                  <a:pt x="0" y="217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16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89999" y="3510002"/>
            <a:ext cx="6401485" cy="3744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6"/>
              </a:lnSpc>
            </a:pPr>
            <a:r>
              <a:rPr lang="en-US" sz="4299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Disadvantages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Low efficiency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Need much land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Need maintenance cost for the surface layer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510927" y="1445946"/>
            <a:ext cx="13266145" cy="369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97"/>
              </a:lnSpc>
            </a:pPr>
            <a:r>
              <a:rPr lang="en-US" sz="20927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Thank You </a:t>
            </a:r>
          </a:p>
        </p:txBody>
      </p:sp>
      <p:sp>
        <p:nvSpPr>
          <p:cNvPr id="4" name="Freeform 4"/>
          <p:cNvSpPr/>
          <p:nvPr/>
        </p:nvSpPr>
        <p:spPr>
          <a:xfrm>
            <a:off x="-352520" y="5878830"/>
            <a:ext cx="18640520" cy="6758940"/>
          </a:xfrm>
          <a:custGeom>
            <a:avLst/>
            <a:gdLst/>
            <a:ahLst/>
            <a:cxnLst/>
            <a:rect l="l" t="t" r="r" b="b"/>
            <a:pathLst>
              <a:path w="18640520" h="6758940">
                <a:moveTo>
                  <a:pt x="0" y="0"/>
                </a:moveTo>
                <a:lnTo>
                  <a:pt x="18640520" y="0"/>
                </a:lnTo>
                <a:lnTo>
                  <a:pt x="18640520" y="6758940"/>
                </a:lnTo>
                <a:lnTo>
                  <a:pt x="0" y="6758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3" b="-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84616" y="-490898"/>
            <a:ext cx="3335307" cy="8085592"/>
          </a:xfrm>
          <a:custGeom>
            <a:avLst/>
            <a:gdLst/>
            <a:ahLst/>
            <a:cxnLst/>
            <a:rect l="l" t="t" r="r" b="b"/>
            <a:pathLst>
              <a:path w="3335307" h="8085592">
                <a:moveTo>
                  <a:pt x="0" y="0"/>
                </a:moveTo>
                <a:lnTo>
                  <a:pt x="3335307" y="0"/>
                </a:lnTo>
                <a:lnTo>
                  <a:pt x="3335307" y="8085592"/>
                </a:lnTo>
                <a:lnTo>
                  <a:pt x="0" y="8085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61235" y="781050"/>
            <a:ext cx="13049309" cy="1828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97"/>
              </a:lnSpc>
            </a:pPr>
            <a:r>
              <a:rPr lang="en-US" sz="10426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Outline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83247" y="2950080"/>
            <a:ext cx="12646544" cy="5153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3" lvl="1" indent="-464181" algn="l">
              <a:lnSpc>
                <a:spcPts val="6879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Introduction &amp; Types</a:t>
            </a:r>
          </a:p>
          <a:p>
            <a:pPr marL="928363" lvl="1" indent="-464181" algn="l">
              <a:lnSpc>
                <a:spcPts val="6879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Working principle of salt gradient solar pond </a:t>
            </a:r>
          </a:p>
          <a:p>
            <a:pPr marL="928363" lvl="1" indent="-464181" algn="l">
              <a:lnSpc>
                <a:spcPts val="6879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Solar pond for desalination</a:t>
            </a:r>
          </a:p>
          <a:p>
            <a:pPr marL="1856726" lvl="2" indent="-618909" algn="l">
              <a:lnSpc>
                <a:spcPts val="6879"/>
              </a:lnSpc>
              <a:buAutoNum type="alphaL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Electricity production processes</a:t>
            </a:r>
          </a:p>
          <a:p>
            <a:pPr marL="1856726" lvl="2" indent="-618909" algn="l">
              <a:lnSpc>
                <a:spcPts val="6879"/>
              </a:lnSpc>
              <a:buAutoNum type="alphaL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Desalination processes</a:t>
            </a:r>
          </a:p>
          <a:p>
            <a:pPr marL="928363" lvl="1" indent="-464181" algn="l">
              <a:lnSpc>
                <a:spcPts val="6879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Some examples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358454"/>
            <a:ext cx="1432535" cy="2502244"/>
          </a:xfrm>
          <a:custGeom>
            <a:avLst/>
            <a:gdLst/>
            <a:ahLst/>
            <a:cxnLst/>
            <a:rect l="l" t="t" r="r" b="b"/>
            <a:pathLst>
              <a:path w="1432535" h="2502244">
                <a:moveTo>
                  <a:pt x="0" y="0"/>
                </a:moveTo>
                <a:lnTo>
                  <a:pt x="1432535" y="0"/>
                </a:lnTo>
                <a:lnTo>
                  <a:pt x="1432535" y="2502244"/>
                </a:lnTo>
                <a:lnTo>
                  <a:pt x="0" y="2502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95661" y="9171662"/>
            <a:ext cx="2239349" cy="2172168"/>
          </a:xfrm>
          <a:custGeom>
            <a:avLst/>
            <a:gdLst/>
            <a:ahLst/>
            <a:cxnLst/>
            <a:rect l="l" t="t" r="r" b="b"/>
            <a:pathLst>
              <a:path w="2239349" h="2172168">
                <a:moveTo>
                  <a:pt x="0" y="0"/>
                </a:moveTo>
                <a:lnTo>
                  <a:pt x="2239349" y="0"/>
                </a:lnTo>
                <a:lnTo>
                  <a:pt x="2239349" y="2172168"/>
                </a:lnTo>
                <a:lnTo>
                  <a:pt x="0" y="217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61235" y="781050"/>
            <a:ext cx="13049309" cy="1828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97"/>
              </a:lnSpc>
            </a:pPr>
            <a:r>
              <a:rPr lang="en-US" sz="10426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Introduction of Solar Pond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34881" y="3088765"/>
            <a:ext cx="8176278" cy="600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6"/>
              </a:lnSpc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“A solar pond is simply a pool of saltwater that collects and stores solar thermal energy. </a:t>
            </a:r>
          </a:p>
          <a:p>
            <a:pPr algn="l">
              <a:lnSpc>
                <a:spcPts val="5976"/>
              </a:lnSpc>
            </a:pPr>
            <a:endParaRPr lang="en-US" sz="4299">
              <a:solidFill>
                <a:srgbClr val="000000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algn="l">
              <a:lnSpc>
                <a:spcPts val="5976"/>
              </a:lnSpc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The attractiveness of solar ponds is that it is a low-cost method of harnessing and storing solar energy which is renewable.”</a:t>
            </a:r>
          </a:p>
        </p:txBody>
      </p:sp>
      <p:sp>
        <p:nvSpPr>
          <p:cNvPr id="5" name="Freeform 5"/>
          <p:cNvSpPr/>
          <p:nvPr/>
        </p:nvSpPr>
        <p:spPr>
          <a:xfrm>
            <a:off x="658672" y="-551342"/>
            <a:ext cx="1178548" cy="2857087"/>
          </a:xfrm>
          <a:custGeom>
            <a:avLst/>
            <a:gdLst/>
            <a:ahLst/>
            <a:cxnLst/>
            <a:rect l="l" t="t" r="r" b="b"/>
            <a:pathLst>
              <a:path w="1178548" h="2857087">
                <a:moveTo>
                  <a:pt x="0" y="0"/>
                </a:moveTo>
                <a:lnTo>
                  <a:pt x="1178549" y="0"/>
                </a:lnTo>
                <a:lnTo>
                  <a:pt x="1178549" y="2857086"/>
                </a:lnTo>
                <a:lnTo>
                  <a:pt x="0" y="2857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73299" y="9607820"/>
            <a:ext cx="14267424" cy="351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780"/>
              </a:lnSpc>
              <a:buAutoNum type="arabicPeriod"/>
            </a:pPr>
            <a:r>
              <a:rPr lang="en-US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Stuti Surani, Progress of Solar Pond Technology - Bhuj and earlier projects, Energy Storage Engineering course, UIUC.</a:t>
            </a:r>
          </a:p>
        </p:txBody>
      </p:sp>
      <p:sp>
        <p:nvSpPr>
          <p:cNvPr id="7" name="Freeform 7"/>
          <p:cNvSpPr/>
          <p:nvPr/>
        </p:nvSpPr>
        <p:spPr>
          <a:xfrm>
            <a:off x="1247947" y="3746314"/>
            <a:ext cx="7147281" cy="4772393"/>
          </a:xfrm>
          <a:custGeom>
            <a:avLst/>
            <a:gdLst/>
            <a:ahLst/>
            <a:cxnLst/>
            <a:rect l="l" t="t" r="r" b="b"/>
            <a:pathLst>
              <a:path w="7147281" h="4772393">
                <a:moveTo>
                  <a:pt x="0" y="0"/>
                </a:moveTo>
                <a:lnTo>
                  <a:pt x="7147280" y="0"/>
                </a:lnTo>
                <a:lnTo>
                  <a:pt x="7147280" y="4772393"/>
                </a:lnTo>
                <a:lnTo>
                  <a:pt x="0" y="4772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7435" y="876300"/>
            <a:ext cx="1125165" cy="2470260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3"/>
                </a:lnTo>
                <a:lnTo>
                  <a:pt x="0" y="4125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210544" y="670764"/>
            <a:ext cx="1608060" cy="2808839"/>
          </a:xfrm>
          <a:custGeom>
            <a:avLst/>
            <a:gdLst/>
            <a:ahLst/>
            <a:cxnLst/>
            <a:rect l="l" t="t" r="r" b="b"/>
            <a:pathLst>
              <a:path w="1608060" h="2808839">
                <a:moveTo>
                  <a:pt x="0" y="0"/>
                </a:moveTo>
                <a:lnTo>
                  <a:pt x="1608061" y="0"/>
                </a:lnTo>
                <a:lnTo>
                  <a:pt x="1608061" y="2808839"/>
                </a:lnTo>
                <a:lnTo>
                  <a:pt x="0" y="2808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7435" y="4000458"/>
            <a:ext cx="8358057" cy="5013941"/>
          </a:xfrm>
          <a:custGeom>
            <a:avLst/>
            <a:gdLst/>
            <a:ahLst/>
            <a:cxnLst/>
            <a:rect l="l" t="t" r="r" b="b"/>
            <a:pathLst>
              <a:path w="8358057" h="5013941">
                <a:moveTo>
                  <a:pt x="0" y="0"/>
                </a:moveTo>
                <a:lnTo>
                  <a:pt x="8358057" y="0"/>
                </a:lnTo>
                <a:lnTo>
                  <a:pt x="8358057" y="5013941"/>
                </a:lnTo>
                <a:lnTo>
                  <a:pt x="0" y="50139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675" t="-1183" r="-1593" b="-856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83549" y="4000458"/>
            <a:ext cx="8635055" cy="4384122"/>
          </a:xfrm>
          <a:custGeom>
            <a:avLst/>
            <a:gdLst/>
            <a:ahLst/>
            <a:cxnLst/>
            <a:rect l="l" t="t" r="r" b="b"/>
            <a:pathLst>
              <a:path w="8635055" h="4384122">
                <a:moveTo>
                  <a:pt x="0" y="0"/>
                </a:moveTo>
                <a:lnTo>
                  <a:pt x="8635056" y="0"/>
                </a:lnTo>
                <a:lnTo>
                  <a:pt x="8635056" y="4384122"/>
                </a:lnTo>
                <a:lnTo>
                  <a:pt x="0" y="4384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504" t="-119445" r="-10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619345" y="1036028"/>
            <a:ext cx="13049309" cy="1830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97"/>
              </a:lnSpc>
            </a:pPr>
            <a:r>
              <a:rPr lang="en-US" sz="10426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Development of Solar Pond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7435" y="9210675"/>
            <a:ext cx="16929291" cy="70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780"/>
              </a:lnSpc>
              <a:buAutoNum type="arabicPeriod"/>
            </a:pPr>
            <a:r>
              <a:rPr lang="en-US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Muhammad Tawalbeh, Rana Muhammad Nauman Javed, Amani Al-Othman, Fares Almomani, Salinity gradient solar ponds hybrid systems for power generation and water desalination, Energy Conversion and Management, Volume 289, 2023, 117180, ISSN 0196-8904, https://doi.org/10.1016/j.enconman.2023.117180.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61235" y="781050"/>
            <a:ext cx="13049309" cy="1828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97"/>
              </a:lnSpc>
            </a:pPr>
            <a:r>
              <a:rPr lang="en-US" sz="10426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Types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66813" y="3221179"/>
            <a:ext cx="9154374" cy="449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Salt gradient solar ponds (SGSPs)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Sallow solar ponds (SSPs)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Solar gel ponds (SGPs)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Equilibrium solar ponds (ESPs)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Membrane solar ponds (MSPs)</a:t>
            </a:r>
          </a:p>
          <a:p>
            <a:pPr marL="928363" lvl="1" indent="-464181" algn="l">
              <a:lnSpc>
                <a:spcPts val="5976"/>
              </a:lnSpc>
              <a:buAutoNum type="arabicPeriod"/>
            </a:pPr>
            <a:r>
              <a:rPr lang="en-US" sz="4299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Partitioned solar ponds (PSPs)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1623425"/>
            <a:ext cx="1129143" cy="1972302"/>
          </a:xfrm>
          <a:custGeom>
            <a:avLst/>
            <a:gdLst/>
            <a:ahLst/>
            <a:cxnLst/>
            <a:rect l="l" t="t" r="r" b="b"/>
            <a:pathLst>
              <a:path w="1129143" h="1972302">
                <a:moveTo>
                  <a:pt x="0" y="0"/>
                </a:moveTo>
                <a:lnTo>
                  <a:pt x="1129143" y="0"/>
                </a:lnTo>
                <a:lnTo>
                  <a:pt x="1129143" y="1972302"/>
                </a:lnTo>
                <a:lnTo>
                  <a:pt x="0" y="19723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73299" y="8982183"/>
            <a:ext cx="14267424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780"/>
              </a:lnSpc>
              <a:buAutoNum type="arabicPeriod"/>
            </a:pPr>
            <a:r>
              <a:rPr lang="en-US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Muhammad Tawalbeh, Rana Muhammad Nauman Javed, Amani Al-Othman, Fares Almomani, Salinity gradient solar ponds hybrid systems for power generation and water desalination, Energy Conversion and Management, Volume 289, 2023, 117180, ISSN 0196-8904, https://doi.org/10.1016/j.enconman.2023.117180.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1911" y="162003"/>
            <a:ext cx="916436" cy="2221662"/>
          </a:xfrm>
          <a:custGeom>
            <a:avLst/>
            <a:gdLst/>
            <a:ahLst/>
            <a:cxnLst/>
            <a:rect l="l" t="t" r="r" b="b"/>
            <a:pathLst>
              <a:path w="916436" h="2221662">
                <a:moveTo>
                  <a:pt x="0" y="0"/>
                </a:moveTo>
                <a:lnTo>
                  <a:pt x="916435" y="0"/>
                </a:lnTo>
                <a:lnTo>
                  <a:pt x="916435" y="2221662"/>
                </a:lnTo>
                <a:lnTo>
                  <a:pt x="0" y="2221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341821" y="2699688"/>
            <a:ext cx="13917479" cy="6558612"/>
          </a:xfrm>
          <a:custGeom>
            <a:avLst/>
            <a:gdLst/>
            <a:ahLst/>
            <a:cxnLst/>
            <a:rect l="l" t="t" r="r" b="b"/>
            <a:pathLst>
              <a:path w="13917479" h="6558612">
                <a:moveTo>
                  <a:pt x="0" y="0"/>
                </a:moveTo>
                <a:lnTo>
                  <a:pt x="13917479" y="0"/>
                </a:lnTo>
                <a:lnTo>
                  <a:pt x="13917479" y="6558612"/>
                </a:lnTo>
                <a:lnTo>
                  <a:pt x="0" y="6558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140087">
            <a:off x="2446035" y="6645338"/>
            <a:ext cx="2453681" cy="407924"/>
          </a:xfrm>
          <a:custGeom>
            <a:avLst/>
            <a:gdLst/>
            <a:ahLst/>
            <a:cxnLst/>
            <a:rect l="l" t="t" r="r" b="b"/>
            <a:pathLst>
              <a:path w="2453681" h="407924">
                <a:moveTo>
                  <a:pt x="0" y="0"/>
                </a:moveTo>
                <a:lnTo>
                  <a:pt x="2453681" y="0"/>
                </a:lnTo>
                <a:lnTo>
                  <a:pt x="2453681" y="407924"/>
                </a:lnTo>
                <a:lnTo>
                  <a:pt x="0" y="4079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70689" y="274987"/>
            <a:ext cx="14987110" cy="1425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Salt gradient solar ponds (SGSPs)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7297" y="9572625"/>
            <a:ext cx="17233406" cy="351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780"/>
              </a:lnSpc>
              <a:buAutoNum type="arabicPeriod"/>
            </a:pPr>
            <a:r>
              <a:rPr lang="en-US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Singh R, Tundee S, Akbarzadeh A (2011) Electric power generation from solar pond using combined thermosyphon and thermoelectric modules. Sol Energy 85:371–378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sp>
        <p:nvSpPr>
          <p:cNvPr id="9" name="Freeform 9"/>
          <p:cNvSpPr/>
          <p:nvPr/>
        </p:nvSpPr>
        <p:spPr>
          <a:xfrm rot="1140087">
            <a:off x="1439324" y="4347240"/>
            <a:ext cx="2453681" cy="407924"/>
          </a:xfrm>
          <a:custGeom>
            <a:avLst/>
            <a:gdLst/>
            <a:ahLst/>
            <a:cxnLst/>
            <a:rect l="l" t="t" r="r" b="b"/>
            <a:pathLst>
              <a:path w="2453681" h="407924">
                <a:moveTo>
                  <a:pt x="0" y="0"/>
                </a:moveTo>
                <a:lnTo>
                  <a:pt x="2453681" y="0"/>
                </a:lnTo>
                <a:lnTo>
                  <a:pt x="2453681" y="407924"/>
                </a:lnTo>
                <a:lnTo>
                  <a:pt x="0" y="407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40129" y="3204374"/>
            <a:ext cx="271914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Infrared light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3345" y="6782625"/>
            <a:ext cx="287953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Ultraviolet &amp; visible light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1911" y="162003"/>
            <a:ext cx="916436" cy="2221662"/>
          </a:xfrm>
          <a:custGeom>
            <a:avLst/>
            <a:gdLst/>
            <a:ahLst/>
            <a:cxnLst/>
            <a:rect l="l" t="t" r="r" b="b"/>
            <a:pathLst>
              <a:path w="916436" h="2221662">
                <a:moveTo>
                  <a:pt x="0" y="0"/>
                </a:moveTo>
                <a:lnTo>
                  <a:pt x="916435" y="0"/>
                </a:lnTo>
                <a:lnTo>
                  <a:pt x="916435" y="2221662"/>
                </a:lnTo>
                <a:lnTo>
                  <a:pt x="0" y="2221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69032" y="1581637"/>
            <a:ext cx="7125894" cy="2992875"/>
          </a:xfrm>
          <a:custGeom>
            <a:avLst/>
            <a:gdLst/>
            <a:ahLst/>
            <a:cxnLst/>
            <a:rect l="l" t="t" r="r" b="b"/>
            <a:pathLst>
              <a:path w="7125894" h="2992875">
                <a:moveTo>
                  <a:pt x="0" y="0"/>
                </a:moveTo>
                <a:lnTo>
                  <a:pt x="7125894" y="0"/>
                </a:lnTo>
                <a:lnTo>
                  <a:pt x="7125894" y="2992875"/>
                </a:lnTo>
                <a:lnTo>
                  <a:pt x="0" y="299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9032" y="4841712"/>
            <a:ext cx="7139013" cy="4697251"/>
          </a:xfrm>
          <a:custGeom>
            <a:avLst/>
            <a:gdLst/>
            <a:ahLst/>
            <a:cxnLst/>
            <a:rect l="l" t="t" r="r" b="b"/>
            <a:pathLst>
              <a:path w="7139013" h="4697251">
                <a:moveTo>
                  <a:pt x="0" y="0"/>
                </a:moveTo>
                <a:lnTo>
                  <a:pt x="7139013" y="0"/>
                </a:lnTo>
                <a:lnTo>
                  <a:pt x="7139013" y="4697251"/>
                </a:lnTo>
                <a:lnTo>
                  <a:pt x="0" y="4697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7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674795" y="215816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400000">
            <a:off x="47618" y="4818419"/>
            <a:ext cx="2301457" cy="650162"/>
          </a:xfrm>
          <a:custGeom>
            <a:avLst/>
            <a:gdLst/>
            <a:ahLst/>
            <a:cxnLst/>
            <a:rect l="l" t="t" r="r" b="b"/>
            <a:pathLst>
              <a:path w="2301457" h="650162">
                <a:moveTo>
                  <a:pt x="0" y="0"/>
                </a:moveTo>
                <a:lnTo>
                  <a:pt x="2301457" y="0"/>
                </a:lnTo>
                <a:lnTo>
                  <a:pt x="2301457" y="650162"/>
                </a:lnTo>
                <a:lnTo>
                  <a:pt x="0" y="6501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69106" y="-47547"/>
            <a:ext cx="14987110" cy="1425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Salt gradient solar ponds (SGSPs)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24111" y="9210675"/>
            <a:ext cx="6211579" cy="70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780"/>
              </a:lnSpc>
              <a:buAutoNum type="arabicPeriod"/>
            </a:pPr>
            <a:r>
              <a:rPr lang="en-US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Solar Pond Animation, https://www.youtube.com/watch?v=qn5DZ2CQQEs</a:t>
            </a:r>
          </a:p>
        </p:txBody>
      </p:sp>
      <p:sp>
        <p:nvSpPr>
          <p:cNvPr id="10" name="Freeform 10"/>
          <p:cNvSpPr/>
          <p:nvPr/>
        </p:nvSpPr>
        <p:spPr>
          <a:xfrm rot="-1195349">
            <a:off x="9180271" y="8653671"/>
            <a:ext cx="1992014" cy="562744"/>
          </a:xfrm>
          <a:custGeom>
            <a:avLst/>
            <a:gdLst/>
            <a:ahLst/>
            <a:cxnLst/>
            <a:rect l="l" t="t" r="r" b="b"/>
            <a:pathLst>
              <a:path w="1992014" h="562744">
                <a:moveTo>
                  <a:pt x="0" y="0"/>
                </a:moveTo>
                <a:lnTo>
                  <a:pt x="1992013" y="0"/>
                </a:lnTo>
                <a:lnTo>
                  <a:pt x="1992013" y="562743"/>
                </a:lnTo>
                <a:lnTo>
                  <a:pt x="0" y="5627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3299" y="396203"/>
            <a:ext cx="1088174" cy="2637998"/>
          </a:xfrm>
          <a:custGeom>
            <a:avLst/>
            <a:gdLst/>
            <a:ahLst/>
            <a:cxnLst/>
            <a:rect l="l" t="t" r="r" b="b"/>
            <a:pathLst>
              <a:path w="1088174" h="2637998">
                <a:moveTo>
                  <a:pt x="0" y="0"/>
                </a:moveTo>
                <a:lnTo>
                  <a:pt x="1088174" y="0"/>
                </a:lnTo>
                <a:lnTo>
                  <a:pt x="1088174" y="2637998"/>
                </a:lnTo>
                <a:lnTo>
                  <a:pt x="0" y="2637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403921" y="5180833"/>
            <a:ext cx="4671758" cy="2426593"/>
          </a:xfrm>
          <a:custGeom>
            <a:avLst/>
            <a:gdLst/>
            <a:ahLst/>
            <a:cxnLst/>
            <a:rect l="l" t="t" r="r" b="b"/>
            <a:pathLst>
              <a:path w="4671758" h="2426593">
                <a:moveTo>
                  <a:pt x="0" y="0"/>
                </a:moveTo>
                <a:lnTo>
                  <a:pt x="4671758" y="0"/>
                </a:lnTo>
                <a:lnTo>
                  <a:pt x="4671758" y="2426593"/>
                </a:lnTo>
                <a:lnTo>
                  <a:pt x="0" y="2426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521758" y="5058935"/>
            <a:ext cx="2879520" cy="3615374"/>
          </a:xfrm>
          <a:custGeom>
            <a:avLst/>
            <a:gdLst/>
            <a:ahLst/>
            <a:cxnLst/>
            <a:rect l="l" t="t" r="r" b="b"/>
            <a:pathLst>
              <a:path w="2879520" h="3615374">
                <a:moveTo>
                  <a:pt x="0" y="0"/>
                </a:moveTo>
                <a:lnTo>
                  <a:pt x="2879520" y="0"/>
                </a:lnTo>
                <a:lnTo>
                  <a:pt x="2879520" y="3615374"/>
                </a:lnTo>
                <a:lnTo>
                  <a:pt x="0" y="3615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412" r="-1005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52817" y="5224064"/>
            <a:ext cx="4322522" cy="3285116"/>
          </a:xfrm>
          <a:custGeom>
            <a:avLst/>
            <a:gdLst/>
            <a:ahLst/>
            <a:cxnLst/>
            <a:rect l="l" t="t" r="r" b="b"/>
            <a:pathLst>
              <a:path w="4322522" h="3285116">
                <a:moveTo>
                  <a:pt x="0" y="0"/>
                </a:moveTo>
                <a:lnTo>
                  <a:pt x="4322521" y="0"/>
                </a:lnTo>
                <a:lnTo>
                  <a:pt x="4322521" y="3285117"/>
                </a:lnTo>
                <a:lnTo>
                  <a:pt x="0" y="32851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42243" y="5357719"/>
            <a:ext cx="3959047" cy="3316590"/>
          </a:xfrm>
          <a:custGeom>
            <a:avLst/>
            <a:gdLst/>
            <a:ahLst/>
            <a:cxnLst/>
            <a:rect l="l" t="t" r="r" b="b"/>
            <a:pathLst>
              <a:path w="3959047" h="3316590">
                <a:moveTo>
                  <a:pt x="0" y="0"/>
                </a:moveTo>
                <a:lnTo>
                  <a:pt x="3959048" y="0"/>
                </a:lnTo>
                <a:lnTo>
                  <a:pt x="3959048" y="3316590"/>
                </a:lnTo>
                <a:lnTo>
                  <a:pt x="0" y="33165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498" r="-1018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504775" y="793619"/>
            <a:ext cx="14208421" cy="212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Some electricity production processes</a:t>
            </a:r>
          </a:p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from solar pond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15946" y="3571743"/>
            <a:ext cx="5056107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Solar chimney integrated with an air turbine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3299" y="9302959"/>
            <a:ext cx="17294538" cy="70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780"/>
              </a:lnSpc>
              <a:buAutoNum type="arabicPeriod"/>
            </a:pPr>
            <a:r>
              <a:rPr lang="en-US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Muhammad Tawalbeh, Rana Muhammad Nauman Javed, Amani Al-Othman, Fares Almomani, Salinity gradient solar ponds hybrid systems for power generation and water desalination, Energy Conversion and Management, Volume 289, 2023, 117180, ISSN 0196-8904, https://doi.org/10.1016/j.enconman.2023.117180.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0936" y="3571743"/>
            <a:ext cx="3741662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Organic Rankine cycle (ORC)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30630" y="3571743"/>
            <a:ext cx="3038999" cy="127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Thermoelectric generators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619345" y="426460"/>
            <a:ext cx="13049309" cy="1425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141619"/>
                </a:solidFill>
                <a:latin typeface="Sugo Classic"/>
                <a:ea typeface="Sugo Classic"/>
                <a:cs typeface="Sugo Classic"/>
                <a:sym typeface="Sugo Classic"/>
              </a:rPr>
              <a:t>Some desalination processes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66568" y="2510409"/>
            <a:ext cx="13754864" cy="5904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904"/>
              </a:lnSpc>
              <a:buAutoNum type="arabicPeriod"/>
            </a:pPr>
            <a:r>
              <a:rPr lang="en-US" sz="3600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 Thermal: </a:t>
            </a:r>
          </a:p>
          <a:p>
            <a:pPr marL="1554480" lvl="2" indent="-518160" algn="l">
              <a:lnSpc>
                <a:spcPts val="5904"/>
              </a:lnSpc>
              <a:buAutoNum type="alphaLcPeriod"/>
            </a:pPr>
            <a:r>
              <a:rPr lang="en-US" sz="3600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Vaporization-based:</a:t>
            </a:r>
            <a:r>
              <a:rPr lang="en-US" sz="36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Multistage flash distillation (MSF), multi-effect distillation (MED), and thermal vapor compression (TCV)</a:t>
            </a:r>
          </a:p>
          <a:p>
            <a:pPr marL="1554480" lvl="2" indent="-518160" algn="l">
              <a:lnSpc>
                <a:spcPts val="5904"/>
              </a:lnSpc>
              <a:buAutoNum type="alphaLcPeriod"/>
            </a:pPr>
            <a:r>
              <a:rPr lang="en-US" sz="3600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 Evaporation-based:</a:t>
            </a:r>
            <a:r>
              <a:rPr lang="en-US" sz="36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Membrane distillation (MD), humidification dehumidification (HDH), and adsorption desalination (AD)</a:t>
            </a:r>
          </a:p>
          <a:p>
            <a:pPr marL="777240" lvl="1" indent="-388620" algn="l">
              <a:lnSpc>
                <a:spcPts val="5904"/>
              </a:lnSpc>
              <a:buAutoNum type="arabicPeriod"/>
            </a:pPr>
            <a:r>
              <a:rPr lang="en-US" sz="3600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 Mechanical:</a:t>
            </a:r>
            <a:r>
              <a:rPr lang="en-US" sz="36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reverse osmosis (RO) membrane</a:t>
            </a:r>
          </a:p>
          <a:p>
            <a:pPr marL="777240" lvl="1" indent="-388620" algn="l">
              <a:lnSpc>
                <a:spcPts val="5904"/>
              </a:lnSpc>
              <a:buAutoNum type="arabicPeriod"/>
            </a:pPr>
            <a:r>
              <a:rPr lang="en-US" sz="3600" b="1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 Electrical:</a:t>
            </a:r>
            <a:r>
              <a:rPr lang="en-US" sz="36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 electrodialysis/electrodialysis reversal (ED/EDR) and capacitive ionization (CDI)</a:t>
            </a:r>
          </a:p>
        </p:txBody>
      </p:sp>
      <p:sp>
        <p:nvSpPr>
          <p:cNvPr id="5" name="Freeform 5"/>
          <p:cNvSpPr/>
          <p:nvPr/>
        </p:nvSpPr>
        <p:spPr>
          <a:xfrm>
            <a:off x="685800" y="1124152"/>
            <a:ext cx="1174072" cy="2772513"/>
          </a:xfrm>
          <a:custGeom>
            <a:avLst/>
            <a:gdLst/>
            <a:ahLst/>
            <a:cxnLst/>
            <a:rect l="l" t="t" r="r" b="b"/>
            <a:pathLst>
              <a:path w="1701877" h="4125764">
                <a:moveTo>
                  <a:pt x="0" y="0"/>
                </a:moveTo>
                <a:lnTo>
                  <a:pt x="1701877" y="0"/>
                </a:lnTo>
                <a:lnTo>
                  <a:pt x="1701877" y="4125764"/>
                </a:lnTo>
                <a:lnTo>
                  <a:pt x="0" y="4125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605167" y="7455907"/>
            <a:ext cx="2239349" cy="2172168"/>
          </a:xfrm>
          <a:custGeom>
            <a:avLst/>
            <a:gdLst/>
            <a:ahLst/>
            <a:cxnLst/>
            <a:rect l="l" t="t" r="r" b="b"/>
            <a:pathLst>
              <a:path w="2239349" h="2172168">
                <a:moveTo>
                  <a:pt x="0" y="0"/>
                </a:moveTo>
                <a:lnTo>
                  <a:pt x="2239349" y="0"/>
                </a:lnTo>
                <a:lnTo>
                  <a:pt x="2239349" y="2172168"/>
                </a:lnTo>
                <a:lnTo>
                  <a:pt x="0" y="217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73299" y="8982183"/>
            <a:ext cx="14267424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780"/>
              </a:lnSpc>
              <a:buAutoNum type="arabicPeriod"/>
            </a:pPr>
            <a:r>
              <a:rPr lang="en-US" sz="2000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Muhammad Tawalbeh, Rana Muhammad Nauman Javed, Amani Al-Othman, Fares Almomani, Salinity gradient solar ponds hybrid systems for power generation and water desalination, Energy Conversion and Management, Volume 289, 2023, 117180, ISSN 0196-8904, https://doi.org/10.1016/j.enconman.2023.117180.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844516" y="9625203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1132</Words>
  <Application>Microsoft Office PowerPoint</Application>
  <PresentationFormat>Custom</PresentationFormat>
  <Paragraphs>100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Crimson Pro</vt:lpstr>
      <vt:lpstr>Canva Sans</vt:lpstr>
      <vt:lpstr>Arial</vt:lpstr>
      <vt:lpstr>Calibri</vt:lpstr>
      <vt:lpstr>Sugo Classic</vt:lpstr>
      <vt:lpstr>Crimson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Pond for Desalination</dc:title>
  <cp:lastModifiedBy>Ngo, Trang An Ha</cp:lastModifiedBy>
  <cp:revision>2</cp:revision>
  <dcterms:created xsi:type="dcterms:W3CDTF">2006-08-16T00:00:00Z</dcterms:created>
  <dcterms:modified xsi:type="dcterms:W3CDTF">2024-12-06T04:07:11Z</dcterms:modified>
  <dc:identifier>DAGXh4CueQs</dc:identifier>
</cp:coreProperties>
</file>