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Layouts/slideLayout6.xml" ContentType="application/vnd.openxmlformats-officedocument.presentationml.slideLayout+xml"/>
  <Override PartName="/ppt/notesSlides/notesSlide38.xml" ContentType="application/vnd.openxmlformats-officedocument.presentationml.notesSlide+xml"/>
  <Override PartName="/ppt/notesSlides/notesSlide49.xml" ContentType="application/vnd.openxmlformats-officedocument.presentationml.notesSlide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27.xml" ContentType="application/vnd.openxmlformats-officedocument.presentationml.notesSlide+xml"/>
  <Override PartName="/ppt/notesSlides/notesSlide45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34.xml" ContentType="application/vnd.openxmlformats-officedocument.presentationml.notes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notesSlides/notesSlide23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8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Default Extension="emf" ContentType="image/x-emf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46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53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51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Default Extension="gif" ContentType="image/gif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notesSlides/notesSlide29.xml" ContentType="application/vnd.openxmlformats-officedocument.presentationml.notesSlide+xml"/>
  <Override PartName="/ppt/notesSlides/notesSlide47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notesSlides/notesSlide18.xml" ContentType="application/vnd.openxmlformats-officedocument.presentationml.notesSlide+xml"/>
  <Override PartName="/ppt/notesSlides/notesSlide36.xml" ContentType="application/vnd.openxmlformats-officedocument.presentationml.notes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notesSlides/notesSlide25.xml" ContentType="application/vnd.openxmlformats-officedocument.presentationml.notesSlide+xml"/>
  <Override PartName="/ppt/notesSlides/notesSlide43.xml" ContentType="application/vnd.openxmlformats-officedocument.presentationml.notes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10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0" r:id="rId1"/>
  </p:sldMasterIdLst>
  <p:notesMasterIdLst>
    <p:notesMasterId r:id="rId55"/>
  </p:notesMasterIdLst>
  <p:sldIdLst>
    <p:sldId id="256" r:id="rId2"/>
    <p:sldId id="303" r:id="rId3"/>
    <p:sldId id="304" r:id="rId4"/>
    <p:sldId id="305" r:id="rId5"/>
    <p:sldId id="257" r:id="rId6"/>
    <p:sldId id="258" r:id="rId7"/>
    <p:sldId id="284" r:id="rId8"/>
    <p:sldId id="286" r:id="rId9"/>
    <p:sldId id="306" r:id="rId10"/>
    <p:sldId id="309" r:id="rId11"/>
    <p:sldId id="261" r:id="rId12"/>
    <p:sldId id="262" r:id="rId13"/>
    <p:sldId id="265" r:id="rId14"/>
    <p:sldId id="266" r:id="rId15"/>
    <p:sldId id="307" r:id="rId16"/>
    <p:sldId id="312" r:id="rId17"/>
    <p:sldId id="268" r:id="rId18"/>
    <p:sldId id="269" r:id="rId19"/>
    <p:sldId id="270" r:id="rId20"/>
    <p:sldId id="271" r:id="rId21"/>
    <p:sldId id="264" r:id="rId22"/>
    <p:sldId id="272" r:id="rId23"/>
    <p:sldId id="263" r:id="rId24"/>
    <p:sldId id="273" r:id="rId25"/>
    <p:sldId id="274" r:id="rId26"/>
    <p:sldId id="287" r:id="rId27"/>
    <p:sldId id="275" r:id="rId28"/>
    <p:sldId id="277" r:id="rId29"/>
    <p:sldId id="288" r:id="rId30"/>
    <p:sldId id="294" r:id="rId31"/>
    <p:sldId id="278" r:id="rId32"/>
    <p:sldId id="279" r:id="rId33"/>
    <p:sldId id="293" r:id="rId34"/>
    <p:sldId id="289" r:id="rId35"/>
    <p:sldId id="292" r:id="rId36"/>
    <p:sldId id="291" r:id="rId37"/>
    <p:sldId id="310" r:id="rId38"/>
    <p:sldId id="290" r:id="rId39"/>
    <p:sldId id="280" r:id="rId40"/>
    <p:sldId id="281" r:id="rId41"/>
    <p:sldId id="295" r:id="rId42"/>
    <p:sldId id="296" r:id="rId43"/>
    <p:sldId id="297" r:id="rId44"/>
    <p:sldId id="298" r:id="rId45"/>
    <p:sldId id="299" r:id="rId46"/>
    <p:sldId id="300" r:id="rId47"/>
    <p:sldId id="301" r:id="rId48"/>
    <p:sldId id="283" r:id="rId49"/>
    <p:sldId id="302" r:id="rId50"/>
    <p:sldId id="308" r:id="rId51"/>
    <p:sldId id="259" r:id="rId52"/>
    <p:sldId id="276" r:id="rId53"/>
    <p:sldId id="311" r:id="rId5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91" autoAdjust="0"/>
    <p:restoredTop sz="94691" autoAdjust="0"/>
  </p:normalViewPr>
  <p:slideViewPr>
    <p:cSldViewPr>
      <p:cViewPr varScale="1">
        <p:scale>
          <a:sx n="78" d="100"/>
          <a:sy n="78" d="100"/>
        </p:scale>
        <p:origin x="-1008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72EFAAC-B535-41AE-8459-71333B44B9F5}" type="datetimeFigureOut">
              <a:rPr lang="en-US" smtClean="0"/>
              <a:pPr/>
              <a:t>11/28/2010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E98FF39-AC89-43A1-BC6C-48F696B4BAD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98FF39-AC89-43A1-BC6C-48F696B4BAD4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98FF39-AC89-43A1-BC6C-48F696B4BAD4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98FF39-AC89-43A1-BC6C-48F696B4BAD4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98FF39-AC89-43A1-BC6C-48F696B4BAD4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98FF39-AC89-43A1-BC6C-48F696B4BAD4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98FF39-AC89-43A1-BC6C-48F696B4BAD4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98FF39-AC89-43A1-BC6C-48F696B4BAD4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98FF39-AC89-43A1-BC6C-48F696B4BAD4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98FF39-AC89-43A1-BC6C-48F696B4BAD4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98FF39-AC89-43A1-BC6C-48F696B4BAD4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98FF39-AC89-43A1-BC6C-48F696B4BAD4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98FF39-AC89-43A1-BC6C-48F696B4BAD4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98FF39-AC89-43A1-BC6C-48F696B4BAD4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98FF39-AC89-43A1-BC6C-48F696B4BAD4}" type="slidenum">
              <a:rPr lang="en-US" smtClean="0"/>
              <a:pPr/>
              <a:t>21</a:t>
            </a:fld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98FF39-AC89-43A1-BC6C-48F696B4BAD4}" type="slidenum">
              <a:rPr lang="en-US" smtClean="0"/>
              <a:pPr/>
              <a:t>22</a:t>
            </a:fld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98FF39-AC89-43A1-BC6C-48F696B4BAD4}" type="slidenum">
              <a:rPr lang="en-US" smtClean="0"/>
              <a:pPr/>
              <a:t>23</a:t>
            </a:fld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98FF39-AC89-43A1-BC6C-48F696B4BAD4}" type="slidenum">
              <a:rPr lang="en-US" smtClean="0"/>
              <a:pPr/>
              <a:t>24</a:t>
            </a:fld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98FF39-AC89-43A1-BC6C-48F696B4BAD4}" type="slidenum">
              <a:rPr lang="en-US" smtClean="0"/>
              <a:pPr/>
              <a:t>25</a:t>
            </a:fld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98FF39-AC89-43A1-BC6C-48F696B4BAD4}" type="slidenum">
              <a:rPr lang="en-US" smtClean="0"/>
              <a:pPr/>
              <a:t>26</a:t>
            </a:fld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98FF39-AC89-43A1-BC6C-48F696B4BAD4}" type="slidenum">
              <a:rPr lang="en-US" smtClean="0"/>
              <a:pPr/>
              <a:t>27</a:t>
            </a:fld>
            <a:endParaRPr 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98FF39-AC89-43A1-BC6C-48F696B4BAD4}" type="slidenum">
              <a:rPr lang="en-US" smtClean="0"/>
              <a:pPr/>
              <a:t>28</a:t>
            </a:fld>
            <a:endParaRPr 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98FF39-AC89-43A1-BC6C-48F696B4BAD4}" type="slidenum">
              <a:rPr lang="en-US" smtClean="0"/>
              <a:pPr/>
              <a:t>29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98FF39-AC89-43A1-BC6C-48F696B4BAD4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98FF39-AC89-43A1-BC6C-48F696B4BAD4}" type="slidenum">
              <a:rPr lang="en-US" smtClean="0"/>
              <a:pPr/>
              <a:t>30</a:t>
            </a:fld>
            <a:endParaRPr 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98FF39-AC89-43A1-BC6C-48F696B4BAD4}" type="slidenum">
              <a:rPr lang="en-US" smtClean="0"/>
              <a:pPr/>
              <a:t>31</a:t>
            </a:fld>
            <a:endParaRPr 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98FF39-AC89-43A1-BC6C-48F696B4BAD4}" type="slidenum">
              <a:rPr lang="en-US" smtClean="0"/>
              <a:pPr/>
              <a:t>32</a:t>
            </a:fld>
            <a:endParaRPr lang="en-US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98FF39-AC89-43A1-BC6C-48F696B4BAD4}" type="slidenum">
              <a:rPr lang="en-US" smtClean="0"/>
              <a:pPr/>
              <a:t>33</a:t>
            </a:fld>
            <a:endParaRPr lang="en-US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98FF39-AC89-43A1-BC6C-48F696B4BAD4}" type="slidenum">
              <a:rPr lang="en-US" smtClean="0"/>
              <a:pPr/>
              <a:t>34</a:t>
            </a:fld>
            <a:endParaRPr lang="en-US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98FF39-AC89-43A1-BC6C-48F696B4BAD4}" type="slidenum">
              <a:rPr lang="en-US" smtClean="0"/>
              <a:pPr/>
              <a:t>35</a:t>
            </a:fld>
            <a:endParaRPr lang="en-US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98FF39-AC89-43A1-BC6C-48F696B4BAD4}" type="slidenum">
              <a:rPr lang="en-US" smtClean="0"/>
              <a:pPr/>
              <a:t>36</a:t>
            </a:fld>
            <a:endParaRPr lang="en-US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98FF39-AC89-43A1-BC6C-48F696B4BAD4}" type="slidenum">
              <a:rPr lang="en-US" smtClean="0"/>
              <a:pPr/>
              <a:t>37</a:t>
            </a:fld>
            <a:endParaRPr lang="en-US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98FF39-AC89-43A1-BC6C-48F696B4BAD4}" type="slidenum">
              <a:rPr lang="en-US" smtClean="0"/>
              <a:pPr/>
              <a:t>38</a:t>
            </a:fld>
            <a:endParaRPr lang="en-US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98FF39-AC89-43A1-BC6C-48F696B4BAD4}" type="slidenum">
              <a:rPr lang="en-US" smtClean="0"/>
              <a:pPr/>
              <a:t>39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98FF39-AC89-43A1-BC6C-48F696B4BAD4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98FF39-AC89-43A1-BC6C-48F696B4BAD4}" type="slidenum">
              <a:rPr lang="en-US" smtClean="0"/>
              <a:pPr/>
              <a:t>40</a:t>
            </a:fld>
            <a:endParaRPr lang="en-US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98FF39-AC89-43A1-BC6C-48F696B4BAD4}" type="slidenum">
              <a:rPr lang="en-US" smtClean="0"/>
              <a:pPr/>
              <a:t>41</a:t>
            </a:fld>
            <a:endParaRPr lang="en-US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98FF39-AC89-43A1-BC6C-48F696B4BAD4}" type="slidenum">
              <a:rPr lang="en-US" smtClean="0"/>
              <a:pPr/>
              <a:t>42</a:t>
            </a:fld>
            <a:endParaRPr lang="en-US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98FF39-AC89-43A1-BC6C-48F696B4BAD4}" type="slidenum">
              <a:rPr lang="en-US" smtClean="0"/>
              <a:pPr/>
              <a:t>43</a:t>
            </a:fld>
            <a:endParaRPr lang="en-US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98FF39-AC89-43A1-BC6C-48F696B4BAD4}" type="slidenum">
              <a:rPr lang="en-US" smtClean="0"/>
              <a:pPr/>
              <a:t>44</a:t>
            </a:fld>
            <a:endParaRPr lang="en-US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98FF39-AC89-43A1-BC6C-48F696B4BAD4}" type="slidenum">
              <a:rPr lang="en-US" smtClean="0"/>
              <a:pPr/>
              <a:t>45</a:t>
            </a:fld>
            <a:endParaRPr lang="en-US"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98FF39-AC89-43A1-BC6C-48F696B4BAD4}" type="slidenum">
              <a:rPr lang="en-US" smtClean="0"/>
              <a:pPr/>
              <a:t>46</a:t>
            </a:fld>
            <a:endParaRPr lang="en-US"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98FF39-AC89-43A1-BC6C-48F696B4BAD4}" type="slidenum">
              <a:rPr lang="en-US" smtClean="0"/>
              <a:pPr/>
              <a:t>47</a:t>
            </a:fld>
            <a:endParaRPr lang="en-US"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98FF39-AC89-43A1-BC6C-48F696B4BAD4}" type="slidenum">
              <a:rPr lang="en-US" smtClean="0"/>
              <a:pPr/>
              <a:t>48</a:t>
            </a:fld>
            <a:endParaRPr lang="en-US"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98FF39-AC89-43A1-BC6C-48F696B4BAD4}" type="slidenum">
              <a:rPr lang="en-US" smtClean="0"/>
              <a:pPr/>
              <a:t>49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98FF39-AC89-43A1-BC6C-48F696B4BAD4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98FF39-AC89-43A1-BC6C-48F696B4BAD4}" type="slidenum">
              <a:rPr lang="en-US" smtClean="0"/>
              <a:pPr/>
              <a:t>50</a:t>
            </a:fld>
            <a:endParaRPr lang="en-US"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98FF39-AC89-43A1-BC6C-48F696B4BAD4}" type="slidenum">
              <a:rPr lang="en-US" smtClean="0"/>
              <a:pPr/>
              <a:t>51</a:t>
            </a:fld>
            <a:endParaRPr lang="en-US"/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98FF39-AC89-43A1-BC6C-48F696B4BAD4}" type="slidenum">
              <a:rPr lang="en-US" smtClean="0"/>
              <a:pPr/>
              <a:t>52</a:t>
            </a:fld>
            <a:endParaRPr lang="en-US"/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98FF39-AC89-43A1-BC6C-48F696B4BAD4}" type="slidenum">
              <a:rPr lang="en-US" smtClean="0"/>
              <a:pPr/>
              <a:t>53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98FF39-AC89-43A1-BC6C-48F696B4BAD4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98FF39-AC89-43A1-BC6C-48F696B4BAD4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98FF39-AC89-43A1-BC6C-48F696B4BAD4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98FF39-AC89-43A1-BC6C-48F696B4BAD4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2" name="Subtitle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BE781F3-B207-4F73-ABD1-FDC5058513DE}" type="datetimeFigureOut">
              <a:rPr lang="en-US" smtClean="0"/>
              <a:pPr/>
              <a:t>11/28/2010</a:t>
            </a:fld>
            <a:endParaRPr lang="en-US"/>
          </a:p>
        </p:txBody>
      </p:sp>
      <p:sp>
        <p:nvSpPr>
          <p:cNvPr id="20" name="Footer Placeholder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3AB0BE2-9F7B-4076-B936-7DC840610C8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Oval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BE781F3-B207-4F73-ABD1-FDC5058513DE}" type="datetimeFigureOut">
              <a:rPr lang="en-US" smtClean="0"/>
              <a:pPr/>
              <a:t>11/28/2010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3AB0BE2-9F7B-4076-B936-7DC840610C8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BE781F3-B207-4F73-ABD1-FDC5058513DE}" type="datetimeFigureOut">
              <a:rPr lang="en-US" smtClean="0"/>
              <a:pPr/>
              <a:t>11/28/2010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3AB0BE2-9F7B-4076-B936-7DC840610C8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BE781F3-B207-4F73-ABD1-FDC5058513DE}" type="datetimeFigureOut">
              <a:rPr lang="en-US" smtClean="0"/>
              <a:pPr/>
              <a:t>11/28/2010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3AB0BE2-9F7B-4076-B936-7DC840610C8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BE781F3-B207-4F73-ABD1-FDC5058513DE}" type="datetimeFigureOut">
              <a:rPr lang="en-US" smtClean="0"/>
              <a:pPr/>
              <a:t>11/28/2010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3AB0BE2-9F7B-4076-B936-7DC840610C8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Oval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Oval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BE781F3-B207-4F73-ABD1-FDC5058513DE}" type="datetimeFigureOut">
              <a:rPr lang="en-US" smtClean="0"/>
              <a:pPr/>
              <a:t>11/28/2010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3AB0BE2-9F7B-4076-B936-7DC840610C8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BE781F3-B207-4F73-ABD1-FDC5058513DE}" type="datetimeFigureOut">
              <a:rPr lang="en-US" smtClean="0"/>
              <a:pPr/>
              <a:t>11/28/2010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3AB0BE2-9F7B-4076-B936-7DC840610C8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BE781F3-B207-4F73-ABD1-FDC5058513DE}" type="datetimeFigureOut">
              <a:rPr lang="en-US" smtClean="0"/>
              <a:pPr/>
              <a:t>11/28/2010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3AB0BE2-9F7B-4076-B936-7DC840610C8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BE781F3-B207-4F73-ABD1-FDC5058513DE}" type="datetimeFigureOut">
              <a:rPr lang="en-US" smtClean="0"/>
              <a:pPr/>
              <a:t>11/28/2010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3AB0BE2-9F7B-4076-B936-7DC840610C8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Rectangle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BE781F3-B207-4F73-ABD1-FDC5058513DE}" type="datetimeFigureOut">
              <a:rPr lang="en-US" smtClean="0"/>
              <a:pPr/>
              <a:t>11/28/2010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3AB0BE2-9F7B-4076-B936-7DC840610C8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BE781F3-B207-4F73-ABD1-FDC5058513DE}" type="datetimeFigureOut">
              <a:rPr lang="en-US" smtClean="0"/>
              <a:pPr/>
              <a:t>11/28/2010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3AB0BE2-9F7B-4076-B936-7DC840610C8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9" name="Flowchart: Process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Flowchart: Process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e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Oval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Donut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6BE781F3-B207-4F73-ABD1-FDC5058513DE}" type="datetimeFigureOut">
              <a:rPr lang="en-US" smtClean="0"/>
              <a:pPr/>
              <a:t>11/28/2010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33AB0BE2-9F7B-4076-B936-7DC840610C8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5" name="Rectangle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Polystyrene" TargetMode="Externa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cis.com/" TargetMode="External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9.png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Urea" TargetMode="External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US" dirty="0" smtClean="0"/>
              <a:t>Urea as an Energy Carrier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ctr"/>
            <a:r>
              <a:rPr lang="en-US" dirty="0" smtClean="0"/>
              <a:t>Paean or Pee-On?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219200" y="3733800"/>
            <a:ext cx="7772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Presentation by </a:t>
            </a:r>
          </a:p>
          <a:p>
            <a:pPr algn="ctr"/>
            <a:r>
              <a:rPr lang="en-US" dirty="0" smtClean="0"/>
              <a:t>Gilbert  “Bert” Stunkard</a:t>
            </a:r>
          </a:p>
          <a:p>
            <a:pPr algn="ctr"/>
            <a:r>
              <a:rPr lang="en-US" dirty="0" smtClean="0"/>
              <a:t>NPRE 498 ES</a:t>
            </a:r>
          </a:p>
          <a:p>
            <a:pPr algn="ctr"/>
            <a:r>
              <a:rPr lang="en-US" dirty="0" smtClean="0"/>
              <a:t>November 29, 2010</a:t>
            </a:r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Urea as a hydrogen carrier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Research project was to remediate urea containing waste water from urea manufacture or to use urine or biomass produced urea as fuel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Direct Urea Fuel Cell</a:t>
            </a:r>
            <a:endParaRPr lang="en-US" dirty="0"/>
          </a:p>
        </p:txBody>
      </p:sp>
      <p:pic>
        <p:nvPicPr>
          <p:cNvPr id="6" name="Content Placeholder 5" descr="2009LanTaoGraphic.gif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2209800" y="1295400"/>
            <a:ext cx="5610758" cy="339882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209800" y="4800600"/>
            <a:ext cx="57150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Rong</a:t>
            </a:r>
            <a:r>
              <a:rPr lang="en-US" dirty="0" smtClean="0"/>
              <a:t> </a:t>
            </a:r>
            <a:r>
              <a:rPr lang="en-US" dirty="0" err="1" smtClean="0"/>
              <a:t>Lan</a:t>
            </a:r>
            <a:r>
              <a:rPr lang="en-US" dirty="0" smtClean="0"/>
              <a:t>, Shanwen Tao*, and John T. S. Irvine, “A direct urea fuel cell – power from </a:t>
            </a:r>
            <a:r>
              <a:rPr lang="en-US" dirty="0" err="1" smtClean="0"/>
              <a:t>fertiliser</a:t>
            </a:r>
            <a:r>
              <a:rPr lang="en-US" dirty="0" smtClean="0"/>
              <a:t> and waste”, in </a:t>
            </a:r>
            <a:r>
              <a:rPr lang="en-US" i="1" dirty="0" smtClean="0"/>
              <a:t>Energy. Environ. Sci.</a:t>
            </a:r>
            <a:r>
              <a:rPr lang="en-US" dirty="0" smtClean="0"/>
              <a:t>  2010, </a:t>
            </a:r>
            <a:r>
              <a:rPr lang="en-US" b="1" dirty="0" smtClean="0"/>
              <a:t>3</a:t>
            </a:r>
            <a:r>
              <a:rPr lang="en-US" dirty="0" smtClean="0"/>
              <a:t>, 438-441. (Herriot Watt University, Edinburgh.  University of St. Andrews, Fife, UK).</a:t>
            </a:r>
            <a:r>
              <a:rPr lang="en-US" baseline="30000" dirty="0" smtClean="0"/>
              <a:t>3</a:t>
            </a:r>
          </a:p>
          <a:p>
            <a:endParaRPr lang="en-US" dirty="0" smtClean="0"/>
          </a:p>
          <a:p>
            <a:r>
              <a:rPr lang="en-US" dirty="0" smtClean="0"/>
              <a:t>Again, claim first time achievement</a:t>
            </a:r>
            <a:endParaRPr lang="en-US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Direct Urea Fuel Cell</a:t>
            </a:r>
            <a:endParaRPr lang="en-US" dirty="0"/>
          </a:p>
        </p:txBody>
      </p:sp>
      <p:pic>
        <p:nvPicPr>
          <p:cNvPr id="11" name="Content Placeholder 10" descr="UreaFuelCellPicture1.pn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219199" y="1676397"/>
            <a:ext cx="7739239" cy="2718442"/>
          </a:xfrm>
        </p:spPr>
      </p:pic>
      <p:sp>
        <p:nvSpPr>
          <p:cNvPr id="1027" name="AutoShape 3"/>
          <p:cNvSpPr>
            <a:spLocks noChangeAspect="1" noChangeArrowheads="1" noTextEdit="1"/>
          </p:cNvSpPr>
          <p:nvPr/>
        </p:nvSpPr>
        <p:spPr bwMode="auto">
          <a:xfrm>
            <a:off x="1143000" y="4038600"/>
            <a:ext cx="6780213" cy="2368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Direct Urea Fuel Cell</a:t>
            </a:r>
            <a:endParaRPr lang="en-US" dirty="0"/>
          </a:p>
        </p:txBody>
      </p:sp>
      <p:sp>
        <p:nvSpPr>
          <p:cNvPr id="1027" name="AutoShape 3"/>
          <p:cNvSpPr>
            <a:spLocks noChangeAspect="1" noChangeArrowheads="1" noTextEdit="1"/>
          </p:cNvSpPr>
          <p:nvPr/>
        </p:nvSpPr>
        <p:spPr bwMode="auto">
          <a:xfrm>
            <a:off x="1143000" y="4038600"/>
            <a:ext cx="6780213" cy="2368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Theoretical open circuit voltage (OCV):  1.146 [v] at room temperature (H2/O2 fuel cell is 1.23 [v]).  </a:t>
            </a:r>
          </a:p>
          <a:p>
            <a:r>
              <a:rPr lang="en-US" dirty="0" smtClean="0"/>
              <a:t>Theoretical maximum efficiency is 102.9% at room temperature (</a:t>
            </a:r>
            <a:r>
              <a:rPr lang="en-US" dirty="0" err="1" smtClean="0"/>
              <a:t>vs</a:t>
            </a:r>
            <a:r>
              <a:rPr lang="en-US" dirty="0" smtClean="0"/>
              <a:t> 83 % for H</a:t>
            </a:r>
            <a:r>
              <a:rPr lang="en-US" baseline="-25000" dirty="0" smtClean="0"/>
              <a:t>2</a:t>
            </a:r>
            <a:r>
              <a:rPr lang="en-US" dirty="0" smtClean="0"/>
              <a:t>).</a:t>
            </a:r>
          </a:p>
          <a:p>
            <a:r>
              <a:rPr lang="en-US" dirty="0" smtClean="0"/>
              <a:t>Positive entropy change of reaction 3.  Absorbs heat from ambiance and converts to electricity.  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Direct Urea Fuel Cell –</a:t>
            </a:r>
            <a:br>
              <a:rPr lang="en-US" dirty="0" smtClean="0"/>
            </a:br>
            <a:r>
              <a:rPr lang="en-US" dirty="0" smtClean="0"/>
              <a:t>Technical Challenges</a:t>
            </a:r>
            <a:endParaRPr lang="en-US" dirty="0"/>
          </a:p>
        </p:txBody>
      </p:sp>
      <p:sp>
        <p:nvSpPr>
          <p:cNvPr id="1027" name="AutoShape 3"/>
          <p:cNvSpPr>
            <a:spLocks noChangeAspect="1" noChangeArrowheads="1" noTextEdit="1"/>
          </p:cNvSpPr>
          <p:nvPr/>
        </p:nvSpPr>
        <p:spPr bwMode="auto">
          <a:xfrm>
            <a:off x="1143000" y="4038600"/>
            <a:ext cx="6780213" cy="2368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Hydrolysis of urea produces ammonia.  Reaction of urea with oxygen produces CO</a:t>
            </a:r>
            <a:r>
              <a:rPr lang="en-US" baseline="-25000" dirty="0" smtClean="0"/>
              <a:t>2</a:t>
            </a:r>
            <a:r>
              <a:rPr lang="en-US" dirty="0" smtClean="0"/>
              <a:t>.</a:t>
            </a:r>
          </a:p>
          <a:p>
            <a:r>
              <a:rPr lang="en-US" dirty="0" smtClean="0"/>
              <a:t>Not compatible with acidic </a:t>
            </a:r>
            <a:r>
              <a:rPr lang="en-US" dirty="0" err="1" smtClean="0"/>
              <a:t>Nafion</a:t>
            </a:r>
            <a:r>
              <a:rPr lang="en-US" dirty="0" smtClean="0"/>
              <a:t> membrane and other proton exchange membrane fuel cell (PEMFCs) </a:t>
            </a:r>
            <a:r>
              <a:rPr lang="en-US" dirty="0" err="1" smtClean="0"/>
              <a:t>mebranes</a:t>
            </a:r>
            <a:r>
              <a:rPr lang="en-US" dirty="0" smtClean="0"/>
              <a:t>.  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Direct Urea Fuel Cell –</a:t>
            </a:r>
            <a:br>
              <a:rPr lang="en-US" dirty="0" smtClean="0"/>
            </a:br>
            <a:r>
              <a:rPr lang="en-US" dirty="0" smtClean="0"/>
              <a:t>Technical Challenges</a:t>
            </a:r>
            <a:endParaRPr lang="en-US" dirty="0"/>
          </a:p>
        </p:txBody>
      </p:sp>
      <p:sp>
        <p:nvSpPr>
          <p:cNvPr id="1027" name="AutoShape 3"/>
          <p:cNvSpPr>
            <a:spLocks noChangeAspect="1" noChangeArrowheads="1" noTextEdit="1"/>
          </p:cNvSpPr>
          <p:nvPr/>
        </p:nvSpPr>
        <p:spPr bwMode="auto">
          <a:xfrm>
            <a:off x="1143000" y="4038600"/>
            <a:ext cx="6780213" cy="2368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Alkaline membranes based on ammonia quaternary salts are CO2 compatible and introduction of CO2 at cathode can improve performance, allowing use of wet air.  </a:t>
            </a:r>
          </a:p>
          <a:p>
            <a:r>
              <a:rPr lang="en-US" dirty="0" err="1" smtClean="0"/>
              <a:t>Amberlite</a:t>
            </a:r>
            <a:r>
              <a:rPr lang="en-US" dirty="0" smtClean="0"/>
              <a:t> IRA </a:t>
            </a:r>
            <a:r>
              <a:rPr lang="en-US" dirty="0" smtClean="0"/>
              <a:t>78 </a:t>
            </a:r>
            <a:r>
              <a:rPr lang="en-US" dirty="0" smtClean="0"/>
              <a:t>Hydroxide, a styrene-</a:t>
            </a:r>
            <a:r>
              <a:rPr lang="en-US" dirty="0" err="1" smtClean="0"/>
              <a:t>divinyl</a:t>
            </a:r>
            <a:r>
              <a:rPr lang="en-US" dirty="0" smtClean="0"/>
              <a:t> benzene resin</a:t>
            </a:r>
          </a:p>
          <a:p>
            <a:r>
              <a:rPr lang="en-US" dirty="0" smtClean="0"/>
              <a:t>(R)</a:t>
            </a:r>
            <a:r>
              <a:rPr lang="en-US" baseline="-25000" dirty="0" err="1" smtClean="0"/>
              <a:t>n</a:t>
            </a:r>
            <a:r>
              <a:rPr lang="en-US" dirty="0" err="1" smtClean="0"/>
              <a:t>~N</a:t>
            </a:r>
            <a:r>
              <a:rPr lang="en-US" baseline="30000" dirty="0" smtClean="0"/>
              <a:t>+</a:t>
            </a:r>
            <a:r>
              <a:rPr lang="en-US" dirty="0" smtClean="0"/>
              <a:t>(CH3)</a:t>
            </a:r>
            <a:r>
              <a:rPr lang="en-US" baseline="-25000" dirty="0" smtClean="0"/>
              <a:t>3</a:t>
            </a:r>
            <a:r>
              <a:rPr lang="en-US" dirty="0" smtClean="0"/>
              <a:t> </a:t>
            </a:r>
            <a:r>
              <a:rPr lang="en-US" dirty="0" smtClean="0"/>
              <a:t>OH</a:t>
            </a:r>
            <a:r>
              <a:rPr lang="en-US" baseline="30000" dirty="0" smtClean="0"/>
              <a:t>-</a:t>
            </a:r>
            <a:endParaRPr lang="en-US" baseline="30000" dirty="0" smtClean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Urea Fuel Cell – Tech Challenges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219200" y="5562600"/>
            <a:ext cx="7391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Divinylbenzene</a:t>
            </a:r>
            <a:r>
              <a:rPr lang="en-US" dirty="0" smtClean="0"/>
              <a:t> </a:t>
            </a:r>
            <a:r>
              <a:rPr lang="en-US" dirty="0" err="1" smtClean="0"/>
              <a:t>crosslinks</a:t>
            </a:r>
            <a:r>
              <a:rPr lang="en-US" dirty="0" smtClean="0"/>
              <a:t> make a </a:t>
            </a:r>
            <a:r>
              <a:rPr lang="en-US" dirty="0" smtClean="0"/>
              <a:t>3</a:t>
            </a:r>
            <a:r>
              <a:rPr lang="en-US" dirty="0" smtClean="0"/>
              <a:t>-D </a:t>
            </a:r>
            <a:r>
              <a:rPr lang="en-US" dirty="0" smtClean="0"/>
              <a:t>network resin</a:t>
            </a:r>
          </a:p>
          <a:p>
            <a:r>
              <a:rPr lang="en-US" dirty="0" smtClean="0"/>
              <a:t>Polystyrene graphic:  </a:t>
            </a:r>
            <a:r>
              <a:rPr lang="en-US" dirty="0" smtClean="0">
                <a:hlinkClick r:id="rId3"/>
              </a:rPr>
              <a:t>http://en.wikipedia.org/wiki/Polystyrene</a:t>
            </a:r>
            <a:endParaRPr lang="en-US" dirty="0" smtClean="0"/>
          </a:p>
          <a:p>
            <a:r>
              <a:rPr lang="en-US" dirty="0" smtClean="0"/>
              <a:t>Quaternary ammonium hydroxide groups added by presenter</a:t>
            </a:r>
            <a:endParaRPr lang="en-US" dirty="0"/>
          </a:p>
        </p:txBody>
      </p:sp>
      <p:pic>
        <p:nvPicPr>
          <p:cNvPr id="9" name="Content Placeholder 8" descr="AmberliteA.jpg"/>
          <p:cNvPicPr>
            <a:picLocks noGrp="1" noChangeAspect="1"/>
          </p:cNvPicPr>
          <p:nvPr>
            <p:ph idx="1"/>
          </p:nvPr>
        </p:nvPicPr>
        <p:blipFill>
          <a:blip r:embed="rId4" cstate="print"/>
          <a:stretch>
            <a:fillRect/>
          </a:stretch>
        </p:blipFill>
        <p:spPr>
          <a:xfrm>
            <a:off x="1295389" y="1447785"/>
            <a:ext cx="7615489" cy="3283428"/>
          </a:xfr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Direct Urea Fuel Cell –</a:t>
            </a:r>
            <a:br>
              <a:rPr lang="en-US" dirty="0" smtClean="0"/>
            </a:br>
            <a:r>
              <a:rPr lang="en-US" dirty="0" smtClean="0"/>
              <a:t>Technical Challenges</a:t>
            </a:r>
            <a:endParaRPr lang="en-US" dirty="0"/>
          </a:p>
        </p:txBody>
      </p:sp>
      <p:sp>
        <p:nvSpPr>
          <p:cNvPr id="1027" name="AutoShape 3"/>
          <p:cNvSpPr>
            <a:spLocks noChangeAspect="1" noChangeArrowheads="1" noTextEdit="1"/>
          </p:cNvSpPr>
          <p:nvPr/>
        </p:nvSpPr>
        <p:spPr bwMode="auto">
          <a:xfrm>
            <a:off x="1143000" y="4038600"/>
            <a:ext cx="6780213" cy="2368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AER: Membrane:  </a:t>
            </a:r>
            <a:r>
              <a:rPr lang="en-US" dirty="0" err="1" smtClean="0"/>
              <a:t>Amberlite</a:t>
            </a:r>
            <a:r>
              <a:rPr lang="en-US" dirty="0" smtClean="0"/>
              <a:t> IRA78,  hydroxide form, 60/40 with (poly vinyl alcohol) PVA MW 50,000.</a:t>
            </a:r>
          </a:p>
          <a:p>
            <a:r>
              <a:rPr lang="en-US" dirty="0" smtClean="0"/>
              <a:t>Current Collectors:  Carbon papers (Toray 090, water proofed for anode, plain for cathode, E-TEK).</a:t>
            </a:r>
          </a:p>
          <a:p>
            <a:r>
              <a:rPr lang="en-US" dirty="0" smtClean="0"/>
              <a:t>Low cost catalyst like nickel, silver, MnO</a:t>
            </a:r>
            <a:r>
              <a:rPr lang="en-US" baseline="-25000" dirty="0" smtClean="0"/>
              <a:t>2</a:t>
            </a:r>
            <a:r>
              <a:rPr lang="en-US" dirty="0" smtClean="0"/>
              <a:t> are stable in the alkaline membrane environment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Direct Urea Fuel Cell –</a:t>
            </a:r>
            <a:br>
              <a:rPr lang="en-US" dirty="0" smtClean="0"/>
            </a:br>
            <a:r>
              <a:rPr lang="en-US" dirty="0" smtClean="0"/>
              <a:t>Two different anodes</a:t>
            </a:r>
            <a:endParaRPr lang="en-US" dirty="0"/>
          </a:p>
        </p:txBody>
      </p:sp>
      <p:sp>
        <p:nvSpPr>
          <p:cNvPr id="1027" name="AutoShape 3"/>
          <p:cNvSpPr>
            <a:spLocks noChangeAspect="1" noChangeArrowheads="1" noTextEdit="1"/>
          </p:cNvSpPr>
          <p:nvPr/>
        </p:nvSpPr>
        <p:spPr bwMode="auto">
          <a:xfrm>
            <a:off x="1143000" y="4038600"/>
            <a:ext cx="6780213" cy="2368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  <a:p>
            <a:r>
              <a:rPr lang="en-US" dirty="0" smtClean="0"/>
              <a:t>Pt/C  (30 wt % , E-TEK 0.6 mg/cm</a:t>
            </a:r>
            <a:r>
              <a:rPr lang="en-US" baseline="30000" dirty="0" smtClean="0"/>
              <a:t>2</a:t>
            </a:r>
            <a:r>
              <a:rPr lang="en-US" dirty="0" smtClean="0"/>
              <a:t>). </a:t>
            </a:r>
          </a:p>
          <a:p>
            <a:endParaRPr lang="en-US" dirty="0" smtClean="0"/>
          </a:p>
          <a:p>
            <a:r>
              <a:rPr lang="en-US" dirty="0" smtClean="0"/>
              <a:t>Ni/C (</a:t>
            </a:r>
            <a:r>
              <a:rPr lang="en-US" dirty="0" err="1" smtClean="0"/>
              <a:t>Nano</a:t>
            </a:r>
            <a:r>
              <a:rPr lang="en-US" dirty="0" smtClean="0"/>
              <a:t> size nickel mixed with carbon 50/50 wt %, ~20 mg/cm</a:t>
            </a:r>
            <a:r>
              <a:rPr lang="en-US" baseline="30000" dirty="0" smtClean="0"/>
              <a:t>2</a:t>
            </a:r>
            <a:r>
              <a:rPr lang="en-US" dirty="0" smtClean="0"/>
              <a:t>).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Direct Urea Fuel Cell –</a:t>
            </a:r>
            <a:br>
              <a:rPr lang="en-US" dirty="0" smtClean="0"/>
            </a:br>
            <a:r>
              <a:rPr lang="en-US" dirty="0" smtClean="0"/>
              <a:t>Three different cathodes</a:t>
            </a:r>
            <a:endParaRPr lang="en-US" dirty="0"/>
          </a:p>
        </p:txBody>
      </p:sp>
      <p:sp>
        <p:nvSpPr>
          <p:cNvPr id="1027" name="AutoShape 3"/>
          <p:cNvSpPr>
            <a:spLocks noChangeAspect="1" noChangeArrowheads="1" noTextEdit="1"/>
          </p:cNvSpPr>
          <p:nvPr/>
        </p:nvSpPr>
        <p:spPr bwMode="auto">
          <a:xfrm>
            <a:off x="1143000" y="4038600"/>
            <a:ext cx="6780213" cy="2368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  <a:p>
            <a:r>
              <a:rPr lang="en-US" dirty="0" smtClean="0"/>
              <a:t>Pt/C  (30 wt % , E-TEK 0.6 mg/cm</a:t>
            </a:r>
            <a:r>
              <a:rPr lang="en-US" baseline="30000" dirty="0" smtClean="0"/>
              <a:t>2</a:t>
            </a:r>
            <a:r>
              <a:rPr lang="en-US" dirty="0" smtClean="0"/>
              <a:t>). </a:t>
            </a:r>
          </a:p>
          <a:p>
            <a:endParaRPr lang="en-US" dirty="0" smtClean="0"/>
          </a:p>
          <a:p>
            <a:r>
              <a:rPr lang="en-US" dirty="0" smtClean="0"/>
              <a:t>Ag/C (</a:t>
            </a:r>
            <a:r>
              <a:rPr lang="en-US" dirty="0" err="1" smtClean="0"/>
              <a:t>Nano</a:t>
            </a:r>
            <a:r>
              <a:rPr lang="en-US" dirty="0" smtClean="0"/>
              <a:t> size silver mixed with carbon 50/50 wt %, ~20 mg/cm</a:t>
            </a:r>
            <a:r>
              <a:rPr lang="en-US" baseline="30000" dirty="0" smtClean="0"/>
              <a:t>2</a:t>
            </a:r>
            <a:r>
              <a:rPr lang="en-US" dirty="0" smtClean="0"/>
              <a:t>).</a:t>
            </a:r>
          </a:p>
          <a:p>
            <a:endParaRPr lang="en-US" dirty="0" smtClean="0"/>
          </a:p>
          <a:p>
            <a:r>
              <a:rPr lang="en-US" dirty="0" smtClean="0"/>
              <a:t>MnO</a:t>
            </a:r>
            <a:r>
              <a:rPr lang="en-US" baseline="-25000" dirty="0" smtClean="0"/>
              <a:t>2</a:t>
            </a:r>
            <a:r>
              <a:rPr lang="en-US" dirty="0" smtClean="0"/>
              <a:t>/C (</a:t>
            </a:r>
            <a:r>
              <a:rPr lang="en-US" dirty="0" err="1" smtClean="0"/>
              <a:t>Nano</a:t>
            </a:r>
            <a:r>
              <a:rPr lang="en-US" dirty="0" smtClean="0"/>
              <a:t> size MnO</a:t>
            </a:r>
            <a:r>
              <a:rPr lang="en-US" baseline="-25000" dirty="0" smtClean="0"/>
              <a:t>2</a:t>
            </a:r>
            <a:r>
              <a:rPr lang="en-US" dirty="0" smtClean="0"/>
              <a:t> mixed with carbon 20 wt % MnO</a:t>
            </a:r>
            <a:r>
              <a:rPr lang="en-US" baseline="-25000" dirty="0" smtClean="0"/>
              <a:t>2</a:t>
            </a:r>
            <a:r>
              <a:rPr lang="en-US" dirty="0" smtClean="0"/>
              <a:t>, ~20 mg/cm</a:t>
            </a:r>
            <a:r>
              <a:rPr lang="en-US" baseline="30000" dirty="0" smtClean="0"/>
              <a:t>2</a:t>
            </a:r>
            <a:r>
              <a:rPr lang="en-US" dirty="0" smtClean="0"/>
              <a:t>).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Urea as an energy carrier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Urea as a hydrogen carrier</a:t>
            </a:r>
          </a:p>
          <a:p>
            <a:r>
              <a:rPr lang="en-US" dirty="0" smtClean="0"/>
              <a:t>Direct Urea fuel-cell</a:t>
            </a:r>
          </a:p>
          <a:p>
            <a:r>
              <a:rPr lang="en-US" dirty="0" smtClean="0"/>
              <a:t>Urea Production/Manufacture</a:t>
            </a:r>
          </a:p>
          <a:p>
            <a:r>
              <a:rPr lang="en-US" dirty="0" smtClean="0"/>
              <a:t>Urea:  Vision, Economics, Advantages, Disadvantages</a:t>
            </a:r>
          </a:p>
          <a:p>
            <a:r>
              <a:rPr lang="en-US" dirty="0" smtClean="0"/>
              <a:t>Direct Ammonia Fuel Cell</a:t>
            </a:r>
            <a:endParaRPr lang="en-US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Direct Urea Fuel Cell –</a:t>
            </a:r>
            <a:br>
              <a:rPr lang="en-US" dirty="0" smtClean="0"/>
            </a:br>
            <a:r>
              <a:rPr lang="en-US" dirty="0" smtClean="0"/>
              <a:t>Three grades urea</a:t>
            </a:r>
            <a:endParaRPr lang="en-US" dirty="0"/>
          </a:p>
        </p:txBody>
      </p:sp>
      <p:sp>
        <p:nvSpPr>
          <p:cNvPr id="1027" name="AutoShape 3"/>
          <p:cNvSpPr>
            <a:spLocks noChangeAspect="1" noChangeArrowheads="1" noTextEdit="1"/>
          </p:cNvSpPr>
          <p:nvPr/>
        </p:nvSpPr>
        <p:spPr bwMode="auto">
          <a:xfrm>
            <a:off x="1143000" y="4038600"/>
            <a:ext cx="6780213" cy="2368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ACS grade, various concentrations</a:t>
            </a:r>
          </a:p>
          <a:p>
            <a:r>
              <a:rPr lang="en-US" dirty="0" smtClean="0"/>
              <a:t>Commercial Ad-Blue (32.5 wt % urea) from a local garage.</a:t>
            </a:r>
          </a:p>
          <a:p>
            <a:r>
              <a:rPr lang="en-US" dirty="0" smtClean="0"/>
              <a:t>Human urine (source not revealed)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Direct Urea Fuel Cell</a:t>
            </a:r>
            <a:endParaRPr lang="en-US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76392" y="1143000"/>
            <a:ext cx="6136767" cy="43685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1600200" y="5562600"/>
            <a:ext cx="6629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Ni/C – </a:t>
            </a:r>
            <a:r>
              <a:rPr lang="en-US" dirty="0" smtClean="0"/>
              <a:t>MnO2/C  </a:t>
            </a:r>
            <a:r>
              <a:rPr lang="en-US" dirty="0" smtClean="0"/>
              <a:t>Fuel cell performance, room temperature (O</a:t>
            </a:r>
            <a:r>
              <a:rPr lang="en-US" baseline="-25000" dirty="0" smtClean="0"/>
              <a:t>2</a:t>
            </a:r>
            <a:r>
              <a:rPr lang="en-US" dirty="0" smtClean="0"/>
              <a:t>)</a:t>
            </a:r>
            <a:endParaRPr lang="en-US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Direct Urea Fuel Cell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600200" y="5562600"/>
            <a:ext cx="6629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Ni/C – MnO</a:t>
            </a:r>
            <a:r>
              <a:rPr lang="en-US" baseline="-25000" dirty="0" smtClean="0"/>
              <a:t>2</a:t>
            </a:r>
            <a:r>
              <a:rPr lang="en-US" dirty="0" smtClean="0"/>
              <a:t>/C Fuel cell performance,  50</a:t>
            </a:r>
            <a:r>
              <a:rPr lang="en-US" baseline="30000" dirty="0" smtClean="0"/>
              <a:t>o</a:t>
            </a:r>
            <a:r>
              <a:rPr lang="en-US" dirty="0" smtClean="0"/>
              <a:t> C, O</a:t>
            </a:r>
            <a:r>
              <a:rPr lang="en-US" baseline="-25000" dirty="0" smtClean="0"/>
              <a:t>2</a:t>
            </a:r>
            <a:endParaRPr lang="en-US" baseline="-25000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1" y="1295400"/>
            <a:ext cx="5988558" cy="41986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Direct Urea Fuel Cell –</a:t>
            </a:r>
            <a:br>
              <a:rPr lang="en-US" dirty="0" smtClean="0"/>
            </a:br>
            <a:r>
              <a:rPr lang="en-US" dirty="0" smtClean="0"/>
              <a:t>Performance Issues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Higher urea concentrations (3,5 M) decreased voltage. </a:t>
            </a:r>
          </a:p>
          <a:p>
            <a:r>
              <a:rPr lang="en-US" dirty="0" smtClean="0"/>
              <a:t>Urea molecules are large:  high concentration may cause slow diffusion at the anode thus increasing polarization loss.  </a:t>
            </a:r>
          </a:p>
          <a:p>
            <a:r>
              <a:rPr lang="en-US" dirty="0" smtClean="0"/>
              <a:t>Elevated temperature benefits all anode and cathode types.</a:t>
            </a:r>
            <a:endParaRPr lang="en-US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Direct Urea Fuel Cell –</a:t>
            </a:r>
            <a:br>
              <a:rPr lang="en-US" dirty="0" smtClean="0"/>
            </a:br>
            <a:r>
              <a:rPr lang="en-US" dirty="0" smtClean="0"/>
              <a:t>Performance Issues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Ni/C Anode, MnO</a:t>
            </a:r>
            <a:r>
              <a:rPr lang="en-US" baseline="-25000" dirty="0" smtClean="0"/>
              <a:t>2</a:t>
            </a:r>
            <a:r>
              <a:rPr lang="en-US" dirty="0" smtClean="0"/>
              <a:t> cathode:  slightly higher voltage and power density than Ag/C cathode.</a:t>
            </a:r>
          </a:p>
          <a:p>
            <a:endParaRPr lang="en-US" dirty="0" smtClean="0"/>
          </a:p>
          <a:p>
            <a:r>
              <a:rPr lang="en-US" dirty="0" smtClean="0"/>
              <a:t>At 50</a:t>
            </a:r>
            <a:r>
              <a:rPr lang="en-US" baseline="30000" dirty="0" smtClean="0"/>
              <a:t>o</a:t>
            </a:r>
            <a:r>
              <a:rPr lang="en-US" dirty="0" smtClean="0"/>
              <a:t> C, Ni/C, MnO</a:t>
            </a:r>
            <a:r>
              <a:rPr lang="en-US" baseline="-25000" dirty="0" smtClean="0"/>
              <a:t>2</a:t>
            </a:r>
            <a:r>
              <a:rPr lang="en-US" dirty="0" smtClean="0"/>
              <a:t> (using O</a:t>
            </a:r>
            <a:r>
              <a:rPr lang="en-US" baseline="-25000" dirty="0" smtClean="0"/>
              <a:t>2</a:t>
            </a:r>
            <a:r>
              <a:rPr lang="en-US" dirty="0" smtClean="0"/>
              <a:t>) cell outperformed all Pt/C cell at room temperature (using air).</a:t>
            </a:r>
            <a:endParaRPr lang="en-US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Direct Urea Fuel Cell – Performance of Ad-Blue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AdBlue</a:t>
            </a:r>
            <a:r>
              <a:rPr lang="en-US" dirty="0" smtClean="0"/>
              <a:t> (32.5%, ~5 M) ironically had higher voltages and power densities than comparable urea solutions (0.3 </a:t>
            </a:r>
            <a:r>
              <a:rPr lang="en-US" dirty="0" err="1" smtClean="0"/>
              <a:t>mW</a:t>
            </a:r>
            <a:r>
              <a:rPr lang="en-US" dirty="0" smtClean="0"/>
              <a:t>/cm</a:t>
            </a:r>
            <a:r>
              <a:rPr lang="en-US" baseline="30000" dirty="0" smtClean="0"/>
              <a:t>2</a:t>
            </a:r>
            <a:r>
              <a:rPr lang="en-US" dirty="0" smtClean="0"/>
              <a:t> versus 0.2 </a:t>
            </a:r>
            <a:r>
              <a:rPr lang="en-US" dirty="0" err="1" smtClean="0"/>
              <a:t>mW</a:t>
            </a:r>
            <a:r>
              <a:rPr lang="en-US" dirty="0" smtClean="0"/>
              <a:t>/cm</a:t>
            </a:r>
            <a:r>
              <a:rPr lang="en-US" baseline="-25000" dirty="0" smtClean="0"/>
              <a:t>2</a:t>
            </a:r>
            <a:r>
              <a:rPr lang="en-US" dirty="0" smtClean="0"/>
              <a:t>)  </a:t>
            </a:r>
          </a:p>
          <a:p>
            <a:r>
              <a:rPr lang="en-US" dirty="0" smtClean="0"/>
              <a:t>Dilute Ad-blue gave better performance than pure Ad-Blue.</a:t>
            </a:r>
          </a:p>
          <a:p>
            <a:r>
              <a:rPr lang="en-US" dirty="0" smtClean="0"/>
              <a:t>10% Ad-Blue highest current and power densities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Direct Urea Fuel Cell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Research project was to remediate urea containing waste water from urea manufacture or to use urine or biomass produced urea as fuel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Urea – Manufacture</a:t>
            </a:r>
            <a:r>
              <a:rPr lang="en-US" baseline="30000" dirty="0" smtClean="0"/>
              <a:t>4</a:t>
            </a:r>
            <a:endParaRPr lang="en-US" baseline="30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Basaroff</a:t>
            </a:r>
            <a:r>
              <a:rPr lang="en-US" dirty="0" smtClean="0"/>
              <a:t> reactions: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NH2COONH4:   ammonium </a:t>
            </a:r>
            <a:r>
              <a:rPr lang="en-US" dirty="0" err="1" smtClean="0"/>
              <a:t>carbamate</a:t>
            </a:r>
            <a:endParaRPr lang="en-US" dirty="0" smtClean="0"/>
          </a:p>
          <a:p>
            <a:r>
              <a:rPr lang="en-US" dirty="0" smtClean="0"/>
              <a:t>Requires ammonia</a:t>
            </a:r>
          </a:p>
          <a:p>
            <a:r>
              <a:rPr lang="en-US" dirty="0" smtClean="0"/>
              <a:t>Ammonia requires hydrogen</a:t>
            </a:r>
          </a:p>
        </p:txBody>
      </p:sp>
      <p:pic>
        <p:nvPicPr>
          <p:cNvPr id="5" name="Picture 4" descr="BasaroffReactionsUllmans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828771" y="2285981"/>
            <a:ext cx="6805303" cy="1966244"/>
          </a:xfrm>
          <a:prstGeom prst="rect">
            <a:avLst/>
          </a:prstGeo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Urea – Manufacture</a:t>
            </a:r>
            <a:r>
              <a:rPr lang="en-US" baseline="30000" dirty="0" smtClean="0"/>
              <a:t>4</a:t>
            </a:r>
            <a:endParaRPr lang="en-US" baseline="30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Basaroff</a:t>
            </a:r>
            <a:r>
              <a:rPr lang="en-US" dirty="0" smtClean="0"/>
              <a:t> reactions: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Step 2 is the dehydration of ammonium </a:t>
            </a:r>
            <a:r>
              <a:rPr lang="en-US" dirty="0" err="1" smtClean="0"/>
              <a:t>carbamate</a:t>
            </a:r>
            <a:r>
              <a:rPr lang="en-US" dirty="0" smtClean="0"/>
              <a:t> to urea at increased temperature and pressure</a:t>
            </a:r>
            <a:endParaRPr lang="en-US" dirty="0"/>
          </a:p>
        </p:txBody>
      </p:sp>
      <p:pic>
        <p:nvPicPr>
          <p:cNvPr id="5" name="Picture 4" descr="BasaroffReactionsUllmans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828771" y="2285981"/>
            <a:ext cx="6805303" cy="1966244"/>
          </a:xfrm>
          <a:prstGeom prst="rect">
            <a:avLst/>
          </a:prstGeom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Urea Manufacture</a:t>
            </a:r>
            <a:r>
              <a:rPr lang="en-US" baseline="30000" dirty="0" smtClean="0"/>
              <a:t>4</a:t>
            </a:r>
            <a:endParaRPr lang="en-US" baseline="30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Hydrogen plant, ammonia plant, urea plant usually integrated on a single site</a:t>
            </a:r>
          </a:p>
          <a:p>
            <a:r>
              <a:rPr lang="en-US" dirty="0" smtClean="0"/>
              <a:t>Hydrogen plant usually employs steam reformation of methane</a:t>
            </a:r>
          </a:p>
          <a:p>
            <a:r>
              <a:rPr lang="en-US" dirty="0" smtClean="0"/>
              <a:t>Carbon dioxide goes to urea plant</a:t>
            </a:r>
          </a:p>
          <a:p>
            <a:r>
              <a:rPr lang="en-US" dirty="0" smtClean="0"/>
              <a:t>Hydrogen goes to ammonia plant, where nitrogen and hydrogen are reacted over iron catalysts (Haber process)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Urea properties</a:t>
            </a:r>
            <a:endParaRPr lang="en-US" dirty="0"/>
          </a:p>
        </p:txBody>
      </p:sp>
      <p:pic>
        <p:nvPicPr>
          <p:cNvPr id="11" name="Picture 10" descr="800px-Urea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676400" y="1371600"/>
            <a:ext cx="6096000" cy="3924300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1676400" y="5486400"/>
            <a:ext cx="59436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Source:  en.wikipedia.org/wiki/urea</a:t>
            </a:r>
            <a:r>
              <a:rPr lang="en-US" baseline="30000" dirty="0" smtClean="0"/>
              <a:t>1</a:t>
            </a:r>
            <a:endParaRPr lang="en-US" baseline="30000"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Urea Manufacture</a:t>
            </a:r>
            <a:r>
              <a:rPr lang="en-US" baseline="30000" dirty="0" smtClean="0"/>
              <a:t>4</a:t>
            </a:r>
            <a:endParaRPr lang="en-US" baseline="30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Integrated plant optimizes energy transfer and waste recycle</a:t>
            </a:r>
          </a:p>
          <a:p>
            <a:r>
              <a:rPr lang="en-US" dirty="0" smtClean="0"/>
              <a:t>Incomplete utilization of ammonia and carbon dioxide on each pass requires stripping of product from reactants and recycle of reactants</a:t>
            </a:r>
          </a:p>
          <a:p>
            <a:r>
              <a:rPr lang="en-US" dirty="0" smtClean="0"/>
              <a:t>Wastewater is high in urea (~2%), chemical hydrolysis returns ammonia and carbon dioxide to reactor</a:t>
            </a:r>
            <a:endParaRPr lang="en-US" dirty="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Urea – Manufacture</a:t>
            </a:r>
            <a:r>
              <a:rPr lang="en-US" baseline="30000" dirty="0" smtClean="0"/>
              <a:t>4</a:t>
            </a:r>
            <a:endParaRPr lang="en-US" baseline="30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1600206" y="1554696"/>
            <a:ext cx="7204951" cy="45394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Urea – Manufacture</a:t>
            </a:r>
            <a:r>
              <a:rPr lang="en-US" baseline="30000" dirty="0" smtClean="0"/>
              <a:t>4</a:t>
            </a:r>
            <a:endParaRPr lang="en-US" baseline="30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Carbamate</a:t>
            </a:r>
            <a:r>
              <a:rPr lang="en-US" dirty="0" smtClean="0"/>
              <a:t> solution is corrosive (</a:t>
            </a:r>
            <a:r>
              <a:rPr lang="en-US" dirty="0" err="1" smtClean="0"/>
              <a:t>carbamate</a:t>
            </a:r>
            <a:r>
              <a:rPr lang="en-US" dirty="0" smtClean="0"/>
              <a:t> is an electrolyte)</a:t>
            </a:r>
          </a:p>
          <a:p>
            <a:r>
              <a:rPr lang="en-US" dirty="0" smtClean="0"/>
              <a:t>Urea is not corrosive</a:t>
            </a:r>
          </a:p>
          <a:p>
            <a:r>
              <a:rPr lang="en-US" dirty="0" smtClean="0"/>
              <a:t>Heat exchange critical to process efficiency</a:t>
            </a:r>
          </a:p>
          <a:p>
            <a:r>
              <a:rPr lang="en-US" dirty="0" err="1" smtClean="0"/>
              <a:t>Carbamate</a:t>
            </a:r>
            <a:r>
              <a:rPr lang="en-US" dirty="0" smtClean="0"/>
              <a:t> solutions are most destructive to heat exchangers</a:t>
            </a:r>
            <a:endParaRPr lang="en-US" dirty="0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Urea Vision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Urea less toxic than ammonia or methanol</a:t>
            </a:r>
          </a:p>
          <a:p>
            <a:r>
              <a:rPr lang="en-US" dirty="0" smtClean="0"/>
              <a:t>Urea less combustible, less explosive than hydrogen, ammonia, or methanol</a:t>
            </a:r>
          </a:p>
          <a:p>
            <a:r>
              <a:rPr lang="en-US" dirty="0" smtClean="0"/>
              <a:t>Urea easier to transport than anhydrous ammonia or hydrogen</a:t>
            </a:r>
            <a:endParaRPr lang="en-US" dirty="0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Urea Vision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Green hydrogen + waste carbon dioxide = urea</a:t>
            </a:r>
          </a:p>
          <a:p>
            <a:r>
              <a:rPr lang="en-US" dirty="0" smtClean="0"/>
              <a:t>Initiate distribution via existing agricultural and Ad-blue© suppliers</a:t>
            </a:r>
          </a:p>
          <a:p>
            <a:r>
              <a:rPr lang="en-US" dirty="0" smtClean="0"/>
              <a:t>Ad-Blue:  a 32.5% solution of urea and </a:t>
            </a:r>
            <a:r>
              <a:rPr lang="en-US" dirty="0" err="1" smtClean="0"/>
              <a:t>deionized</a:t>
            </a:r>
            <a:r>
              <a:rPr lang="en-US" dirty="0" smtClean="0"/>
              <a:t> water used for nitrogen oxides removal from diesel exhaust</a:t>
            </a:r>
            <a:r>
              <a:rPr lang="en-US" baseline="30000" dirty="0" smtClean="0"/>
              <a:t>5</a:t>
            </a:r>
            <a:endParaRPr lang="en-US" baseline="30000" dirty="0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Urea Vision</a:t>
            </a:r>
            <a:r>
              <a:rPr lang="en-US" baseline="30000" dirty="0" smtClean="0"/>
              <a:t>5</a:t>
            </a:r>
            <a:endParaRPr lang="en-US" baseline="30000" dirty="0"/>
          </a:p>
        </p:txBody>
      </p:sp>
      <p:pic>
        <p:nvPicPr>
          <p:cNvPr id="6861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 t="5008"/>
          <a:stretch>
            <a:fillRect/>
          </a:stretch>
        </p:blipFill>
        <p:spPr bwMode="auto">
          <a:xfrm>
            <a:off x="1142993" y="1219199"/>
            <a:ext cx="8097622" cy="52866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1143000" y="6400800"/>
            <a:ext cx="7696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Source:  BP/</a:t>
            </a:r>
            <a:r>
              <a:rPr lang="en-US" sz="1200" dirty="0" err="1" smtClean="0"/>
              <a:t>Dureal</a:t>
            </a:r>
            <a:r>
              <a:rPr lang="en-US" sz="1200" dirty="0" smtClean="0"/>
              <a:t> “Guide to Ad-Blue”, 2010</a:t>
            </a:r>
            <a:endParaRPr lang="en-US" sz="1200" dirty="0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Urea Vision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Agricultural urea granules are treated with formaldehyde</a:t>
            </a:r>
            <a:r>
              <a:rPr lang="en-US" baseline="30000" dirty="0" smtClean="0"/>
              <a:t>4</a:t>
            </a:r>
          </a:p>
          <a:p>
            <a:r>
              <a:rPr lang="en-US" dirty="0" smtClean="0"/>
              <a:t>Urea </a:t>
            </a:r>
            <a:r>
              <a:rPr lang="en-US" dirty="0" err="1" smtClean="0"/>
              <a:t>prills</a:t>
            </a:r>
            <a:r>
              <a:rPr lang="en-US" dirty="0" smtClean="0"/>
              <a:t> have problems with dust and moisture absorption</a:t>
            </a:r>
            <a:r>
              <a:rPr lang="en-US" baseline="30000" dirty="0" smtClean="0"/>
              <a:t>4</a:t>
            </a:r>
          </a:p>
          <a:p>
            <a:r>
              <a:rPr lang="en-US" dirty="0" smtClean="0"/>
              <a:t>Ad-Blue freezes at -11</a:t>
            </a:r>
            <a:r>
              <a:rPr lang="en-US" baseline="30000" dirty="0" smtClean="0"/>
              <a:t>o</a:t>
            </a:r>
            <a:r>
              <a:rPr lang="en-US" dirty="0" smtClean="0"/>
              <a:t> C (12</a:t>
            </a:r>
            <a:r>
              <a:rPr lang="en-US" baseline="30000" dirty="0" smtClean="0"/>
              <a:t>o</a:t>
            </a:r>
            <a:r>
              <a:rPr lang="en-US" dirty="0" smtClean="0"/>
              <a:t> F)</a:t>
            </a:r>
            <a:r>
              <a:rPr lang="en-US" baseline="30000" dirty="0" smtClean="0"/>
              <a:t>5</a:t>
            </a:r>
          </a:p>
          <a:p>
            <a:r>
              <a:rPr lang="en-US" dirty="0" smtClean="0"/>
              <a:t>Urea solutions slowly decompose to ammonia and </a:t>
            </a:r>
            <a:r>
              <a:rPr lang="en-US" dirty="0" err="1" smtClean="0"/>
              <a:t>isocyanuric</a:t>
            </a:r>
            <a:r>
              <a:rPr lang="en-US" dirty="0" smtClean="0"/>
              <a:t> acid.</a:t>
            </a:r>
            <a:r>
              <a:rPr lang="en-US" baseline="30000" dirty="0" smtClean="0"/>
              <a:t>4</a:t>
            </a:r>
            <a:r>
              <a:rPr lang="en-US" dirty="0" smtClean="0"/>
              <a:t>  </a:t>
            </a:r>
          </a:p>
          <a:p>
            <a:endParaRPr lang="en-US" dirty="0" smtClean="0"/>
          </a:p>
        </p:txBody>
      </p:sp>
      <p:pic>
        <p:nvPicPr>
          <p:cNvPr id="5" name="Picture 4" descr="UreaDecomposition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743174" y="5257773"/>
            <a:ext cx="3776913" cy="513707"/>
          </a:xfrm>
          <a:prstGeom prst="rect">
            <a:avLst/>
          </a:prstGeom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Urea:  Energy density comparison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/>
          <a:srcRect l="3812" t="18147" r="2801" b="4001"/>
          <a:stretch>
            <a:fillRect/>
          </a:stretch>
        </p:blipFill>
        <p:spPr bwMode="auto">
          <a:xfrm>
            <a:off x="1066800" y="1600200"/>
            <a:ext cx="7958840" cy="3735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Urea – Cost Comparison</a:t>
            </a:r>
            <a:endParaRPr lang="en-US" dirty="0"/>
          </a:p>
        </p:txBody>
      </p:sp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1066800" y="2116836"/>
          <a:ext cx="7924799" cy="2499360"/>
        </p:xfrm>
        <a:graphic>
          <a:graphicData uri="http://schemas.openxmlformats.org/drawingml/2006/table">
            <a:tbl>
              <a:tblPr/>
              <a:tblGrid>
                <a:gridCol w="1427027"/>
                <a:gridCol w="984359"/>
                <a:gridCol w="1647535"/>
                <a:gridCol w="1048430"/>
                <a:gridCol w="1647535"/>
                <a:gridCol w="1169913"/>
              </a:tblGrid>
              <a:tr h="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Calibri"/>
                          <a:ea typeface="Calibri"/>
                          <a:cs typeface="Times New Roman"/>
                        </a:rPr>
                        <a:t>Substance</a:t>
                      </a:r>
                      <a:endParaRPr lang="en-US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err="1" smtClean="0">
                          <a:latin typeface="Calibri"/>
                          <a:ea typeface="Calibri"/>
                          <a:cs typeface="Times New Roman"/>
                        </a:rPr>
                        <a:t>Price</a:t>
                      </a:r>
                      <a:r>
                        <a:rPr lang="en-US" sz="2000" baseline="30000" dirty="0" err="1" smtClean="0">
                          <a:latin typeface="Calibri"/>
                          <a:ea typeface="Calibri"/>
                          <a:cs typeface="Times New Roman"/>
                        </a:rPr>
                        <a:t>t</a:t>
                      </a:r>
                      <a:endParaRPr lang="en-US" sz="1200" baseline="300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Calibri"/>
                          <a:ea typeface="Calibri"/>
                          <a:cs typeface="Times New Roman"/>
                        </a:rPr>
                        <a:t>( ¢/kg)</a:t>
                      </a:r>
                      <a:endParaRPr lang="en-US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Calibri"/>
                          <a:ea typeface="Calibri"/>
                          <a:cs typeface="Times New Roman"/>
                        </a:rPr>
                        <a:t>Gravimetric Energy </a:t>
                      </a:r>
                      <a:r>
                        <a:rPr lang="en-US" sz="2000" dirty="0" smtClean="0">
                          <a:latin typeface="Calibri"/>
                          <a:ea typeface="Calibri"/>
                          <a:cs typeface="Times New Roman"/>
                        </a:rPr>
                        <a:t>Density*</a:t>
                      </a:r>
                      <a:endParaRPr lang="en-US" sz="12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Calibri"/>
                          <a:ea typeface="Calibri"/>
                          <a:cs typeface="Times New Roman"/>
                        </a:rPr>
                        <a:t>(MJ/kg)</a:t>
                      </a:r>
                      <a:endParaRPr lang="en-US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rgbClr val="0070C0"/>
                          </a:solidFill>
                          <a:latin typeface="Calibri"/>
                          <a:ea typeface="Calibri"/>
                          <a:cs typeface="Times New Roman"/>
                        </a:rPr>
                        <a:t>Energy Cost</a:t>
                      </a:r>
                      <a:endParaRPr lang="en-US" sz="12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rgbClr val="0070C0"/>
                          </a:solidFill>
                          <a:latin typeface="Calibri"/>
                          <a:ea typeface="Calibri"/>
                          <a:cs typeface="Times New Roman"/>
                        </a:rPr>
                        <a:t>(¢/MJ)</a:t>
                      </a:r>
                      <a:endParaRPr lang="en-US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latin typeface="Calibri"/>
                          <a:ea typeface="Calibri"/>
                          <a:cs typeface="Times New Roman"/>
                        </a:rPr>
                        <a:t>Gravimetric Energy Density</a:t>
                      </a:r>
                      <a:endParaRPr lang="en-US" sz="12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latin typeface="Calibri"/>
                          <a:ea typeface="Calibri"/>
                          <a:cs typeface="Times New Roman"/>
                        </a:rPr>
                        <a:t>(kW.hr/kg)</a:t>
                      </a:r>
                      <a:endParaRPr lang="en-US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rgbClr val="0070C0"/>
                          </a:solidFill>
                          <a:latin typeface="Calibri"/>
                          <a:ea typeface="Calibri"/>
                          <a:cs typeface="Times New Roman"/>
                        </a:rPr>
                        <a:t>Energy Cost</a:t>
                      </a:r>
                      <a:endParaRPr lang="en-US" sz="12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rgbClr val="0070C0"/>
                          </a:solidFill>
                          <a:latin typeface="Calibri"/>
                          <a:ea typeface="Calibri"/>
                          <a:cs typeface="Times New Roman"/>
                        </a:rPr>
                        <a:t>(¢/kW.hr)</a:t>
                      </a:r>
                      <a:endParaRPr lang="en-US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576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Calibri"/>
                          <a:ea typeface="Calibri"/>
                          <a:cs typeface="Times New Roman"/>
                        </a:rPr>
                        <a:t>Methanol</a:t>
                      </a:r>
                      <a:endParaRPr lang="en-US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latin typeface="Calibri"/>
                          <a:ea typeface="Calibri"/>
                          <a:cs typeface="Times New Roman"/>
                        </a:rPr>
                        <a:t>44.5</a:t>
                      </a:r>
                      <a:endParaRPr lang="en-US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latin typeface="Calibri"/>
                          <a:ea typeface="Calibri"/>
                          <a:cs typeface="Times New Roman"/>
                        </a:rPr>
                        <a:t>22.66</a:t>
                      </a:r>
                      <a:endParaRPr lang="en-US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rgbClr val="0070C0"/>
                          </a:solidFill>
                          <a:latin typeface="Calibri"/>
                          <a:ea typeface="Calibri"/>
                          <a:cs typeface="Times New Roman"/>
                        </a:rPr>
                        <a:t>1.96</a:t>
                      </a:r>
                      <a:endParaRPr lang="en-US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latin typeface="Calibri"/>
                          <a:ea typeface="Calibri"/>
                          <a:cs typeface="Times New Roman"/>
                        </a:rPr>
                        <a:t>6.278</a:t>
                      </a:r>
                      <a:endParaRPr lang="en-US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rgbClr val="0070C0"/>
                          </a:solidFill>
                          <a:latin typeface="Calibri"/>
                          <a:ea typeface="Calibri"/>
                          <a:cs typeface="Times New Roman"/>
                        </a:rPr>
                        <a:t>7.07</a:t>
                      </a:r>
                      <a:endParaRPr lang="en-US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576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Calibri"/>
                          <a:ea typeface="Calibri"/>
                          <a:cs typeface="Times New Roman"/>
                        </a:rPr>
                        <a:t>Liquid NH</a:t>
                      </a:r>
                      <a:r>
                        <a:rPr lang="en-US" sz="2000" baseline="-25000" dirty="0">
                          <a:latin typeface="Calibri"/>
                          <a:ea typeface="Calibri"/>
                          <a:cs typeface="Times New Roman"/>
                        </a:rPr>
                        <a:t>3</a:t>
                      </a:r>
                      <a:endParaRPr lang="en-US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Calibri"/>
                          <a:ea typeface="Calibri"/>
                          <a:cs typeface="Times New Roman"/>
                        </a:rPr>
                        <a:t>45.0</a:t>
                      </a:r>
                      <a:endParaRPr lang="en-US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latin typeface="Calibri"/>
                          <a:ea typeface="Calibri"/>
                          <a:cs typeface="Times New Roman"/>
                        </a:rPr>
                        <a:t>22.48</a:t>
                      </a:r>
                      <a:endParaRPr lang="en-US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rgbClr val="0070C0"/>
                          </a:solidFill>
                          <a:latin typeface="Calibri"/>
                          <a:ea typeface="Calibri"/>
                          <a:cs typeface="Times New Roman"/>
                        </a:rPr>
                        <a:t>2.00</a:t>
                      </a:r>
                      <a:endParaRPr lang="en-US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latin typeface="Calibri"/>
                          <a:ea typeface="Calibri"/>
                          <a:cs typeface="Times New Roman"/>
                        </a:rPr>
                        <a:t>6.244</a:t>
                      </a:r>
                      <a:endParaRPr lang="en-US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rgbClr val="0070C0"/>
                          </a:solidFill>
                          <a:latin typeface="Calibri"/>
                          <a:ea typeface="Calibri"/>
                          <a:cs typeface="Times New Roman"/>
                        </a:rPr>
                        <a:t>7.21</a:t>
                      </a:r>
                      <a:endParaRPr lang="en-US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576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latin typeface="Calibri"/>
                          <a:ea typeface="Calibri"/>
                          <a:cs typeface="Times New Roman"/>
                        </a:rPr>
                        <a:t>Urea</a:t>
                      </a:r>
                      <a:endParaRPr lang="en-US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Calibri"/>
                          <a:ea typeface="Calibri"/>
                          <a:cs typeface="Times New Roman"/>
                        </a:rPr>
                        <a:t>38.0</a:t>
                      </a:r>
                      <a:endParaRPr lang="en-US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Calibri"/>
                          <a:ea typeface="Calibri"/>
                          <a:cs typeface="Times New Roman"/>
                        </a:rPr>
                        <a:t>10.536</a:t>
                      </a:r>
                      <a:endParaRPr lang="en-US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0070C0"/>
                          </a:solidFill>
                          <a:latin typeface="Calibri"/>
                          <a:ea typeface="Calibri"/>
                          <a:cs typeface="Times New Roman"/>
                        </a:rPr>
                        <a:t>3.61</a:t>
                      </a:r>
                      <a:endParaRPr lang="en-US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Calibri"/>
                          <a:ea typeface="Calibri"/>
                          <a:cs typeface="Times New Roman"/>
                        </a:rPr>
                        <a:t>2.9267</a:t>
                      </a:r>
                      <a:endParaRPr lang="en-US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0070C0"/>
                          </a:solidFill>
                          <a:latin typeface="Calibri"/>
                          <a:ea typeface="Calibri"/>
                          <a:cs typeface="Times New Roman"/>
                        </a:rPr>
                        <a:t>13.0</a:t>
                      </a:r>
                      <a:endParaRPr lang="en-US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1143000" y="4953000"/>
            <a:ext cx="7086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aseline="30000" dirty="0" smtClean="0"/>
              <a:t>t</a:t>
            </a:r>
            <a:r>
              <a:rPr lang="en-US" dirty="0" smtClean="0"/>
              <a:t> October prices from </a:t>
            </a:r>
            <a:r>
              <a:rPr lang="en-US" dirty="0" smtClean="0">
                <a:hlinkClick r:id="rId3"/>
              </a:rPr>
              <a:t>www.icis.com</a:t>
            </a:r>
            <a:r>
              <a:rPr lang="en-US" dirty="0" smtClean="0"/>
              <a:t>,  prices at plant</a:t>
            </a:r>
          </a:p>
          <a:p>
            <a:r>
              <a:rPr lang="en-US" dirty="0" smtClean="0"/>
              <a:t>*Calculated from heats of combustion found in CRC Handbook Online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Urea Economics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Conversion of natural gas to urea =&gt; 55% energy efficiency. </a:t>
            </a:r>
            <a:r>
              <a:rPr lang="en-US" baseline="30000" dirty="0" smtClean="0"/>
              <a:t>3</a:t>
            </a:r>
            <a:r>
              <a:rPr lang="en-US" dirty="0" smtClean="0"/>
              <a:t>  </a:t>
            </a:r>
          </a:p>
          <a:p>
            <a:r>
              <a:rPr lang="en-US" dirty="0" smtClean="0"/>
              <a:t>Efficiency of fuel cell yet to be determined, optimized, or perfected</a:t>
            </a:r>
          </a:p>
          <a:p>
            <a:r>
              <a:rPr lang="en-US" dirty="0" smtClean="0"/>
              <a:t>With 50% fuel-cell efficiency, overall efficiency would be ~25%.</a:t>
            </a:r>
          </a:p>
          <a:p>
            <a:r>
              <a:rPr lang="en-US" dirty="0" smtClean="0"/>
              <a:t>Comparable to LNG fired internal combustion engine.  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Urea properties</a:t>
            </a:r>
            <a:endParaRPr lang="en-US" dirty="0"/>
          </a:p>
        </p:txBody>
      </p:sp>
      <p:pic>
        <p:nvPicPr>
          <p:cNvPr id="9523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71016" y="1600200"/>
            <a:ext cx="7872984" cy="35365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1676400" y="5486400"/>
            <a:ext cx="59436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Source:  en.wikipedia.org/wiki/urea</a:t>
            </a:r>
            <a:endParaRPr lang="en-US" dirty="0"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Urea Economics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Urea must become comparable in price (based on MJ/kg) to methanol or ammonia.</a:t>
            </a:r>
          </a:p>
          <a:p>
            <a:r>
              <a:rPr lang="en-US" dirty="0" smtClean="0"/>
              <a:t>Urea fuel-cell efficiency would need to exceed methanol or ammonia fuel cell efficiency</a:t>
            </a:r>
          </a:p>
          <a:p>
            <a:r>
              <a:rPr lang="en-US" dirty="0" smtClean="0"/>
              <a:t>Otherwise confined to niches where flammability of methanol or toxicity of ammonia present problems.</a:t>
            </a:r>
          </a:p>
          <a:p>
            <a:pPr>
              <a:buNone/>
            </a:pPr>
            <a:r>
              <a:rPr lang="en-US" smtClean="0"/>
              <a:t> </a:t>
            </a:r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Ammonia as energy carrier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No need to make urea</a:t>
            </a:r>
          </a:p>
          <a:p>
            <a:r>
              <a:rPr lang="en-US" dirty="0" smtClean="0"/>
              <a:t>CO</a:t>
            </a:r>
            <a:r>
              <a:rPr lang="en-US" baseline="-25000" dirty="0" smtClean="0"/>
              <a:t>2</a:t>
            </a:r>
            <a:r>
              <a:rPr lang="en-US" dirty="0" smtClean="0"/>
              <a:t> can be sequestered at hydrogen plant</a:t>
            </a:r>
          </a:p>
          <a:p>
            <a:r>
              <a:rPr lang="en-US" dirty="0" smtClean="0"/>
              <a:t>Carbon neutral:  green hydrogen + atmospheric nitrogen = ammonia</a:t>
            </a:r>
          </a:p>
          <a:p>
            <a:r>
              <a:rPr lang="en-US" dirty="0" smtClean="0"/>
              <a:t>Ammonia fuel cells have head start.  First direct ammonia fuel cell was 1969.</a:t>
            </a:r>
            <a:r>
              <a:rPr lang="en-US" baseline="30000" dirty="0" smtClean="0"/>
              <a:t>6</a:t>
            </a:r>
            <a:r>
              <a:rPr lang="en-US" dirty="0" smtClean="0"/>
              <a:t>  </a:t>
            </a:r>
          </a:p>
          <a:p>
            <a:r>
              <a:rPr lang="en-US" dirty="0" smtClean="0"/>
              <a:t>Potential to make ammonia </a:t>
            </a:r>
            <a:r>
              <a:rPr lang="en-US" dirty="0" err="1" smtClean="0"/>
              <a:t>electrolytically</a:t>
            </a:r>
            <a:r>
              <a:rPr lang="en-US" dirty="0" smtClean="0"/>
              <a:t> from just water and nitrogen.</a:t>
            </a:r>
            <a:endParaRPr lang="en-US" dirty="0"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Ammonia Fuel Cell</a:t>
            </a:r>
            <a:endParaRPr lang="en-US" dirty="0"/>
          </a:p>
        </p:txBody>
      </p:sp>
      <p:pic>
        <p:nvPicPr>
          <p:cNvPr id="9011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4600" y="1143000"/>
            <a:ext cx="4071823" cy="47949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1143000" y="5943600"/>
            <a:ext cx="7620000" cy="8156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err="1" smtClean="0"/>
              <a:t>Rong</a:t>
            </a:r>
            <a:r>
              <a:rPr lang="en-US" sz="1100" dirty="0" smtClean="0"/>
              <a:t> </a:t>
            </a:r>
            <a:r>
              <a:rPr lang="en-US" sz="1100" dirty="0" err="1" smtClean="0"/>
              <a:t>Lan</a:t>
            </a:r>
            <a:r>
              <a:rPr lang="en-US" sz="1100" dirty="0" smtClean="0"/>
              <a:t> and Shanwen Tao*, “Direct Ammonia Alkaline Anion-Exchange Membrane Fuel Cells”, in </a:t>
            </a:r>
            <a:r>
              <a:rPr lang="en-US" sz="1100" i="1" dirty="0" smtClean="0"/>
              <a:t>Electrochemical and Solid-State Letters</a:t>
            </a:r>
            <a:r>
              <a:rPr lang="en-US" sz="1100" dirty="0" smtClean="0"/>
              <a:t>, </a:t>
            </a:r>
            <a:r>
              <a:rPr lang="en-US" sz="1100" b="1" dirty="0" smtClean="0"/>
              <a:t>13</a:t>
            </a:r>
            <a:r>
              <a:rPr lang="en-US" sz="1100" dirty="0" smtClean="0"/>
              <a:t>(8) B83-B86 (2010).   </a:t>
            </a:r>
            <a:r>
              <a:rPr lang="en-US" sz="1100" dirty="0" err="1" smtClean="0"/>
              <a:t>Heriot</a:t>
            </a:r>
            <a:r>
              <a:rPr lang="en-US" sz="1100" dirty="0" smtClean="0"/>
              <a:t>-Watt University, </a:t>
            </a:r>
            <a:r>
              <a:rPr lang="en-US" sz="1100" dirty="0" err="1" smtClean="0"/>
              <a:t>Edingburgh</a:t>
            </a:r>
            <a:r>
              <a:rPr lang="en-US" sz="1100" dirty="0" smtClean="0"/>
              <a:t>, UK, Department of Chemistry</a:t>
            </a:r>
            <a:r>
              <a:rPr lang="en-US" dirty="0" smtClean="0"/>
              <a:t>.</a:t>
            </a:r>
            <a:r>
              <a:rPr lang="en-US" baseline="30000" dirty="0" smtClean="0"/>
              <a:t>6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Ammonia Fuel Cell</a:t>
            </a:r>
            <a:endParaRPr lang="en-US" dirty="0"/>
          </a:p>
        </p:txBody>
      </p:sp>
      <p:pic>
        <p:nvPicPr>
          <p:cNvPr id="6" name="Content Placeholder 5" descr="AmmoniaFuelCellRxn.pn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rcRect b="7987"/>
          <a:stretch>
            <a:fillRect/>
          </a:stretch>
        </p:blipFill>
        <p:spPr>
          <a:xfrm>
            <a:off x="1295400" y="1981200"/>
            <a:ext cx="7523489" cy="1600203"/>
          </a:xfrm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Ammonia Fuel Cell - Membrane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1644650" y="1447800"/>
            <a:ext cx="7499350" cy="4800600"/>
          </a:xfrm>
        </p:spPr>
        <p:txBody>
          <a:bodyPr>
            <a:normAutofit/>
          </a:bodyPr>
          <a:lstStyle/>
          <a:p>
            <a:r>
              <a:rPr lang="en-US" dirty="0" smtClean="0"/>
              <a:t>Membrane:  </a:t>
            </a:r>
            <a:r>
              <a:rPr lang="en-US" dirty="0" err="1" smtClean="0"/>
              <a:t>Chloroacetyl</a:t>
            </a:r>
            <a:r>
              <a:rPr lang="en-US" dirty="0" smtClean="0"/>
              <a:t> poly(2,6-dimethyl-1,4-phenylene oxide)  (CPPO) blended 50/50 with Polyvinyl alcohol (PVA) 50K M.W. for strength.</a:t>
            </a:r>
          </a:p>
          <a:p>
            <a:endParaRPr lang="en-US" dirty="0" smtClean="0"/>
          </a:p>
          <a:p>
            <a:r>
              <a:rPr lang="en-US" dirty="0" smtClean="0"/>
              <a:t>S</a:t>
            </a:r>
          </a:p>
        </p:txBody>
      </p:sp>
      <p:pic>
        <p:nvPicPr>
          <p:cNvPr id="6" name="Picture 5" descr="PPO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600193" y="3962400"/>
            <a:ext cx="3544065" cy="1935039"/>
          </a:xfrm>
          <a:prstGeom prst="rect">
            <a:avLst/>
          </a:prstGeom>
        </p:spPr>
      </p:pic>
      <p:pic>
        <p:nvPicPr>
          <p:cNvPr id="8" name="Picture 7" descr="ACC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486400" y="4267200"/>
            <a:ext cx="2799238" cy="1190096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295400" y="5943600"/>
            <a:ext cx="5715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Structures:  SCIFINDER/CAS Chemical Substance Registry, RN 24938-67-8,  RN 79-04-8</a:t>
            </a:r>
            <a:endParaRPr lang="en-US" sz="1200" dirty="0"/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Ammonia Fuel Cell - Electrodes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Anode:  Cr-decorated Ni (CDN)  molar ratio 97.7:2.3 Ni/Cr.  50/50 wt % CDN/Carbon, 10 mg/cm</a:t>
            </a:r>
            <a:r>
              <a:rPr lang="en-US" baseline="30000" dirty="0" smtClean="0"/>
              <a:t>2</a:t>
            </a:r>
            <a:r>
              <a:rPr lang="en-US" dirty="0" smtClean="0"/>
              <a:t>.</a:t>
            </a:r>
          </a:p>
          <a:p>
            <a:r>
              <a:rPr lang="en-US" dirty="0" smtClean="0"/>
              <a:t>Cathode: MnO</a:t>
            </a:r>
            <a:r>
              <a:rPr lang="en-US" baseline="-25000" dirty="0" smtClean="0"/>
              <a:t>2</a:t>
            </a:r>
            <a:r>
              <a:rPr lang="en-US" dirty="0" smtClean="0"/>
              <a:t>/C (20 wt % MnO</a:t>
            </a:r>
            <a:r>
              <a:rPr lang="en-US" baseline="-25000" dirty="0" smtClean="0"/>
              <a:t>2</a:t>
            </a:r>
            <a:r>
              <a:rPr lang="en-US" dirty="0" smtClean="0"/>
              <a:t>) cathode, 20 mg/cm</a:t>
            </a:r>
            <a:r>
              <a:rPr lang="en-US" baseline="30000" dirty="0" smtClean="0"/>
              <a:t>2</a:t>
            </a:r>
            <a:r>
              <a:rPr lang="en-US" dirty="0" smtClean="0"/>
              <a:t>.</a:t>
            </a:r>
          </a:p>
          <a:p>
            <a:r>
              <a:rPr lang="en-US" dirty="0" smtClean="0"/>
              <a:t>Also tested </a:t>
            </a:r>
            <a:r>
              <a:rPr lang="en-US" dirty="0" err="1" smtClean="0"/>
              <a:t>PtRu</a:t>
            </a:r>
            <a:r>
              <a:rPr lang="en-US" dirty="0" smtClean="0"/>
              <a:t>/C anode with </a:t>
            </a:r>
            <a:r>
              <a:rPr lang="en-US" dirty="0" err="1" smtClean="0"/>
              <a:t>Amberlite</a:t>
            </a:r>
            <a:r>
              <a:rPr lang="en-US" dirty="0" smtClean="0"/>
              <a:t> IRA400/PVA membrane</a:t>
            </a:r>
            <a:endParaRPr lang="en-US" dirty="0"/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Ammonia Fuel Cell</a:t>
            </a:r>
            <a:endParaRPr lang="en-US" dirty="0"/>
          </a:p>
        </p:txBody>
      </p:sp>
      <p:pic>
        <p:nvPicPr>
          <p:cNvPr id="7" name="Content Placeholder 6" descr="CPPOAmonniaFCPlot.pn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371603" y="1524000"/>
            <a:ext cx="6156076" cy="4312379"/>
          </a:xfrm>
        </p:spPr>
      </p:pic>
      <p:pic>
        <p:nvPicPr>
          <p:cNvPr id="9" name="Picture 8" descr="CPPOAmmoniaFCPlotLabel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676400" y="5867400"/>
            <a:ext cx="5433157" cy="804864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7010400" y="1295400"/>
            <a:ext cx="13970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Reference:  6</a:t>
            </a:r>
            <a:endParaRPr lang="en-US" dirty="0"/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Ammonia Fuel Cell 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Claim maximum power density of 16 </a:t>
            </a:r>
            <a:r>
              <a:rPr lang="en-US" dirty="0" err="1" smtClean="0"/>
              <a:t>mW</a:t>
            </a:r>
            <a:r>
              <a:rPr lang="en-US" dirty="0" smtClean="0"/>
              <a:t>/cm</a:t>
            </a:r>
            <a:r>
              <a:rPr lang="en-US" baseline="30000" dirty="0" smtClean="0"/>
              <a:t>2</a:t>
            </a:r>
            <a:r>
              <a:rPr lang="en-US" dirty="0" smtClean="0"/>
              <a:t> with CPPO membrane at voltage of ~0.85 [v] using pure oxygen.</a:t>
            </a:r>
            <a:r>
              <a:rPr lang="en-US" baseline="30000" dirty="0" smtClean="0"/>
              <a:t>6</a:t>
            </a:r>
            <a:r>
              <a:rPr lang="en-US" dirty="0" smtClean="0"/>
              <a:t> (Some conflict with plot in previous slide).</a:t>
            </a:r>
          </a:p>
          <a:p>
            <a:r>
              <a:rPr lang="en-US" dirty="0" smtClean="0"/>
              <a:t>1.17 [v] is theoretical maximum</a:t>
            </a:r>
            <a:endParaRPr lang="en-US" dirty="0"/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Urea as hydrogen carrier</a:t>
            </a:r>
            <a:r>
              <a:rPr lang="en-US" baseline="30000" dirty="0" smtClean="0"/>
              <a:t>2</a:t>
            </a:r>
            <a:endParaRPr lang="en-US" baseline="30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Hydrogen carrier – requires electricity to free hydrogen from urea</a:t>
            </a:r>
          </a:p>
          <a:p>
            <a:r>
              <a:rPr lang="en-US" dirty="0" smtClean="0"/>
              <a:t>Experimental cell only uses 30 % less energy than freeing hydrogen from water</a:t>
            </a:r>
          </a:p>
          <a:p>
            <a:r>
              <a:rPr lang="en-US" dirty="0" smtClean="0"/>
              <a:t>Theoretically limited to 70% less energy than freeing hydrogen from water</a:t>
            </a:r>
          </a:p>
          <a:p>
            <a:r>
              <a:rPr lang="en-US" dirty="0" smtClean="0"/>
              <a:t>Process development is for remediation of urea production wastewater or urine as fuel</a:t>
            </a:r>
            <a:endParaRPr lang="en-US" dirty="0"/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Urea Fuel Cell</a:t>
            </a:r>
            <a:endParaRPr lang="en-US" baseline="30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Urea less toxic than ammonia, less flammable than methanol</a:t>
            </a:r>
          </a:p>
          <a:p>
            <a:r>
              <a:rPr lang="en-US" dirty="0" smtClean="0"/>
              <a:t>Urea likely more expensive fuel than ammonia or methanol</a:t>
            </a:r>
          </a:p>
          <a:p>
            <a:r>
              <a:rPr lang="en-US" dirty="0" smtClean="0"/>
              <a:t>Urea is not carbon neutral</a:t>
            </a:r>
          </a:p>
          <a:p>
            <a:r>
              <a:rPr lang="en-US" dirty="0" smtClean="0"/>
              <a:t>Urea requires ammonia to make, ammonia requires hydrogen</a:t>
            </a:r>
            <a:endParaRPr 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Urea as a Hydrogen Carrier</a:t>
            </a:r>
            <a:endParaRPr lang="en-US" dirty="0"/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0" y="1371600"/>
            <a:ext cx="5641972" cy="25625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1828800" y="4114800"/>
            <a:ext cx="6324600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0.33 M Urea, inexpensive Ni catalyst, electrochemical oxidation</a:t>
            </a:r>
            <a:r>
              <a:rPr lang="en-US" dirty="0" smtClean="0"/>
              <a:t>.</a:t>
            </a:r>
          </a:p>
          <a:p>
            <a:endParaRPr lang="en-US" dirty="0"/>
          </a:p>
          <a:p>
            <a:r>
              <a:rPr lang="en-US" dirty="0" smtClean="0"/>
              <a:t>Claim this is the first technology that directly converts urea to hydrogen.</a:t>
            </a:r>
          </a:p>
          <a:p>
            <a:endParaRPr lang="en-US" dirty="0" smtClean="0"/>
          </a:p>
          <a:p>
            <a:r>
              <a:rPr lang="en-US" sz="1400" dirty="0" smtClean="0"/>
              <a:t>Bryan K. Boggs, Rebecca L. King, </a:t>
            </a:r>
            <a:r>
              <a:rPr lang="en-US" sz="1400" dirty="0" err="1" smtClean="0"/>
              <a:t>Gerardine</a:t>
            </a:r>
            <a:r>
              <a:rPr lang="en-US" sz="1400" dirty="0" smtClean="0"/>
              <a:t> G. </a:t>
            </a:r>
            <a:r>
              <a:rPr lang="en-US" sz="1400" dirty="0" err="1" smtClean="0"/>
              <a:t>Botte</a:t>
            </a:r>
            <a:r>
              <a:rPr lang="en-US" sz="1400" dirty="0" smtClean="0"/>
              <a:t>* ,“Urea electrolysis:  direct hydrogen production from urine”, in </a:t>
            </a:r>
            <a:r>
              <a:rPr lang="en-US" sz="1400" i="1" dirty="0" smtClean="0"/>
              <a:t>Chem. </a:t>
            </a:r>
            <a:r>
              <a:rPr lang="en-US" sz="1400" i="1" dirty="0" err="1" smtClean="0"/>
              <a:t>Commun</a:t>
            </a:r>
            <a:r>
              <a:rPr lang="en-US" sz="1400" dirty="0" smtClean="0"/>
              <a:t>.,  2009, 4859-4861.  (Dept. of Chemical and </a:t>
            </a:r>
            <a:r>
              <a:rPr lang="en-US" sz="1400" dirty="0" err="1" smtClean="0"/>
              <a:t>Biomolecular</a:t>
            </a:r>
            <a:r>
              <a:rPr lang="en-US" sz="1400" dirty="0" smtClean="0"/>
              <a:t> Engineering, Ohio University, Athens OH)</a:t>
            </a:r>
            <a:r>
              <a:rPr lang="en-US" sz="1400" baseline="30000" dirty="0" smtClean="0"/>
              <a:t>2</a:t>
            </a:r>
            <a:endParaRPr lang="en-US" sz="1400" baseline="30000" dirty="0"/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Further research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Urea fuel cell improvement for use with urea waste or biomass derived urea</a:t>
            </a:r>
          </a:p>
          <a:p>
            <a:r>
              <a:rPr lang="en-US" dirty="0" smtClean="0"/>
              <a:t>Ammonia more promising than urea as energy carrier</a:t>
            </a:r>
          </a:p>
          <a:p>
            <a:r>
              <a:rPr lang="en-US" dirty="0" smtClean="0"/>
              <a:t>Ammonia fuel cell improvement</a:t>
            </a:r>
          </a:p>
          <a:p>
            <a:r>
              <a:rPr lang="en-US" dirty="0" smtClean="0"/>
              <a:t>Possible electrolytic production of ammonia from water and atmospheric nitrogen</a:t>
            </a:r>
            <a:endParaRPr lang="en-US" dirty="0"/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References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 smtClean="0"/>
              <a:t>(1) “Urea”, </a:t>
            </a:r>
            <a:r>
              <a:rPr lang="en-US" dirty="0" smtClean="0">
                <a:hlinkClick r:id="rId3"/>
              </a:rPr>
              <a:t>http://en.wikipedia.org/wiki/Urea</a:t>
            </a:r>
            <a:endParaRPr lang="en-US" dirty="0" smtClean="0"/>
          </a:p>
          <a:p>
            <a:r>
              <a:rPr lang="en-US" dirty="0" smtClean="0"/>
              <a:t>(2) Bryan K. Boggs, Rebecca L. King, </a:t>
            </a:r>
            <a:r>
              <a:rPr lang="en-US" dirty="0" err="1" smtClean="0"/>
              <a:t>Gerardine</a:t>
            </a:r>
            <a:r>
              <a:rPr lang="en-US" dirty="0" smtClean="0"/>
              <a:t> G. </a:t>
            </a:r>
            <a:r>
              <a:rPr lang="en-US" dirty="0" err="1" smtClean="0"/>
              <a:t>Botte</a:t>
            </a:r>
            <a:r>
              <a:rPr lang="en-US" dirty="0" smtClean="0"/>
              <a:t>* ,“Urea electrolysis:  direct hydrogen production from urine”, in </a:t>
            </a:r>
            <a:r>
              <a:rPr lang="en-US" i="1" dirty="0" smtClean="0"/>
              <a:t>Chem. </a:t>
            </a:r>
            <a:r>
              <a:rPr lang="en-US" i="1" dirty="0" err="1" smtClean="0"/>
              <a:t>Commun</a:t>
            </a:r>
            <a:r>
              <a:rPr lang="en-US" dirty="0" smtClean="0"/>
              <a:t>.,  2009, 4859-4861.  (Dept. of Chemical and </a:t>
            </a:r>
            <a:r>
              <a:rPr lang="en-US" dirty="0" err="1" smtClean="0"/>
              <a:t>Biomolecular</a:t>
            </a:r>
            <a:r>
              <a:rPr lang="en-US" dirty="0" smtClean="0"/>
              <a:t> Engineering, Ohio University, Athens OH)</a:t>
            </a:r>
          </a:p>
          <a:p>
            <a:r>
              <a:rPr lang="en-US" dirty="0" smtClean="0"/>
              <a:t>(3) </a:t>
            </a:r>
            <a:r>
              <a:rPr lang="en-US" dirty="0" err="1" smtClean="0"/>
              <a:t>Rong</a:t>
            </a:r>
            <a:r>
              <a:rPr lang="en-US" dirty="0" smtClean="0"/>
              <a:t> </a:t>
            </a:r>
            <a:r>
              <a:rPr lang="en-US" dirty="0" err="1" smtClean="0"/>
              <a:t>Lan</a:t>
            </a:r>
            <a:r>
              <a:rPr lang="en-US" dirty="0" smtClean="0"/>
              <a:t>, Shanwen Tao*, and John T. S. Irvine, “A direct urea fuel cell – power from </a:t>
            </a:r>
            <a:r>
              <a:rPr lang="en-US" dirty="0" err="1" smtClean="0"/>
              <a:t>fertiliser</a:t>
            </a:r>
            <a:r>
              <a:rPr lang="en-US" dirty="0" smtClean="0"/>
              <a:t> and waste”, in </a:t>
            </a:r>
            <a:r>
              <a:rPr lang="en-US" i="1" dirty="0" smtClean="0"/>
              <a:t>Energy. Environ. Sci.</a:t>
            </a:r>
            <a:r>
              <a:rPr lang="en-US" dirty="0" smtClean="0"/>
              <a:t>  2010, </a:t>
            </a:r>
            <a:r>
              <a:rPr lang="en-US" b="1" dirty="0" smtClean="0"/>
              <a:t>3</a:t>
            </a:r>
            <a:r>
              <a:rPr lang="en-US" dirty="0" smtClean="0"/>
              <a:t>, 438-441. (Herriot Watt University, Edinburgh.  University of St. Andrews, Fife, UK).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References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(4) Josef H. </a:t>
            </a:r>
            <a:r>
              <a:rPr lang="en-US" dirty="0" err="1" smtClean="0"/>
              <a:t>Meesen</a:t>
            </a:r>
            <a:r>
              <a:rPr lang="en-US" dirty="0" smtClean="0"/>
              <a:t>, “Urea”, in  </a:t>
            </a:r>
            <a:r>
              <a:rPr lang="en-US" i="1" dirty="0" err="1" smtClean="0"/>
              <a:t>Ullman’s</a:t>
            </a:r>
            <a:r>
              <a:rPr lang="en-US" i="1" dirty="0" smtClean="0"/>
              <a:t> Encyclopedia of Industrial Chemistry</a:t>
            </a:r>
            <a:r>
              <a:rPr lang="en-US" dirty="0" smtClean="0"/>
              <a:t>, 2010, Wiley-VCH </a:t>
            </a:r>
            <a:r>
              <a:rPr lang="en-US" dirty="0" err="1" smtClean="0"/>
              <a:t>Verlag</a:t>
            </a:r>
            <a:r>
              <a:rPr lang="en-US" dirty="0" smtClean="0"/>
              <a:t> &amp; Co. </a:t>
            </a:r>
            <a:r>
              <a:rPr lang="en-US" dirty="0" err="1" smtClean="0"/>
              <a:t>KGaA</a:t>
            </a:r>
            <a:r>
              <a:rPr lang="en-US" dirty="0" smtClean="0"/>
              <a:t>, </a:t>
            </a:r>
            <a:r>
              <a:rPr lang="en-US" dirty="0" err="1" smtClean="0"/>
              <a:t>Weinheim</a:t>
            </a:r>
            <a:r>
              <a:rPr lang="en-US" dirty="0" smtClean="0"/>
              <a:t>, 10.1002/ 14356007.a27_333.pub2. </a:t>
            </a:r>
          </a:p>
          <a:p>
            <a:r>
              <a:rPr lang="en-US" dirty="0" smtClean="0"/>
              <a:t>(5) BP and </a:t>
            </a:r>
            <a:r>
              <a:rPr lang="en-US" dirty="0" err="1" smtClean="0"/>
              <a:t>Dureal</a:t>
            </a:r>
            <a:r>
              <a:rPr lang="en-US" dirty="0" smtClean="0"/>
              <a:t> “</a:t>
            </a:r>
            <a:r>
              <a:rPr lang="en-US" dirty="0" err="1" smtClean="0"/>
              <a:t>Ab</a:t>
            </a:r>
            <a:r>
              <a:rPr lang="en-US" dirty="0" smtClean="0"/>
              <a:t>-Blue Handbook”, 2010</a:t>
            </a:r>
          </a:p>
          <a:p>
            <a:r>
              <a:rPr lang="en-US" dirty="0" smtClean="0"/>
              <a:t>(6) </a:t>
            </a:r>
            <a:r>
              <a:rPr lang="en-US" dirty="0" err="1" smtClean="0"/>
              <a:t>Rong</a:t>
            </a:r>
            <a:r>
              <a:rPr lang="en-US" dirty="0" smtClean="0"/>
              <a:t> </a:t>
            </a:r>
            <a:r>
              <a:rPr lang="en-US" dirty="0" err="1" smtClean="0"/>
              <a:t>Lan</a:t>
            </a:r>
            <a:r>
              <a:rPr lang="en-US" dirty="0" smtClean="0"/>
              <a:t> and Shanwen Tao*, “Direct Ammonia Alkaline Anion-Exchange Membrane Fuel Cells”, in </a:t>
            </a:r>
            <a:r>
              <a:rPr lang="en-US" i="1" dirty="0" smtClean="0"/>
              <a:t>Electrochemical and Solid-State Letters</a:t>
            </a:r>
            <a:r>
              <a:rPr lang="en-US" dirty="0" smtClean="0"/>
              <a:t>, </a:t>
            </a:r>
            <a:r>
              <a:rPr lang="en-US" b="1" dirty="0" smtClean="0"/>
              <a:t>13</a:t>
            </a:r>
            <a:r>
              <a:rPr lang="en-US" dirty="0" smtClean="0"/>
              <a:t>(8) B83-B86 (2010).   </a:t>
            </a:r>
            <a:r>
              <a:rPr lang="en-US" dirty="0" err="1" smtClean="0"/>
              <a:t>Heriot</a:t>
            </a:r>
            <a:r>
              <a:rPr lang="en-US" dirty="0" smtClean="0"/>
              <a:t>-Watt University, </a:t>
            </a:r>
            <a:r>
              <a:rPr lang="en-US" dirty="0" err="1" smtClean="0"/>
              <a:t>Edingburgh</a:t>
            </a:r>
            <a:r>
              <a:rPr lang="en-US" dirty="0" smtClean="0"/>
              <a:t>, UK, Department of Chemistry.</a:t>
            </a:r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Additional references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Hazel Muir, “Pee Power”, in </a:t>
            </a:r>
            <a:r>
              <a:rPr lang="en-US" i="1" dirty="0" smtClean="0"/>
              <a:t>New Scientist</a:t>
            </a:r>
            <a:r>
              <a:rPr lang="en-US" dirty="0" smtClean="0"/>
              <a:t>, </a:t>
            </a:r>
            <a:r>
              <a:rPr lang="en-US" b="1" dirty="0" smtClean="0"/>
              <a:t>207</a:t>
            </a:r>
            <a:r>
              <a:rPr lang="en-US" dirty="0" smtClean="0"/>
              <a:t>(2774), 21 August, 2010, 27-39.</a:t>
            </a:r>
          </a:p>
          <a:p>
            <a:r>
              <a:rPr lang="en-US" dirty="0" smtClean="0"/>
              <a:t>Dr. Carl </a:t>
            </a:r>
            <a:r>
              <a:rPr lang="en-US" dirty="0" err="1" smtClean="0"/>
              <a:t>Feickert</a:t>
            </a:r>
            <a:r>
              <a:rPr lang="en-US" dirty="0" smtClean="0"/>
              <a:t>, “Hydrogen production from waste stream urea recover”, ERDC-CERL, Champaign, IL Branch.  </a:t>
            </a:r>
          </a:p>
          <a:p>
            <a:r>
              <a:rPr lang="en-US" dirty="0" smtClean="0"/>
              <a:t>George </a:t>
            </a:r>
            <a:r>
              <a:rPr lang="en-US" dirty="0" err="1" smtClean="0"/>
              <a:t>Marnellos</a:t>
            </a:r>
            <a:r>
              <a:rPr lang="en-US" dirty="0" smtClean="0"/>
              <a:t> and Michael </a:t>
            </a:r>
            <a:r>
              <a:rPr lang="en-US" dirty="0" err="1" smtClean="0"/>
              <a:t>Stoukides</a:t>
            </a:r>
            <a:r>
              <a:rPr lang="en-US" dirty="0" smtClean="0"/>
              <a:t>, “Ammonia synthesis at atmospheric pressure”, in Science, 282, 1998, 98-100. Covers electrolytic ammonia preparation at atmospheric pressure and room temperature via hydrogen and nitrogen.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Urea as a Hydrogen Carrier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1219196" y="1523995"/>
            <a:ext cx="7548044" cy="27401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1524000" y="4724400"/>
            <a:ext cx="7086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CO</a:t>
            </a:r>
            <a:r>
              <a:rPr lang="en-US" baseline="-25000" dirty="0" smtClean="0"/>
              <a:t>2</a:t>
            </a:r>
            <a:r>
              <a:rPr lang="en-US" dirty="0" smtClean="0"/>
              <a:t> is actually captured at potassium carbonate K</a:t>
            </a:r>
            <a:r>
              <a:rPr lang="en-US" baseline="-25000" dirty="0" smtClean="0"/>
              <a:t>2</a:t>
            </a:r>
            <a:r>
              <a:rPr lang="en-US" dirty="0" smtClean="0"/>
              <a:t>CO</a:t>
            </a:r>
            <a:r>
              <a:rPr lang="en-US" baseline="-25000" dirty="0" smtClean="0"/>
              <a:t>3</a:t>
            </a:r>
            <a:r>
              <a:rPr lang="en-US" dirty="0" smtClean="0"/>
              <a:t>.</a:t>
            </a:r>
          </a:p>
          <a:p>
            <a:r>
              <a:rPr lang="en-US" dirty="0" smtClean="0"/>
              <a:t>OH</a:t>
            </a:r>
            <a:r>
              <a:rPr lang="en-US" baseline="30000" dirty="0" smtClean="0"/>
              <a:t>-</a:t>
            </a:r>
            <a:r>
              <a:rPr lang="en-US" dirty="0" smtClean="0"/>
              <a:t> provided as potassium hydroxide (KOH).  </a:t>
            </a:r>
          </a:p>
          <a:p>
            <a:r>
              <a:rPr lang="en-US" dirty="0" smtClean="0"/>
              <a:t>Nitrogen at the anode, hydrogen at the cathode.  </a:t>
            </a:r>
            <a:endParaRPr lang="en-US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Urea as a Hydrogen Carrier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Explored Ni, Pt, Pt-</a:t>
            </a:r>
            <a:r>
              <a:rPr lang="en-US" dirty="0" err="1" smtClean="0"/>
              <a:t>Ir</a:t>
            </a:r>
            <a:r>
              <a:rPr lang="en-US" dirty="0" smtClean="0"/>
              <a:t>, </a:t>
            </a:r>
            <a:r>
              <a:rPr lang="en-US" dirty="0" err="1" smtClean="0"/>
              <a:t>Rh</a:t>
            </a:r>
            <a:r>
              <a:rPr lang="en-US" dirty="0" smtClean="0"/>
              <a:t> catalysts</a:t>
            </a:r>
          </a:p>
          <a:p>
            <a:endParaRPr lang="en-US" dirty="0" smtClean="0"/>
          </a:p>
          <a:p>
            <a:r>
              <a:rPr lang="en-US" dirty="0" smtClean="0"/>
              <a:t>Nickel </a:t>
            </a:r>
            <a:r>
              <a:rPr lang="en-US" dirty="0" err="1" smtClean="0"/>
              <a:t>oxyhyrdoxide</a:t>
            </a:r>
            <a:r>
              <a:rPr lang="en-US" dirty="0" smtClean="0"/>
              <a:t> modified nickel electrodes (NOMH) electroplated on Ni foil, Ni gauze, Ti Foil, Ti gauze yield higher current densities than M/Ni (metallic substrate) electrodes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Urea as a Hydrogen Carrier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  <a:p>
            <a:r>
              <a:rPr lang="en-US" dirty="0" smtClean="0"/>
              <a:t>Nickel in hydroxide media converts to Ni(OH)</a:t>
            </a:r>
            <a:r>
              <a:rPr lang="en-US" baseline="-25000" dirty="0" smtClean="0"/>
              <a:t>2</a:t>
            </a:r>
            <a:r>
              <a:rPr lang="en-US" dirty="0" smtClean="0"/>
              <a:t> (Ni</a:t>
            </a:r>
            <a:r>
              <a:rPr lang="en-US" baseline="30000" dirty="0" smtClean="0"/>
              <a:t>2+</a:t>
            </a:r>
            <a:r>
              <a:rPr lang="en-US" dirty="0" smtClean="0"/>
              <a:t>) and </a:t>
            </a:r>
            <a:r>
              <a:rPr lang="en-US" dirty="0" err="1" smtClean="0"/>
              <a:t>NiOOH</a:t>
            </a:r>
            <a:r>
              <a:rPr lang="en-US" dirty="0" smtClean="0"/>
              <a:t> (Ni</a:t>
            </a:r>
            <a:r>
              <a:rPr lang="en-US" baseline="30000" dirty="0" smtClean="0"/>
              <a:t>3+</a:t>
            </a:r>
            <a:r>
              <a:rPr lang="en-US" dirty="0" smtClean="0"/>
              <a:t>)</a:t>
            </a:r>
          </a:p>
          <a:p>
            <a:r>
              <a:rPr lang="en-US" dirty="0" smtClean="0"/>
              <a:t>Ionic nickel probably enhances electrochemical oxidation</a:t>
            </a:r>
          </a:p>
          <a:p>
            <a:endParaRPr lang="en-US" dirty="0" smtClean="0"/>
          </a:p>
          <a:p>
            <a:r>
              <a:rPr lang="en-US" dirty="0" smtClean="0"/>
              <a:t>Absorption of urea on </a:t>
            </a:r>
            <a:r>
              <a:rPr lang="en-US" dirty="0" err="1" smtClean="0"/>
              <a:t>NiOOH</a:t>
            </a:r>
            <a:r>
              <a:rPr lang="en-US" dirty="0" smtClean="0"/>
              <a:t> surface likely rate limiting step.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Urea as a Hydrogen Carrier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Requires electric energy to release hydrogen</a:t>
            </a:r>
          </a:p>
          <a:p>
            <a:r>
              <a:rPr lang="en-US" dirty="0" smtClean="0"/>
              <a:t>1.4 [v] achieved experimentally (0.37 [v] required theoretically) </a:t>
            </a:r>
            <a:r>
              <a:rPr lang="en-US" dirty="0" err="1" smtClean="0"/>
              <a:t>vs</a:t>
            </a:r>
            <a:r>
              <a:rPr lang="en-US" dirty="0" smtClean="0"/>
              <a:t> 2.0 [v] for hydrogen</a:t>
            </a:r>
          </a:p>
          <a:p>
            <a:r>
              <a:rPr lang="en-US" dirty="0" smtClean="0"/>
              <a:t>Experimentally requires 30 % less energy than electrolytic hydrogen (theoretically could use 70% less)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olstice">
  <a:themeElements>
    <a:clrScheme name="Solstice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Solstice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Solstice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2783</TotalTime>
  <Words>1992</Words>
  <Application>Microsoft Office PowerPoint</Application>
  <PresentationFormat>On-screen Show (4:3)</PresentationFormat>
  <Paragraphs>298</Paragraphs>
  <Slides>53</Slides>
  <Notes>53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53</vt:i4>
      </vt:variant>
    </vt:vector>
  </HeadingPairs>
  <TitlesOfParts>
    <vt:vector size="54" baseType="lpstr">
      <vt:lpstr>Solstice</vt:lpstr>
      <vt:lpstr>Urea as an Energy Carrier</vt:lpstr>
      <vt:lpstr>Urea as an energy carrier</vt:lpstr>
      <vt:lpstr>Urea properties</vt:lpstr>
      <vt:lpstr>Urea properties</vt:lpstr>
      <vt:lpstr>Urea as a Hydrogen Carrier</vt:lpstr>
      <vt:lpstr>Urea as a Hydrogen Carrier</vt:lpstr>
      <vt:lpstr>Urea as a Hydrogen Carrier</vt:lpstr>
      <vt:lpstr>Urea as a Hydrogen Carrier</vt:lpstr>
      <vt:lpstr>Urea as a Hydrogen Carrier</vt:lpstr>
      <vt:lpstr>Urea as a hydrogen carrier</vt:lpstr>
      <vt:lpstr>Direct Urea Fuel Cell</vt:lpstr>
      <vt:lpstr>Direct Urea Fuel Cell</vt:lpstr>
      <vt:lpstr>Direct Urea Fuel Cell</vt:lpstr>
      <vt:lpstr>Direct Urea Fuel Cell – Technical Challenges</vt:lpstr>
      <vt:lpstr>Direct Urea Fuel Cell – Technical Challenges</vt:lpstr>
      <vt:lpstr>Urea Fuel Cell – Tech Challenges</vt:lpstr>
      <vt:lpstr>Direct Urea Fuel Cell – Technical Challenges</vt:lpstr>
      <vt:lpstr>Direct Urea Fuel Cell – Two different anodes</vt:lpstr>
      <vt:lpstr>Direct Urea Fuel Cell – Three different cathodes</vt:lpstr>
      <vt:lpstr>Direct Urea Fuel Cell – Three grades urea</vt:lpstr>
      <vt:lpstr>Direct Urea Fuel Cell</vt:lpstr>
      <vt:lpstr>Direct Urea Fuel Cell</vt:lpstr>
      <vt:lpstr>Direct Urea Fuel Cell – Performance Issues</vt:lpstr>
      <vt:lpstr>Direct Urea Fuel Cell – Performance Issues</vt:lpstr>
      <vt:lpstr>Direct Urea Fuel Cell – Performance of Ad-Blue</vt:lpstr>
      <vt:lpstr>Direct Urea Fuel Cell</vt:lpstr>
      <vt:lpstr>Urea – Manufacture4</vt:lpstr>
      <vt:lpstr>Urea – Manufacture4</vt:lpstr>
      <vt:lpstr>Urea Manufacture4</vt:lpstr>
      <vt:lpstr>Urea Manufacture4</vt:lpstr>
      <vt:lpstr>Urea – Manufacture4</vt:lpstr>
      <vt:lpstr>Urea – Manufacture4</vt:lpstr>
      <vt:lpstr>Urea Vision</vt:lpstr>
      <vt:lpstr>Urea Vision</vt:lpstr>
      <vt:lpstr>Urea Vision5</vt:lpstr>
      <vt:lpstr>Urea Vision</vt:lpstr>
      <vt:lpstr>Urea:  Energy density comparison</vt:lpstr>
      <vt:lpstr>Urea – Cost Comparison</vt:lpstr>
      <vt:lpstr>Urea Economics</vt:lpstr>
      <vt:lpstr>Urea Economics</vt:lpstr>
      <vt:lpstr>Ammonia as energy carrier</vt:lpstr>
      <vt:lpstr>Ammonia Fuel Cell</vt:lpstr>
      <vt:lpstr>Ammonia Fuel Cell</vt:lpstr>
      <vt:lpstr>Ammonia Fuel Cell - Membrane</vt:lpstr>
      <vt:lpstr>Ammonia Fuel Cell - Electrodes</vt:lpstr>
      <vt:lpstr>Ammonia Fuel Cell</vt:lpstr>
      <vt:lpstr>Ammonia Fuel Cell </vt:lpstr>
      <vt:lpstr>Urea as hydrogen carrier2</vt:lpstr>
      <vt:lpstr>Urea Fuel Cell</vt:lpstr>
      <vt:lpstr>Further research</vt:lpstr>
      <vt:lpstr>References</vt:lpstr>
      <vt:lpstr>References</vt:lpstr>
      <vt:lpstr>Additional references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Urea as an Energy Carrier</dc:title>
  <cp:lastModifiedBy>Bert Stunkard</cp:lastModifiedBy>
  <cp:revision>166</cp:revision>
  <dcterms:created xsi:type="dcterms:W3CDTF">2010-11-23T22:34:04Z</dcterms:created>
  <dcterms:modified xsi:type="dcterms:W3CDTF">2010-11-29T06:47:54Z</dcterms:modified>
</cp:coreProperties>
</file>