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1"/>
  </p:notesMasterIdLst>
  <p:sldIdLst>
    <p:sldId id="258" r:id="rId2"/>
    <p:sldId id="257" r:id="rId3"/>
    <p:sldId id="259" r:id="rId4"/>
    <p:sldId id="260" r:id="rId5"/>
    <p:sldId id="261" r:id="rId6"/>
    <p:sldId id="277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3" r:id="rId17"/>
    <p:sldId id="275" r:id="rId18"/>
    <p:sldId id="276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48"/>
    <p:restoredTop sz="70279"/>
  </p:normalViewPr>
  <p:slideViewPr>
    <p:cSldViewPr snapToGrid="0" snapToObjects="1">
      <p:cViewPr varScale="1">
        <p:scale>
          <a:sx n="71" d="100"/>
          <a:sy n="71" d="100"/>
        </p:scale>
        <p:origin x="12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0A4C6-0495-004E-B2A3-89BE95BDB508}" type="datetimeFigureOut">
              <a:rPr lang="en-US" smtClean="0"/>
              <a:t>5/4/22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9399A-33D3-B942-B91B-E8909F04E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2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Hi, My name is </a:t>
            </a:r>
            <a:r>
              <a:rPr lang="en-US" dirty="0" err="1"/>
              <a:t>veeresh</a:t>
            </a:r>
            <a:r>
              <a:rPr lang="en-US" dirty="0"/>
              <a:t>. Today I will be speaking on topic ammonia as a </a:t>
            </a:r>
            <a:r>
              <a:rPr lang="en-US" dirty="0" err="1"/>
              <a:t>possiblw</a:t>
            </a:r>
            <a:r>
              <a:rPr lang="en-US" dirty="0"/>
              <a:t> hydrogen energy storage medium.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9399A-33D3-B942-B91B-E8909F04E7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65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schematic of Haber </a:t>
            </a:r>
            <a:r>
              <a:rPr lang="en-US" dirty="0" err="1"/>
              <a:t>bosch</a:t>
            </a:r>
            <a:r>
              <a:rPr lang="en-US" dirty="0"/>
              <a:t> process </a:t>
            </a:r>
          </a:p>
          <a:p>
            <a:r>
              <a:rPr lang="en-US" dirty="0"/>
              <a:t>Firstly, Methane (Natural gas) is reacted with steam and air. water and CO2 are removed. Hydrogen and nitrogen are produced from this reaction.</a:t>
            </a:r>
          </a:p>
          <a:p>
            <a:r>
              <a:rPr lang="en-US" dirty="0"/>
              <a:t>These two are feedstock for ammonia synthesis, </a:t>
            </a:r>
          </a:p>
          <a:p>
            <a:r>
              <a:rPr lang="en-US" dirty="0"/>
              <a:t>In </a:t>
            </a:r>
            <a:r>
              <a:rPr lang="en-US" dirty="0" err="1"/>
              <a:t>desulpharization</a:t>
            </a:r>
            <a:r>
              <a:rPr lang="en-US" dirty="0"/>
              <a:t> process </a:t>
            </a:r>
            <a:r>
              <a:rPr lang="en-US" dirty="0" err="1"/>
              <a:t>sulphur</a:t>
            </a:r>
            <a:r>
              <a:rPr lang="en-US" dirty="0"/>
              <a:t> and other impurities are removed, because they can reduce and damage the performance of the catalyst during synthesis.</a:t>
            </a:r>
          </a:p>
          <a:p>
            <a:r>
              <a:rPr lang="en-US" dirty="0"/>
              <a:t>Then, hydrogen and nitrogen are compressed relatively to high pressure to fed synthesis reactor, where catalyst is introduced. </a:t>
            </a:r>
          </a:p>
          <a:p>
            <a:r>
              <a:rPr lang="en-US" dirty="0"/>
              <a:t>Here, the produced ammonia will be together with unreacted hydrogen, argon and other </a:t>
            </a:r>
            <a:r>
              <a:rPr lang="en-US" dirty="0" err="1"/>
              <a:t>impureties</a:t>
            </a:r>
            <a:r>
              <a:rPr lang="en-US" dirty="0"/>
              <a:t>, This will be cooled down for ammonia condensation in order to separate the ammonia from other gases.</a:t>
            </a:r>
          </a:p>
          <a:p>
            <a:r>
              <a:rPr lang="en-US" dirty="0"/>
              <a:t> Unreacted nitrogen and hydrogen will recycled back and mixed together with new feedstock.</a:t>
            </a:r>
          </a:p>
          <a:p>
            <a:r>
              <a:rPr lang="en-US" dirty="0"/>
              <a:t>To avoid build up of impurities such as argon and </a:t>
            </a:r>
            <a:r>
              <a:rPr lang="en-US" dirty="0" err="1"/>
              <a:t>gasess</a:t>
            </a:r>
            <a:r>
              <a:rPr lang="en-US" dirty="0"/>
              <a:t> in process ammonia synthesis produces small amount of heat which is released from reactor which can be utilized in other processes such as steam power </a:t>
            </a:r>
            <a:r>
              <a:rPr lang="en-US" dirty="0" err="1"/>
              <a:t>genration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9399A-33D3-B942-B91B-E8909F04E7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06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Secomd</a:t>
            </a:r>
            <a:r>
              <a:rPr lang="en-US" dirty="0"/>
              <a:t> method for ammonia production is electrochemical process. </a:t>
            </a:r>
          </a:p>
          <a:p>
            <a:r>
              <a:rPr lang="en-US" dirty="0"/>
              <a:t>This method is still under development.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process, NH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synthesis can happen by reaction of N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a proton source under mild conditions powered by renewable electricity, which offers a promising carbon-neutral and sustainable strategy.</a:t>
            </a:r>
            <a:endParaRPr lang="en-US" dirty="0"/>
          </a:p>
          <a:p>
            <a:r>
              <a:rPr lang="en-US" dirty="0"/>
              <a:t>Consumes 20% lower energy than </a:t>
            </a:r>
            <a:r>
              <a:rPr lang="en-US" dirty="0" err="1"/>
              <a:t>haber</a:t>
            </a:r>
            <a:r>
              <a:rPr lang="en-US" dirty="0"/>
              <a:t> </a:t>
            </a:r>
            <a:r>
              <a:rPr lang="en-US" dirty="0" err="1"/>
              <a:t>bosch</a:t>
            </a:r>
            <a:r>
              <a:rPr lang="en-US" dirty="0"/>
              <a:t> process and it is simple and this application is considered to potentially reduce system configuration, control complexity and investment costs.</a:t>
            </a:r>
          </a:p>
          <a:p>
            <a:r>
              <a:rPr lang="en-US" dirty="0"/>
              <a:t>Reaction at both anode and cathode are shown and they are reversible.</a:t>
            </a:r>
          </a:p>
          <a:p>
            <a:r>
              <a:rPr lang="en-US" dirty="0"/>
              <a:t>Four different types of electrolytes are currently available :</a:t>
            </a:r>
          </a:p>
          <a:p>
            <a:pPr marL="228600" indent="-228600">
              <a:buAutoNum type="arabicPeriod"/>
            </a:pPr>
            <a:r>
              <a:rPr lang="en-US" dirty="0"/>
              <a:t>Liquid electrolyte, 2. Molten electrolyte, 3. Composite membrane 4. Solid state electrolyte. 	</a:t>
            </a:r>
          </a:p>
          <a:p>
            <a:pPr marL="228600" indent="-228600"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9399A-33D3-B942-B91B-E8909F04E7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48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more alternative process for ammonia production is thermochemical cycle. </a:t>
            </a:r>
          </a:p>
          <a:p>
            <a:r>
              <a:rPr lang="en-US" dirty="0"/>
              <a:t>System consists of two circulated process : Reduction (Nitrogen activation) and steam hydrolysis (ammonia fermentation). Reaction showed above.</a:t>
            </a:r>
          </a:p>
          <a:p>
            <a:endParaRPr lang="en-US" dirty="0"/>
          </a:p>
          <a:p>
            <a:r>
              <a:rPr lang="en-US" dirty="0"/>
              <a:t>Fig shows schematic diagram of thermochemical cycle of ammonia production.</a:t>
            </a:r>
          </a:p>
          <a:p>
            <a:r>
              <a:rPr lang="en-US" dirty="0"/>
              <a:t>The primary energy sources are pre treated and converted to carbon before being fed to the thermochemical cycle process. </a:t>
            </a:r>
          </a:p>
          <a:p>
            <a:r>
              <a:rPr lang="en-US" dirty="0"/>
              <a:t>In the first reduction. </a:t>
            </a:r>
            <a:r>
              <a:rPr lang="en-US" dirty="0" err="1"/>
              <a:t>Aluminium</a:t>
            </a:r>
            <a:r>
              <a:rPr lang="en-US" dirty="0"/>
              <a:t> </a:t>
            </a:r>
            <a:r>
              <a:rPr lang="en-US" dirty="0" err="1"/>
              <a:t>nitrade</a:t>
            </a:r>
            <a:r>
              <a:rPr lang="en-US" dirty="0"/>
              <a:t> (</a:t>
            </a:r>
            <a:r>
              <a:rPr lang="en-US" dirty="0" err="1"/>
              <a:t>AlN</a:t>
            </a:r>
            <a:r>
              <a:rPr lang="en-US" dirty="0"/>
              <a:t>) is </a:t>
            </a:r>
            <a:r>
              <a:rPr lang="en-US" dirty="0" err="1"/>
              <a:t>prodced</a:t>
            </a:r>
            <a:r>
              <a:rPr lang="en-US" dirty="0"/>
              <a:t> through the carbothermal reduction of AL2O3 (</a:t>
            </a:r>
            <a:r>
              <a:rPr lang="en-US" dirty="0" err="1"/>
              <a:t>Aluminium</a:t>
            </a:r>
            <a:r>
              <a:rPr lang="en-US" dirty="0"/>
              <a:t> Oxide) and nitrogen.  This reaction is endothermic and occurs under a reaction temperature of 1500 degree Celsius. </a:t>
            </a:r>
          </a:p>
          <a:p>
            <a:endParaRPr lang="en-US" dirty="0"/>
          </a:p>
          <a:p>
            <a:r>
              <a:rPr lang="en-US" dirty="0"/>
              <a:t>Second reaction is a steam hydrolysis, The </a:t>
            </a:r>
            <a:r>
              <a:rPr lang="en-US" dirty="0" err="1"/>
              <a:t>AlN</a:t>
            </a:r>
            <a:r>
              <a:rPr lang="en-US" dirty="0"/>
              <a:t> produced in first reduction process is reacted with steam (H20) producing AL2O3 (</a:t>
            </a:r>
            <a:r>
              <a:rPr lang="en-US" dirty="0" err="1"/>
              <a:t>Aluminium</a:t>
            </a:r>
            <a:r>
              <a:rPr lang="en-US" dirty="0"/>
              <a:t> oxide) and ammonia. AL2O3 (</a:t>
            </a:r>
            <a:r>
              <a:rPr lang="en-US" dirty="0" err="1"/>
              <a:t>Aluminium</a:t>
            </a:r>
            <a:r>
              <a:rPr lang="en-US" dirty="0"/>
              <a:t> oxide)  produced will be fed back to first reaction for further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9399A-33D3-B942-B91B-E8909F04E7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92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Ammonia storage is very much safer compare to other storage methods of hydrogen as it has </a:t>
            </a:r>
            <a:r>
              <a:rPr lang="en-US" dirty="0" err="1"/>
              <a:t>hisher</a:t>
            </a:r>
            <a:r>
              <a:rPr lang="en-US" dirty="0"/>
              <a:t> ignition temp.</a:t>
            </a:r>
          </a:p>
          <a:p>
            <a:r>
              <a:rPr lang="en-US" dirty="0"/>
              <a:t>Because of its higher density ammonia is transported in its liquid form. Through pipelines, tank cars and tanker vessels.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9399A-33D3-B942-B91B-E8909F04E7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17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store ammonia in liquid condition two methods are basically utilized. </a:t>
            </a:r>
          </a:p>
          <a:p>
            <a:r>
              <a:rPr lang="en-US" dirty="0"/>
              <a:t>	First method: To Increase the pressure while maintaining the temperature at ambient level., such as 0.99MPa at 25 degree C.</a:t>
            </a:r>
          </a:p>
          <a:p>
            <a:r>
              <a:rPr lang="en-US" dirty="0"/>
              <a:t>	Second method to decrease the temperature while maintaining the pressure at atmospheric level. In this case ammonia will be cooled to -33.4 degree C at atmospheric pressure.  </a:t>
            </a:r>
          </a:p>
          <a:p>
            <a:r>
              <a:rPr lang="en-US" dirty="0"/>
              <a:t>Second condition is better as it is beneficial as a light and low cost tank can be adopted while maintaining its volumetric density.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improve safety issues during storage and transportation, solid form of storing has also been developed. It is performed by binding ammonia in metal </a:t>
            </a:r>
            <a:r>
              <a:rPr lang="en-US" dirty="0" err="1"/>
              <a:t>ammni</a:t>
            </a:r>
            <a:r>
              <a:rPr lang="en-US" dirty="0"/>
              <a:t> complexes such as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Mg(NH3)6Cl2 (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Magnesium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Hexammine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Chloride)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Ca(NH3)8Cl2. Below reaction. One more advantage of storing in solid state is it will have very less toxicity.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9399A-33D3-B942-B91B-E8909F04E7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46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80% in Agricultural fertilizers.</a:t>
            </a:r>
          </a:p>
          <a:p>
            <a:r>
              <a:rPr lang="en-US" dirty="0"/>
              <a:t>Figure shows utilization of ammonia covering both direct utilization and decomposition to hydrogen.</a:t>
            </a:r>
          </a:p>
          <a:p>
            <a:r>
              <a:rPr lang="en-US" dirty="0"/>
              <a:t>Two main established technologies to harvest energy directly from ammonia include : Internal combustion engine and fuel cell.</a:t>
            </a:r>
          </a:p>
          <a:p>
            <a:r>
              <a:rPr lang="en-US" dirty="0"/>
              <a:t>Utilization of ammonia as a fuel  in vehicles will release clean energy system. As their won't be emission of CO2 Nor </a:t>
            </a:r>
            <a:r>
              <a:rPr lang="en-US" dirty="0" err="1"/>
              <a:t>SOx</a:t>
            </a:r>
            <a:r>
              <a:rPr lang="en-US" dirty="0"/>
              <a:t> emission.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9399A-33D3-B942-B91B-E8909F04E7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97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9399A-33D3-B942-B91B-E8909F04E7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Related to production and decomposition of ammonia, Conventional Haber Bosch process relies on natural gas. Efficient technologies for synthesis of ammonia such as electrochemical and membrane based </a:t>
            </a:r>
            <a:r>
              <a:rPr lang="en-US" dirty="0" err="1"/>
              <a:t>sysnthesis</a:t>
            </a:r>
            <a:r>
              <a:rPr lang="en-US" dirty="0"/>
              <a:t>) are in demand.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Integration of both production and utilization sites is considered the effective way to improve total energy efficiency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9399A-33D3-B942-B91B-E8909F04E7D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52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9399A-33D3-B942-B91B-E8909F04E7D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05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9399A-33D3-B942-B91B-E8909F04E7D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50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give a brief background,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of fossil fuels in conventional energy systems has led to increase in concentration of green house gases in the atmosphere.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Parries agreement in 2015 along with 196 countries has taken goal to limit global warming by 2 ℃, preferably to 1.5 ℃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has made energy market to open for many energy producers.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So, upcoming Fluctuating demands and supply sides in the future energy systems require secondary energy sources.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</a:t>
            </a:r>
            <a:r>
              <a:rPr lang="en-US" dirty="0" err="1"/>
              <a:t>secoudary</a:t>
            </a:r>
            <a:r>
              <a:rPr lang="en-US" dirty="0"/>
              <a:t> energy </a:t>
            </a:r>
            <a:r>
              <a:rPr lang="en-US" dirty="0" err="1"/>
              <a:t>souces</a:t>
            </a:r>
            <a:r>
              <a:rPr lang="en-US" dirty="0"/>
              <a:t> are expected to utilize local energy resources, reduce GHG emission, improve the urban environmental quality.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9399A-33D3-B942-B91B-E8909F04E7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38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my presentation today, I will be mainly </a:t>
            </a:r>
            <a:r>
              <a:rPr lang="en-US" dirty="0" err="1"/>
              <a:t>concentrateing</a:t>
            </a:r>
            <a:r>
              <a:rPr lang="en-US" dirty="0"/>
              <a:t> on production of ammonia from different methods, storage and utilization of ammonia.  </a:t>
            </a:r>
          </a:p>
          <a:p>
            <a:endParaRPr lang="en-US" dirty="0"/>
          </a:p>
          <a:p>
            <a:r>
              <a:rPr lang="en-US" dirty="0"/>
              <a:t>According to the diagram fossil fuels and renewable energy process hydrogen. Then ammonia can be synthesized which can be. </a:t>
            </a:r>
            <a:r>
              <a:rPr lang="en-US" dirty="0" err="1"/>
              <a:t>Transpoted</a:t>
            </a:r>
            <a:r>
              <a:rPr lang="en-US" dirty="0"/>
              <a:t> through tanks. Later can be utilized directly or by </a:t>
            </a:r>
            <a:r>
              <a:rPr lang="en-US" dirty="0" err="1"/>
              <a:t>decompozing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9399A-33D3-B942-B91B-E8909F04E7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08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speak about physical properties of ammonia. </a:t>
            </a:r>
          </a:p>
          <a:p>
            <a:r>
              <a:rPr lang="en-US" dirty="0"/>
              <a:t>Ammonia is colorless,</a:t>
            </a:r>
          </a:p>
          <a:p>
            <a:r>
              <a:rPr lang="en-US" dirty="0"/>
              <a:t>least expensive fuel compared to gasoline, natural gas, LPG, methanol and hydrogen. </a:t>
            </a:r>
          </a:p>
          <a:p>
            <a:r>
              <a:rPr lang="en-US" dirty="0"/>
              <a:t>Because of its lighter density than air (0.769 Kg/m^3) minimizes risk of explosion and fire in case of leakage.</a:t>
            </a:r>
          </a:p>
          <a:p>
            <a:r>
              <a:rPr lang="en-US" dirty="0"/>
              <a:t>Ammonia is considered to be as the toxic chemical. So carrying out appropriate hazard management is important.</a:t>
            </a:r>
          </a:p>
          <a:p>
            <a:r>
              <a:rPr lang="en-US" dirty="0"/>
              <a:t>The ammonia boiling temperature is −33.4 ◦C  at atmospheric pressure and freezes to white crystals at −77.7 °C.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9399A-33D3-B942-B91B-E8909F04E7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18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detail properties of ammonia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9399A-33D3-B942-B91B-E8909F04E7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4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we move on to different production process, I have a small video.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9399A-33D3-B942-B91B-E8909F04E7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72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Ammonia is the Worlds second most produced chemical after </a:t>
            </a:r>
            <a:r>
              <a:rPr lang="en-US" dirty="0" err="1"/>
              <a:t>sulphuric</a:t>
            </a:r>
            <a:r>
              <a:rPr lang="en-US" dirty="0"/>
              <a:t> acid.</a:t>
            </a:r>
          </a:p>
          <a:p>
            <a:r>
              <a:rPr lang="en-US" dirty="0"/>
              <a:t>it can be produced from different primary resources such as biomass, coal, natura gas, solar, wind, geothermal, hydro, and nuclear sources.</a:t>
            </a:r>
          </a:p>
          <a:p>
            <a:r>
              <a:rPr lang="en-US" dirty="0"/>
              <a:t>Considering technological feasibility and total energy efficiency three main conversion technologies are considered:</a:t>
            </a:r>
          </a:p>
          <a:p>
            <a:pPr lvl="2"/>
            <a:r>
              <a:rPr lang="en-US" dirty="0"/>
              <a:t>Haber Bosch</a:t>
            </a:r>
          </a:p>
          <a:p>
            <a:pPr lvl="2"/>
            <a:r>
              <a:rPr lang="en-US" dirty="0"/>
              <a:t>Electrochemical</a:t>
            </a:r>
          </a:p>
          <a:p>
            <a:pPr lvl="2"/>
            <a:r>
              <a:rPr lang="en-US" dirty="0"/>
              <a:t>Thermochemical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9399A-33D3-B942-B91B-E8909F04E7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42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Haber </a:t>
            </a:r>
            <a:r>
              <a:rPr lang="en-US" dirty="0" err="1"/>
              <a:t>bosch</a:t>
            </a:r>
            <a:r>
              <a:rPr lang="en-US" dirty="0"/>
              <a:t> process was firstly developed by Fritz Haber.</a:t>
            </a:r>
          </a:p>
          <a:p>
            <a:r>
              <a:rPr lang="en-US" dirty="0"/>
              <a:t>during the time of world war 1.</a:t>
            </a:r>
          </a:p>
          <a:p>
            <a:r>
              <a:rPr lang="en-US" dirty="0"/>
              <a:t>He developed a direct method for synthesizing ammonia from Nitrogen and Hydrogen in 1918.</a:t>
            </a:r>
          </a:p>
          <a:p>
            <a:r>
              <a:rPr lang="en-US" dirty="0"/>
              <a:t>But ,In 1931, for large scale process this method was translated by using catalyst and high pressure by Carl Bosch.</a:t>
            </a:r>
          </a:p>
          <a:p>
            <a:r>
              <a:rPr lang="en-US" dirty="0"/>
              <a:t>Both of them received Nobel price for this contribution.</a:t>
            </a:r>
          </a:p>
          <a:p>
            <a:r>
              <a:rPr lang="en-US" dirty="0"/>
              <a:t>And about 85% of ammonia produced worldwide is from this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9399A-33D3-B942-B91B-E8909F04E7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16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According to the equation below in this process ammonia can be manufactured from Hydrogen and Nitrogen</a:t>
            </a:r>
          </a:p>
          <a:p>
            <a:r>
              <a:rPr lang="en-US" dirty="0"/>
              <a:t>This process exothermic reaction</a:t>
            </a:r>
          </a:p>
          <a:p>
            <a:r>
              <a:rPr lang="en-US" dirty="0"/>
              <a:t>Although this process can happen at room temp it is wont </a:t>
            </a:r>
            <a:r>
              <a:rPr lang="en-US" dirty="0" err="1"/>
              <a:t>achive</a:t>
            </a:r>
            <a:r>
              <a:rPr lang="en-US" dirty="0"/>
              <a:t> high </a:t>
            </a:r>
            <a:r>
              <a:rPr lang="en-US" dirty="0" err="1"/>
              <a:t>efficieny</a:t>
            </a:r>
            <a:r>
              <a:rPr lang="en-US" dirty="0"/>
              <a:t>.</a:t>
            </a:r>
          </a:p>
          <a:p>
            <a:r>
              <a:rPr lang="en-US" dirty="0"/>
              <a:t>To achieve higher conversion rates it is </a:t>
            </a:r>
            <a:r>
              <a:rPr lang="en-US" dirty="0" err="1"/>
              <a:t>peformed</a:t>
            </a:r>
            <a:r>
              <a:rPr lang="en-US" dirty="0"/>
              <a:t> in higher temperature and pressure of 400–500 ◦C and 10–30 MPa with Iron based catalyst.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9399A-33D3-B942-B91B-E8909F04E7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15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23482DC-5EA1-584A-9C23-42BD08E780AA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6F896E4-42B6-2B44-ABA6-AB5EE03F5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96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82DC-5EA1-584A-9C23-42BD08E780AA}" type="datetimeFigureOut">
              <a:rPr lang="en-US" smtClean="0"/>
              <a:t>5/4/22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96E4-42B6-2B44-ABA6-AB5EE03F5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3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82DC-5EA1-584A-9C23-42BD08E780AA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96E4-42B6-2B44-ABA6-AB5EE03F5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72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82DC-5EA1-584A-9C23-42BD08E780AA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96E4-42B6-2B44-ABA6-AB5EE03F5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32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82DC-5EA1-584A-9C23-42BD08E780AA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96E4-42B6-2B44-ABA6-AB5EE03F5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24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82DC-5EA1-584A-9C23-42BD08E780AA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96E4-42B6-2B44-ABA6-AB5EE03F5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07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82DC-5EA1-584A-9C23-42BD08E780AA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96E4-42B6-2B44-ABA6-AB5EE03F5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33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82DC-5EA1-584A-9C23-42BD08E780AA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96E4-42B6-2B44-ABA6-AB5EE03F53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310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82DC-5EA1-584A-9C23-42BD08E780AA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96E4-42B6-2B44-ABA6-AB5EE03F5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82DC-5EA1-584A-9C23-42BD08E780AA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96E4-42B6-2B44-ABA6-AB5EE03F5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79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82DC-5EA1-584A-9C23-42BD08E780AA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96E4-42B6-2B44-ABA6-AB5EE03F5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3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82DC-5EA1-584A-9C23-42BD08E780AA}" type="datetimeFigureOut">
              <a:rPr lang="en-US" smtClean="0"/>
              <a:t>5/4/22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96E4-42B6-2B44-ABA6-AB5EE03F5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82DC-5EA1-584A-9C23-42BD08E780AA}" type="datetimeFigureOut">
              <a:rPr lang="en-US" smtClean="0"/>
              <a:t>5/4/22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96E4-42B6-2B44-ABA6-AB5EE03F5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2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82DC-5EA1-584A-9C23-42BD08E780AA}" type="datetimeFigureOut">
              <a:rPr lang="en-US" smtClean="0"/>
              <a:t>5/4/22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96E4-42B6-2B44-ABA6-AB5EE03F5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6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82DC-5EA1-584A-9C23-42BD08E780AA}" type="datetimeFigureOut">
              <a:rPr lang="en-US" smtClean="0"/>
              <a:t>5/4/22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96E4-42B6-2B44-ABA6-AB5EE03F5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82DC-5EA1-584A-9C23-42BD08E780AA}" type="datetimeFigureOut">
              <a:rPr lang="en-US" smtClean="0"/>
              <a:t>5/4/22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96E4-42B6-2B44-ABA6-AB5EE03F5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1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82DC-5EA1-584A-9C23-42BD08E780AA}" type="datetimeFigureOut">
              <a:rPr lang="en-US" smtClean="0"/>
              <a:t>5/4/22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96E4-42B6-2B44-ABA6-AB5EE03F5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8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3482DC-5EA1-584A-9C23-42BD08E780AA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F896E4-42B6-2B44-ABA6-AB5EE03F5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197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LMfRZGagfE?feature=oembed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B3E9D9C-45D8-A549-B860-45B909FCC9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b="1509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30F05D-125B-F143-9077-2F21F58A2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100">
                <a:solidFill>
                  <a:srgbClr val="FFFFFF"/>
                </a:solidFill>
              </a:rPr>
              <a:t>Ammonia NH3 as a possible hydrogen energy storage medium</a:t>
            </a:r>
            <a:br>
              <a:rPr lang="en-US" sz="5100">
                <a:solidFill>
                  <a:srgbClr val="FFFFFF"/>
                </a:solidFill>
              </a:rPr>
            </a:br>
            <a:endParaRPr lang="en-US" sz="5100">
              <a:solidFill>
                <a:srgbClr val="FFFFF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B5A50-E90E-544C-8230-43C01FB36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445529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NPRE498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Veeresh Chitradurga Gangadhara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Energy Systems</a:t>
            </a:r>
          </a:p>
        </p:txBody>
      </p:sp>
    </p:spTree>
    <p:extLst>
      <p:ext uri="{BB962C8B-B14F-4D97-AF65-F5344CB8AC3E}">
        <p14:creationId xmlns:p14="http://schemas.microsoft.com/office/powerpoint/2010/main" val="1126149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BF621-D6DD-004F-BB62-4E40A8B22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Haber Bosch Process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D58902D-6C9D-1644-A56A-922463B37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4497" y="1690687"/>
            <a:ext cx="11331317" cy="4568123"/>
          </a:xfrm>
        </p:spPr>
      </p:pic>
    </p:spTree>
    <p:extLst>
      <p:ext uri="{BB962C8B-B14F-4D97-AF65-F5344CB8AC3E}">
        <p14:creationId xmlns:p14="http://schemas.microsoft.com/office/powerpoint/2010/main" val="2193030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4E6BD-CDFC-7941-90EF-EFE8ED9C1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Electrochemical processing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78C6BDD-11BD-984B-9FB8-D9282F560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1267" y="1707956"/>
            <a:ext cx="9491133" cy="4032444"/>
          </a:xfrm>
        </p:spPr>
      </p:pic>
      <p:pic>
        <p:nvPicPr>
          <p:cNvPr id="8" name="Picture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8060C06-C1F4-CF4A-B50D-C9B153A92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697" y="5726703"/>
            <a:ext cx="3238119" cy="104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74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8D276-24F0-BC4A-9573-E5511DA47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38" y="285033"/>
            <a:ext cx="10131425" cy="1456267"/>
          </a:xfrm>
        </p:spPr>
        <p:txBody>
          <a:bodyPr>
            <a:noAutofit/>
          </a:bodyPr>
          <a:lstStyle/>
          <a:p>
            <a:r>
              <a:rPr lang="en-US" sz="4800" b="1" dirty="0"/>
              <a:t>Thermochemical cycle for ammonia production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D173D19-E6ED-9544-962F-1E436C6F5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2737" y="1716088"/>
            <a:ext cx="9326526" cy="3729860"/>
          </a:xfrm>
        </p:spPr>
      </p:pic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F8534505-4AD5-6E4F-B636-40B3D7671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817" y="5445948"/>
            <a:ext cx="5708254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11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8FF17-E318-9741-8C45-BC38A3A42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b="1"/>
              <a:t>Ammonia storage and transportation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7DB67-7EBC-9043-9F82-77EF25469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r>
              <a:rPr lang="en-US" sz="2400" dirty="0"/>
              <a:t>Ammonia has a higher auto ignition temperature (650 ◦C) compared to hydrogen (520 ◦C), methane (630 ◦C) and propane (450 ◦C), leading to its excellent safety.</a:t>
            </a:r>
          </a:p>
          <a:p>
            <a:endParaRPr lang="en-US" dirty="0"/>
          </a:p>
        </p:txBody>
      </p:sp>
      <p:pic>
        <p:nvPicPr>
          <p:cNvPr id="5" name="Picture 4" descr="A picture containing outdoor, transport, parked, tarmac&#10;&#10;Description automatically generated">
            <a:extLst>
              <a:ext uri="{FF2B5EF4-FFF2-40B4-BE49-F238E27FC236}">
                <a16:creationId xmlns:a16="http://schemas.microsoft.com/office/drawing/2014/main" id="{DCE63412-FEA9-874D-AAA4-208803085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752" y="1785889"/>
            <a:ext cx="6095593" cy="3123991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6933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D984F-841A-C74D-8024-6ADBE6BEF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/>
              <a:t>Ammonia storage and transportation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41E7B-3364-CC4C-94DF-80A733ABC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To Store ammonia in liquid condition two methods are used: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sz="2400" dirty="0"/>
              <a:t>Increase pressure while maintaining ambient level temperature. (0.99 </a:t>
            </a:r>
            <a:r>
              <a:rPr lang="en-US" sz="2400" dirty="0" err="1"/>
              <a:t>Mpa</a:t>
            </a:r>
            <a:r>
              <a:rPr lang="en-US" sz="2400" dirty="0"/>
              <a:t> at 25 degree C)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sz="2400" dirty="0"/>
              <a:t>Decrease temperature while maintaining pressure at atmospheric level (Cooled to -33 degree C)</a:t>
            </a:r>
          </a:p>
          <a:p>
            <a:r>
              <a:rPr lang="en-US" sz="3200" dirty="0"/>
              <a:t>Solid form of ammonia storage and transportation</a:t>
            </a:r>
            <a:r>
              <a:rPr lang="en-US" sz="2400" dirty="0"/>
              <a:t>.</a:t>
            </a:r>
          </a:p>
          <a:p>
            <a:pPr lvl="3"/>
            <a:r>
              <a:rPr lang="en-US" sz="2400" dirty="0"/>
              <a:t>Ammine </a:t>
            </a:r>
            <a:r>
              <a:rPr lang="en-US" sz="1800" dirty="0"/>
              <a:t>complexes Mg(NH3)6Cl2 and Ca(NH3)8Cl2 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58169C-6C93-3D41-A071-C55224BA5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520" y="5429397"/>
            <a:ext cx="7182026" cy="81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82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AD32B-98DB-D94B-980F-A4074ADD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en-US" b="1"/>
              <a:t>Ammonia Utilization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757AC-5A99-CC4D-885B-CF897225A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r>
              <a:rPr lang="en-US" sz="2400" dirty="0"/>
              <a:t>80% in Agricultural fertilizers.</a:t>
            </a:r>
          </a:p>
          <a:p>
            <a:r>
              <a:rPr lang="en-US" sz="2400" dirty="0"/>
              <a:t>20% in food production, Industrial materials, Refrigerants and additives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8FCC9B7-F5E1-EB40-AF6D-CE05EBEBB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114" y="1507066"/>
            <a:ext cx="6878886" cy="4724401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7627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7E2E2-E6E8-4341-B565-6BBFD60DB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/>
              <a:t>Disadvantages of Ammonia Utilization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2ADB0-F63D-AD4D-A016-3BCBC37CB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Low flammability</a:t>
            </a:r>
          </a:p>
          <a:p>
            <a:r>
              <a:rPr lang="en-US" sz="3600" dirty="0"/>
              <a:t>Lower abiotic flame temperature of 1800 ℃ leads to lower radiation heat transfer, which is important during combustion and heat transfer.</a:t>
            </a:r>
          </a:p>
          <a:p>
            <a:r>
              <a:rPr lang="en-US" sz="3600" dirty="0"/>
              <a:t>It has low maximum laminar burning velocity.</a:t>
            </a:r>
          </a:p>
        </p:txBody>
      </p:sp>
    </p:spTree>
    <p:extLst>
      <p:ext uri="{BB962C8B-B14F-4D97-AF65-F5344CB8AC3E}">
        <p14:creationId xmlns:p14="http://schemas.microsoft.com/office/powerpoint/2010/main" val="2280650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6C5A7-32CE-3547-A67E-41A1EDD43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Challenges and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0216B-520B-314C-B2BA-C976599D3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b="1" dirty="0"/>
              <a:t>Production and decomposition of ammonia </a:t>
            </a:r>
            <a:r>
              <a:rPr lang="en-US" sz="3200" dirty="0"/>
              <a:t>- Conventional Haber Bosch process relies on natural gas. Efficient technologies for synthesis of ammonia such as electrochemical and membrane based synthesis) are in demand.</a:t>
            </a:r>
          </a:p>
          <a:p>
            <a:r>
              <a:rPr lang="en-US" sz="3200" dirty="0"/>
              <a:t>Integration of both production and utilization sites is considered the effective way to improve total energy efficiency.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660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86A88-2E94-1E44-ACBD-972EC8C01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524933"/>
            <a:ext cx="10131425" cy="5266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96711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4356B-A10E-7A4C-B954-F519670B0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B10D9-6E2F-4946-932E-FD28C49EE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59467"/>
            <a:ext cx="10131425" cy="5198533"/>
          </a:xfrm>
        </p:spPr>
        <p:txBody>
          <a:bodyPr>
            <a:normAutofit fontScale="92500" lnSpcReduction="20000"/>
          </a:bodyPr>
          <a:lstStyle/>
          <a:p>
            <a:endParaRPr lang="en-US" i="1" dirty="0">
              <a:effectLst/>
            </a:endParaRPr>
          </a:p>
          <a:p>
            <a:endParaRPr lang="en-US" i="1" dirty="0">
              <a:effectLst/>
            </a:endParaRPr>
          </a:p>
          <a:p>
            <a:endParaRPr lang="en-US" i="1" dirty="0">
              <a:effectLst/>
            </a:endParaRPr>
          </a:p>
          <a:p>
            <a:endParaRPr lang="en-US" i="1" dirty="0">
              <a:effectLst/>
            </a:endParaRPr>
          </a:p>
          <a:p>
            <a:r>
              <a:rPr lang="en-US" i="1" dirty="0">
                <a:effectLst/>
              </a:rPr>
              <a:t>Ammonia uses and benefits: Chemical Safety Facts</a:t>
            </a:r>
            <a:r>
              <a:rPr lang="en-US" dirty="0">
                <a:effectLst/>
              </a:rPr>
              <a:t>. ChemicalSafetyFacts.org. (2022, February 22). Retrieved April 30, 2022, from https://www.chemicalsafetyfacts.org/ammonia/ </a:t>
            </a:r>
          </a:p>
          <a:p>
            <a:r>
              <a:rPr lang="en-US" dirty="0">
                <a:effectLst/>
              </a:rPr>
              <a:t>Shen, H., Choi, C., Masa, J., Li, X., Qiu, J., Jung, Y., &amp; Sun, Z. (2021). Electrochemical ammonia synthesis: Mechanistic understanding and catalyst design. </a:t>
            </a:r>
            <a:r>
              <a:rPr lang="en-US" i="1" dirty="0">
                <a:effectLst/>
              </a:rPr>
              <a:t>Chem</a:t>
            </a:r>
            <a:r>
              <a:rPr lang="en-US" dirty="0">
                <a:effectLst/>
              </a:rPr>
              <a:t>, </a:t>
            </a:r>
            <a:r>
              <a:rPr lang="en-US" i="1" dirty="0">
                <a:effectLst/>
              </a:rPr>
              <a:t>7</a:t>
            </a:r>
            <a:r>
              <a:rPr lang="en-US" dirty="0">
                <a:effectLst/>
              </a:rPr>
              <a:t>(7), 1708–1754. https://doi.org/10.1016/j.chempr.2021.01.009 </a:t>
            </a:r>
          </a:p>
          <a:p>
            <a:r>
              <a:rPr lang="en-US" i="1" dirty="0"/>
              <a:t>Ammonia—a renewable fuel made from Sun, air, and water ... - </a:t>
            </a:r>
            <a:r>
              <a:rPr lang="en-US" i="1" dirty="0" err="1"/>
              <a:t>youtube</a:t>
            </a:r>
            <a:r>
              <a:rPr lang="en-US" dirty="0"/>
              <a:t>. (n.d.). Retrieved May 3, 2022, from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eLMfRZGagfE</a:t>
            </a:r>
            <a:r>
              <a:rPr lang="en-US" dirty="0"/>
              <a:t> </a:t>
            </a:r>
          </a:p>
          <a:p>
            <a:r>
              <a:rPr lang="en-US" dirty="0" err="1"/>
              <a:t>Wijayanta</a:t>
            </a:r>
            <a:r>
              <a:rPr lang="en-US" dirty="0"/>
              <a:t>, A.T.; </a:t>
            </a:r>
            <a:r>
              <a:rPr lang="en-US" dirty="0" err="1"/>
              <a:t>Nakaso</a:t>
            </a:r>
            <a:r>
              <a:rPr lang="en-US" dirty="0"/>
              <a:t>, K.; Aoki, T.; </a:t>
            </a:r>
            <a:r>
              <a:rPr lang="en-US" dirty="0" err="1"/>
              <a:t>Kitazato</a:t>
            </a:r>
            <a:r>
              <a:rPr lang="en-US" dirty="0"/>
              <a:t>, Y.; </a:t>
            </a:r>
            <a:r>
              <a:rPr lang="en-US" dirty="0" err="1"/>
              <a:t>Fukai</a:t>
            </a:r>
            <a:r>
              <a:rPr lang="en-US" dirty="0"/>
              <a:t>, J. Effect of pressure, composition and temperature characteristics on thermal response and overall reaction rates in a metal hydride tank. </a:t>
            </a:r>
            <a:r>
              <a:rPr lang="en-US" i="1" dirty="0"/>
              <a:t>Int. J. </a:t>
            </a:r>
            <a:r>
              <a:rPr lang="en-US" i="1" dirty="0" err="1"/>
              <a:t>Hydrog</a:t>
            </a:r>
            <a:r>
              <a:rPr lang="en-US" i="1" dirty="0"/>
              <a:t>. Energy </a:t>
            </a:r>
            <a:r>
              <a:rPr lang="en-US" b="1" dirty="0"/>
              <a:t>2011</a:t>
            </a:r>
            <a:r>
              <a:rPr lang="en-US" dirty="0"/>
              <a:t>, </a:t>
            </a:r>
            <a:r>
              <a:rPr lang="en-US" i="1" dirty="0"/>
              <a:t>36</a:t>
            </a:r>
            <a:r>
              <a:rPr lang="en-US" dirty="0"/>
              <a:t>, 3529–3536. </a:t>
            </a:r>
          </a:p>
          <a:p>
            <a:r>
              <a:rPr lang="en-US" dirty="0"/>
              <a:t>Kobayashi, H.; Hayakawa, A.; </a:t>
            </a:r>
            <a:r>
              <a:rPr lang="en-US" dirty="0" err="1"/>
              <a:t>Somarathne</a:t>
            </a:r>
            <a:r>
              <a:rPr lang="en-US" dirty="0"/>
              <a:t>, K.D.K.A.; Okafor, E.C. Science and technology of ammonia combustion. </a:t>
            </a:r>
            <a:r>
              <a:rPr lang="en-US" i="1" dirty="0"/>
              <a:t>Proc. Combust. Inst. </a:t>
            </a:r>
            <a:r>
              <a:rPr lang="en-US" b="1" dirty="0"/>
              <a:t>2019</a:t>
            </a:r>
            <a:r>
              <a:rPr lang="en-US" dirty="0"/>
              <a:t>, </a:t>
            </a:r>
            <a:r>
              <a:rPr lang="en-US" i="1" dirty="0"/>
              <a:t>37</a:t>
            </a:r>
            <a:r>
              <a:rPr lang="en-US" dirty="0"/>
              <a:t>, 109–133 </a:t>
            </a:r>
          </a:p>
          <a:p>
            <a:r>
              <a:rPr lang="en-US" dirty="0"/>
              <a:t>Amar, I.A.; Lan, R.; Petit, C.T.G.; </a:t>
            </a:r>
            <a:r>
              <a:rPr lang="en-US" dirty="0" err="1"/>
              <a:t>Arrighi</a:t>
            </a:r>
            <a:r>
              <a:rPr lang="en-US" dirty="0"/>
              <a:t>, V.; Tao, S. Electrochemical synthesis of ammonia based on a carbonate-oxide composite electrolyte. </a:t>
            </a:r>
            <a:r>
              <a:rPr lang="en-US" i="1" dirty="0"/>
              <a:t>Solid State Ion. </a:t>
            </a:r>
            <a:r>
              <a:rPr lang="en-US" b="1" dirty="0"/>
              <a:t>2011</a:t>
            </a:r>
            <a:r>
              <a:rPr lang="en-US" dirty="0"/>
              <a:t>, </a:t>
            </a:r>
            <a:r>
              <a:rPr lang="en-US" i="1" dirty="0"/>
              <a:t>182</a:t>
            </a:r>
            <a:r>
              <a:rPr lang="en-US" dirty="0"/>
              <a:t>, 133–138 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871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2F73D-2F0C-9A47-A334-51FD049C5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047BE-C18E-FE43-A924-084AE9A08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Increase of green house gases in the atmosphere. </a:t>
            </a:r>
          </a:p>
          <a:p>
            <a:r>
              <a:rPr lang="en-US" sz="3200" dirty="0"/>
              <a:t>Parries agreement – limit global warming 2 ℃, preferably to 1.5 ℃ .</a:t>
            </a:r>
          </a:p>
          <a:p>
            <a:r>
              <a:rPr lang="en-US" sz="3200" dirty="0"/>
              <a:t>Fluctuating demands and supply sides in the future energy systems require secondary energy sources. </a:t>
            </a:r>
          </a:p>
          <a:p>
            <a:r>
              <a:rPr lang="en-US" sz="3200" dirty="0"/>
              <a:t>This secondary energy sources –  Liquid fuel oil, Hydrogen and heat. </a:t>
            </a:r>
          </a:p>
          <a:p>
            <a:r>
              <a:rPr lang="en-US" sz="3200" dirty="0"/>
              <a:t>This made renewable energy to improve in the market.</a:t>
            </a:r>
          </a:p>
        </p:txBody>
      </p:sp>
    </p:spTree>
    <p:extLst>
      <p:ext uri="{BB962C8B-B14F-4D97-AF65-F5344CB8AC3E}">
        <p14:creationId xmlns:p14="http://schemas.microsoft.com/office/powerpoint/2010/main" val="3898386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B79EF-DFE2-BF42-BBAC-906EFE18C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911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Introduction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D2E38B10-BB1F-BE44-A3EB-1EC9FBCB3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0227" y="1653474"/>
            <a:ext cx="10673573" cy="4114689"/>
          </a:xfrm>
        </p:spPr>
      </p:pic>
    </p:spTree>
    <p:extLst>
      <p:ext uri="{BB962C8B-B14F-4D97-AF65-F5344CB8AC3E}">
        <p14:creationId xmlns:p14="http://schemas.microsoft.com/office/powerpoint/2010/main" val="497375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4DF72-F0FE-B24B-B1A9-F60A4627F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Physical properties of ammonia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86745-FBDB-E041-B776-7D6D3BC2B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Colorless gas.</a:t>
            </a:r>
          </a:p>
          <a:p>
            <a:r>
              <a:rPr lang="en-US" sz="3600" dirty="0"/>
              <a:t>least expensive</a:t>
            </a:r>
          </a:p>
          <a:p>
            <a:r>
              <a:rPr lang="en-US" sz="3600" dirty="0"/>
              <a:t>lighter density than air (0.769 Kg/m^3).</a:t>
            </a:r>
          </a:p>
          <a:p>
            <a:r>
              <a:rPr lang="en-US" sz="3600" dirty="0"/>
              <a:t>Toxic chemical </a:t>
            </a:r>
          </a:p>
          <a:p>
            <a:r>
              <a:rPr lang="en-US" sz="3600" dirty="0"/>
              <a:t>Boiling temperature is −33.4 ◦C  at atmospheric pressure</a:t>
            </a:r>
          </a:p>
          <a:p>
            <a:r>
              <a:rPr lang="en-US" sz="3600" dirty="0"/>
              <a:t> Freezes to white crystals at −77.7 °C.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76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04C62E7B-C30C-1646-98EE-84052D32A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050" y="825500"/>
            <a:ext cx="859790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78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Ammonia—a renewable fuel made from sun, air, and water—could power the globe without carbon">
            <a:hlinkClick r:id="" action="ppaction://media"/>
            <a:extLst>
              <a:ext uri="{FF2B5EF4-FFF2-40B4-BE49-F238E27FC236}">
                <a16:creationId xmlns:a16="http://schemas.microsoft.com/office/drawing/2014/main" id="{E58E9A66-804C-D04A-A8F1-A3A4571F4CB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23434" y="270933"/>
            <a:ext cx="11025099" cy="622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3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4320-F062-7342-A686-6EA88EAE7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Ammonia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D5165-74B5-7D4D-85F6-C7F76FF76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65867"/>
            <a:ext cx="10131425" cy="3725333"/>
          </a:xfrm>
        </p:spPr>
        <p:txBody>
          <a:bodyPr>
            <a:normAutofit/>
          </a:bodyPr>
          <a:lstStyle/>
          <a:p>
            <a:r>
              <a:rPr lang="en-US" sz="2400" dirty="0"/>
              <a:t>Worlds second most produced chemical.</a:t>
            </a:r>
          </a:p>
          <a:p>
            <a:r>
              <a:rPr lang="en-US" sz="2400" dirty="0"/>
              <a:t>Produced from different primary resources such as biomass, coal, natura gas, solar, wind, geothermal, hydro, and nuclear sources.</a:t>
            </a:r>
          </a:p>
          <a:p>
            <a:r>
              <a:rPr lang="en-US" sz="2400" dirty="0"/>
              <a:t>Three main conversion technologies are considered: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800" dirty="0"/>
              <a:t>Haber Bosch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800" dirty="0"/>
              <a:t>Electrochemical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800" dirty="0"/>
              <a:t>Thermochemical</a:t>
            </a:r>
          </a:p>
        </p:txBody>
      </p:sp>
    </p:spTree>
    <p:extLst>
      <p:ext uri="{BB962C8B-B14F-4D97-AF65-F5344CB8AC3E}">
        <p14:creationId xmlns:p14="http://schemas.microsoft.com/office/powerpoint/2010/main" val="2560692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8C876-8F10-6B41-AA22-EFE0AC26E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Haber Bosch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8F9AD-6B29-4A47-85FE-C89D408AA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/>
              <a:t>Developed by Fritz Haber.</a:t>
            </a:r>
          </a:p>
          <a:p>
            <a:r>
              <a:rPr lang="en-US" sz="3200" dirty="0"/>
              <a:t>This was developed during world war 1 time.</a:t>
            </a:r>
          </a:p>
          <a:p>
            <a:r>
              <a:rPr lang="en-US" sz="3200" dirty="0"/>
              <a:t>Fritz Haber developed direct method for synthesizing ammonia from Nitrogen and Hydrogen in 1918.</a:t>
            </a:r>
          </a:p>
          <a:p>
            <a:r>
              <a:rPr lang="en-US" sz="3200" dirty="0"/>
              <a:t>In 1931, this method was translated large scale process by using catalyst and high pressure by Carl Bosch.</a:t>
            </a:r>
          </a:p>
          <a:p>
            <a:r>
              <a:rPr lang="en-US" sz="3200" dirty="0"/>
              <a:t>About 85% of ammonia production worldwide is from this process.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54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6689F-2AFD-B748-A5DA-506B7866E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92455"/>
            <a:ext cx="10131425" cy="1456267"/>
          </a:xfrm>
        </p:spPr>
        <p:txBody>
          <a:bodyPr>
            <a:normAutofit/>
          </a:bodyPr>
          <a:lstStyle/>
          <a:p>
            <a:r>
              <a:rPr lang="en-US" sz="4800" b="1" dirty="0"/>
              <a:t>Haber Bosch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51011-FDFF-7449-8253-6CC465657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321361"/>
            <a:ext cx="10131425" cy="364913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Ammonia is manufactured from Hydrogen and Nitrogen</a:t>
            </a:r>
          </a:p>
          <a:p>
            <a:r>
              <a:rPr lang="en-US" sz="3600" dirty="0"/>
              <a:t>Exothermic reaction</a:t>
            </a:r>
          </a:p>
          <a:p>
            <a:r>
              <a:rPr lang="en-US" sz="3600" dirty="0"/>
              <a:t>This process can happen in room temperature</a:t>
            </a:r>
          </a:p>
          <a:p>
            <a:r>
              <a:rPr lang="en-US" sz="3600" dirty="0"/>
              <a:t>Higher conversion rates - 400–500 ◦C and 10–30 MPa with Iron based catalyst.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BF05E2-E560-8F4F-A994-16DE42CB6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532" y="4930588"/>
            <a:ext cx="8223388" cy="80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547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{E50A7499-51AD-2140-8B39-2FCE742F693D}tf10001058</Template>
  <TotalTime>3694</TotalTime>
  <Words>2059</Words>
  <Application>Microsoft Macintosh PowerPoint</Application>
  <PresentationFormat>Widescreen</PresentationFormat>
  <Paragraphs>175</Paragraphs>
  <Slides>19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Celestial</vt:lpstr>
      <vt:lpstr>Ammonia NH3 as a possible hydrogen energy storage medium </vt:lpstr>
      <vt:lpstr>Background</vt:lpstr>
      <vt:lpstr>Introduction</vt:lpstr>
      <vt:lpstr>Physical properties of ammonia</vt:lpstr>
      <vt:lpstr>PowerPoint Presentation</vt:lpstr>
      <vt:lpstr>PowerPoint Presentation</vt:lpstr>
      <vt:lpstr>Ammonia production</vt:lpstr>
      <vt:lpstr>Haber Bosch Process</vt:lpstr>
      <vt:lpstr>Haber Bosch Process</vt:lpstr>
      <vt:lpstr>Haber Bosch Process</vt:lpstr>
      <vt:lpstr>Electrochemical processing</vt:lpstr>
      <vt:lpstr>Thermochemical cycle for ammonia production</vt:lpstr>
      <vt:lpstr>Ammonia storage and transportation</vt:lpstr>
      <vt:lpstr>Ammonia storage and transportation</vt:lpstr>
      <vt:lpstr>Ammonia Utilization</vt:lpstr>
      <vt:lpstr>Disadvantages of Ammonia Utilization</vt:lpstr>
      <vt:lpstr>Challenges and Recommendations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Ammonia NH3 as a possible hydrogen energy storage medium </dc:title>
  <dc:creator>Chitradurga Gangadhara, Veeresh</dc:creator>
  <cp:lastModifiedBy>Chitradurga Gangadhara, Veeresh</cp:lastModifiedBy>
  <cp:revision>12</cp:revision>
  <dcterms:created xsi:type="dcterms:W3CDTF">2022-04-29T17:24:56Z</dcterms:created>
  <dcterms:modified xsi:type="dcterms:W3CDTF">2022-05-04T17:00:27Z</dcterms:modified>
</cp:coreProperties>
</file>