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86" r:id="rId7"/>
    <p:sldId id="262" r:id="rId8"/>
    <p:sldId id="266" r:id="rId9"/>
    <p:sldId id="263" r:id="rId10"/>
    <p:sldId id="267" r:id="rId11"/>
    <p:sldId id="268" r:id="rId12"/>
    <p:sldId id="269" r:id="rId13"/>
    <p:sldId id="289" r:id="rId14"/>
    <p:sldId id="270" r:id="rId15"/>
    <p:sldId id="288" r:id="rId16"/>
    <p:sldId id="271" r:id="rId17"/>
    <p:sldId id="265" r:id="rId18"/>
    <p:sldId id="272" r:id="rId19"/>
    <p:sldId id="287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AD05-7831-4E7A-911C-87D47B6B8F59}" type="datetimeFigureOut">
              <a:rPr lang="en-US" smtClean="0"/>
              <a:t>11/18/2011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F0236-8440-4751-B4B1-A91B98BED5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C21CE73-995F-4582-AB47-351A551696A0}" type="datetime1">
              <a:rPr lang="en-US" smtClean="0"/>
              <a:t>11/18/2011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659C8-22C8-43D7-9658-19A01B3FFC4E}" type="datetime1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A293F2-7471-4F2B-8318-DC541ADB9B78}" type="datetime1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3237-C200-4F47-8755-6587E3543D90}" type="datetime1">
              <a:rPr lang="en-US" smtClean="0"/>
              <a:t>11/18/2011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D121-6DE2-452C-881C-D174D94DA116}" type="datetime1">
              <a:rPr lang="en-US" smtClean="0"/>
              <a:t>11/18/2011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BDD89B7-9FB0-4002-A4DA-683FEF8EFF58}" type="datetime1">
              <a:rPr lang="en-US" smtClean="0"/>
              <a:t>11/18/2011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510E6FC-1DB7-4DDD-9127-26E1951CBA60}" type="datetime1">
              <a:rPr lang="en-US" smtClean="0"/>
              <a:t>11/18/2011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6018A-A9BB-45CB-8CE6-2D6F4C5AF156}" type="datetime1">
              <a:rPr lang="en-US" smtClean="0"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26AD-D1E8-4AFE-8570-9D293FBEFF4E}" type="datetime1">
              <a:rPr lang="en-US" smtClean="0"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021E-CFA5-4377-9744-BCBE94C08352}" type="datetime1">
              <a:rPr lang="en-US" smtClean="0"/>
              <a:t>11/18/2011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A2C91B-8DBF-42E7-BE87-29D05F82CF4E}" type="datetime1">
              <a:rPr lang="en-US" smtClean="0"/>
              <a:t>11/18/2011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1379E2-883D-4633-B044-E1276E45255A}" type="datetime1">
              <a:rPr lang="en-US" smtClean="0"/>
              <a:t>11/18/2011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1E6310-10E1-49EB-99C0-046CD77296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3124200"/>
            <a:ext cx="6477000" cy="2743200"/>
          </a:xfrm>
        </p:spPr>
        <p:txBody>
          <a:bodyPr/>
          <a:lstStyle/>
          <a:p>
            <a:r>
              <a:rPr lang="en-US" dirty="0" smtClean="0"/>
              <a:t>Metal Hydrides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NPRE 498 – Term Presentation (11/18/2011)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Vikhram V. Swaminathan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Hydride Alloys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Combinations of </a:t>
            </a:r>
            <a:r>
              <a:rPr lang="en-US" sz="2000" dirty="0"/>
              <a:t>exothermic metal A (Ti, </a:t>
            </a:r>
            <a:r>
              <a:rPr lang="en-US" sz="2000" dirty="0" err="1"/>
              <a:t>Zr</a:t>
            </a:r>
            <a:r>
              <a:rPr lang="en-US" sz="2000" dirty="0"/>
              <a:t>, La, </a:t>
            </a:r>
            <a:r>
              <a:rPr lang="en-US" sz="2000" dirty="0" smtClean="0"/>
              <a:t>Mm</a:t>
            </a:r>
            <a:r>
              <a:rPr lang="en-US" sz="2000" dirty="0"/>
              <a:t>) </a:t>
            </a:r>
            <a:r>
              <a:rPr lang="en-US" sz="2000" dirty="0" smtClean="0"/>
              <a:t>and endothermic </a:t>
            </a:r>
            <a:r>
              <a:rPr lang="en-US" sz="2000" dirty="0"/>
              <a:t>metal B (Ni, Fe, Co, </a:t>
            </a:r>
            <a:r>
              <a:rPr lang="en-US" sz="2000" dirty="0" err="1" smtClean="0"/>
              <a:t>Mn</a:t>
            </a:r>
            <a:r>
              <a:rPr lang="en-US" sz="2000" dirty="0"/>
              <a:t>) without affinity to hydrogen </a:t>
            </a:r>
            <a:endParaRPr lang="en-US" sz="2000" dirty="0" smtClean="0"/>
          </a:p>
          <a:p>
            <a:r>
              <a:rPr lang="en-US" sz="2000" dirty="0" smtClean="0"/>
              <a:t>Typical forms: </a:t>
            </a:r>
            <a:r>
              <a:rPr lang="de-DE" sz="2000" dirty="0"/>
              <a:t>AB</a:t>
            </a:r>
            <a:r>
              <a:rPr lang="de-DE" sz="2000" baseline="-25000" dirty="0"/>
              <a:t>5</a:t>
            </a:r>
            <a:r>
              <a:rPr lang="de-DE" sz="2000" dirty="0"/>
              <a:t>, AB</a:t>
            </a:r>
            <a:r>
              <a:rPr lang="de-DE" sz="2000" baseline="-25000" dirty="0"/>
              <a:t>2</a:t>
            </a:r>
            <a:r>
              <a:rPr lang="de-DE" sz="2000" dirty="0"/>
              <a:t>, AB, or A</a:t>
            </a:r>
            <a:r>
              <a:rPr lang="de-DE" sz="2000" baseline="-25000" dirty="0"/>
              <a:t>2</a:t>
            </a:r>
            <a:r>
              <a:rPr lang="de-DE" sz="2000" dirty="0"/>
              <a:t>B </a:t>
            </a:r>
            <a:endParaRPr lang="en-US" sz="2000" dirty="0" smtClean="0"/>
          </a:p>
          <a:p>
            <a:r>
              <a:rPr lang="en-US" sz="2000" dirty="0" smtClean="0"/>
              <a:t>La-Ni alloy- LaNi</a:t>
            </a:r>
            <a:r>
              <a:rPr lang="en-US" sz="2000" baseline="-25000" dirty="0" smtClean="0"/>
              <a:t>4.7</a:t>
            </a:r>
            <a:r>
              <a:rPr lang="en-US" sz="2000" dirty="0" smtClean="0"/>
              <a:t>Al</a:t>
            </a:r>
            <a:r>
              <a:rPr lang="en-US" sz="2000" baseline="-25000" dirty="0" smtClean="0"/>
              <a:t>0.3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Ergenics</a:t>
            </a:r>
            <a:r>
              <a:rPr lang="en-US" sz="2000" dirty="0" smtClean="0"/>
              <a:t> (Solid State Hydrogen Energy Solutions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52775"/>
            <a:ext cx="3733800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62491" y="5181600"/>
            <a:ext cx="36234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LaNi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Gravimetric density of 1.3 </a:t>
            </a:r>
            <a:r>
              <a:rPr lang="en-US" sz="2000" dirty="0" err="1" smtClean="0"/>
              <a:t>wt</a:t>
            </a:r>
            <a:r>
              <a:rPr lang="en-US" sz="2000" dirty="0" smtClean="0"/>
              <a:t>% H</a:t>
            </a:r>
          </a:p>
          <a:p>
            <a:r>
              <a:rPr lang="en-US" sz="2000" dirty="0" smtClean="0"/>
              <a:t>Volumetric density of 0.1 kg/L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355" y="2590800"/>
            <a:ext cx="2933700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Metal Hydride Alloys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Hydrogen absorption/desorption isotherms		Applications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2238375"/>
            <a:ext cx="4362450" cy="3324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904" y="4152900"/>
            <a:ext cx="3019425" cy="179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019800"/>
            <a:ext cx="646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 Hydrogen storage battery technology for heavy equipment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78" y="2238375"/>
            <a:ext cx="38766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Magnesium Hydride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Abundantly available- most representative group 2 hydride</a:t>
            </a:r>
          </a:p>
          <a:p>
            <a:r>
              <a:rPr lang="en-US" sz="2000" dirty="0" smtClean="0"/>
              <a:t>Inexpensive</a:t>
            </a:r>
          </a:p>
          <a:p>
            <a:r>
              <a:rPr lang="en-US" sz="2000" dirty="0" smtClean="0"/>
              <a:t>Medium sorption temperatures 300-325°C</a:t>
            </a:r>
          </a:p>
          <a:p>
            <a:r>
              <a:rPr lang="en-US" sz="2000" dirty="0" smtClean="0"/>
              <a:t>Slow kinetics!</a:t>
            </a:r>
          </a:p>
          <a:p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1"/>
          <a:stretch/>
        </p:blipFill>
        <p:spPr bwMode="auto">
          <a:xfrm>
            <a:off x="762000" y="3346883"/>
            <a:ext cx="3495675" cy="312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58"/>
          <a:stretch/>
        </p:blipFill>
        <p:spPr bwMode="auto">
          <a:xfrm>
            <a:off x="4962525" y="3200400"/>
            <a:ext cx="3495675" cy="329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838200" y="2286000"/>
            <a:ext cx="3467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876800" y="2209800"/>
            <a:ext cx="34671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Magnesium Hydride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Can we improve the kinetics?</a:t>
            </a:r>
          </a:p>
          <a:p>
            <a:pPr lvl="1"/>
            <a:r>
              <a:rPr lang="en-US" sz="1700" dirty="0" smtClean="0"/>
              <a:t>Nano-Cr</a:t>
            </a:r>
            <a:r>
              <a:rPr lang="en-US" sz="1700" baseline="-25000" dirty="0" smtClean="0"/>
              <a:t>2</a:t>
            </a:r>
            <a:r>
              <a:rPr lang="en-US" sz="1700" dirty="0" smtClean="0"/>
              <a:t>O</a:t>
            </a:r>
            <a:r>
              <a:rPr lang="en-US" sz="1700" baseline="-25000" dirty="0" smtClean="0"/>
              <a:t>3</a:t>
            </a:r>
            <a:r>
              <a:rPr lang="en-US" sz="1700" dirty="0" smtClean="0"/>
              <a:t> particles, ball milling synthesis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5x improved sorption rates</a:t>
            </a:r>
          </a:p>
          <a:p>
            <a:r>
              <a:rPr lang="en-US" sz="2000" dirty="0" smtClean="0"/>
              <a:t>Hydrogen uptake/release Capacity caps at ~6%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20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Hydride Slurries..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Create a slurry of the Hydride to transport in pipelines</a:t>
            </a:r>
          </a:p>
          <a:p>
            <a:pPr marL="0" indent="0">
              <a:buNone/>
            </a:pPr>
            <a:r>
              <a:rPr lang="en-US" sz="2000" dirty="0" smtClean="0"/>
              <a:t>						-Safe Hydrogen, LLC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What about safety?</a:t>
            </a:r>
            <a:endParaRPr lang="en-US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2057400"/>
            <a:ext cx="26003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2672873"/>
            <a:ext cx="31765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2590800"/>
            <a:ext cx="3019425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52" y="5715000"/>
            <a:ext cx="40767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469505" cy="398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Hydride Slurries..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is the metal hydride regenerated?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err="1" smtClean="0"/>
              <a:t>Upto</a:t>
            </a:r>
            <a:r>
              <a:rPr lang="en-US" sz="2000" dirty="0" smtClean="0"/>
              <a:t> 11% </a:t>
            </a:r>
            <a:r>
              <a:rPr lang="en-US" sz="2000" dirty="0" err="1" smtClean="0"/>
              <a:t>wt</a:t>
            </a:r>
            <a:r>
              <a:rPr lang="en-US" sz="2000" dirty="0" smtClean="0"/>
              <a:t> capacity with MgH</a:t>
            </a:r>
            <a:r>
              <a:rPr lang="en-US" sz="2000" baseline="-25000" dirty="0" smtClean="0"/>
              <a:t>2</a:t>
            </a:r>
          </a:p>
          <a:p>
            <a:r>
              <a:rPr lang="en-US" sz="2000" dirty="0" smtClean="0"/>
              <a:t>Can this combine with a project like DESERTEC?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08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5654040" cy="37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Hydride Slurries..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Cost-effectiveness						Contaminants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Might work if production &gt;104 ton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/</a:t>
            </a:r>
            <a:r>
              <a:rPr lang="en-US" sz="2000" dirty="0" err="1" smtClean="0"/>
              <a:t>hr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9"/>
          <a:stretch/>
        </p:blipFill>
        <p:spPr bwMode="auto">
          <a:xfrm>
            <a:off x="6096000" y="2514600"/>
            <a:ext cx="2866931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7"/>
          <a:stretch/>
        </p:blipFill>
        <p:spPr bwMode="auto">
          <a:xfrm>
            <a:off x="7349905" y="3743325"/>
            <a:ext cx="1613026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49"/>
          <a:stretch/>
        </p:blipFill>
        <p:spPr bwMode="auto">
          <a:xfrm>
            <a:off x="6096000" y="3800475"/>
            <a:ext cx="143346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Mixed Alloy Hydrides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14400"/>
          </a:xfrm>
        </p:spPr>
        <p:txBody>
          <a:bodyPr/>
          <a:lstStyle/>
          <a:p>
            <a:r>
              <a:rPr lang="en-US" sz="2000" dirty="0" smtClean="0"/>
              <a:t>Can we get better than AB</a:t>
            </a:r>
            <a:r>
              <a:rPr lang="en-US" sz="2000" baseline="-25000" dirty="0" smtClean="0"/>
              <a:t>5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MmNi</a:t>
            </a:r>
            <a:r>
              <a:rPr lang="en-US" sz="2000" baseline="-25000" dirty="0" smtClean="0"/>
              <a:t>4.16</a:t>
            </a:r>
            <a:r>
              <a:rPr lang="en-US" sz="2000" dirty="0" smtClean="0"/>
              <a:t>Mn</a:t>
            </a:r>
            <a:r>
              <a:rPr lang="en-US" sz="2000" baseline="-25000" dirty="0" smtClean="0"/>
              <a:t>0.24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0.5</a:t>
            </a:r>
            <a:r>
              <a:rPr lang="en-US" sz="2000" dirty="0" smtClean="0"/>
              <a:t>Al</a:t>
            </a:r>
            <a:r>
              <a:rPr lang="en-US" sz="2000" baseline="-25000" dirty="0" smtClean="0"/>
              <a:t>0.1</a:t>
            </a:r>
            <a:r>
              <a:rPr lang="en-US" sz="2000" dirty="0" smtClean="0"/>
              <a:t> perhaps, holds the answer!</a:t>
            </a:r>
            <a:endParaRPr lang="en-US" sz="2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309692" y="2814639"/>
            <a:ext cx="4893468" cy="1239440"/>
            <a:chOff x="1309688" y="2814638"/>
            <a:chExt cx="6524625" cy="16525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688" y="2814638"/>
              <a:ext cx="6524625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4038600"/>
              <a:ext cx="426720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ontent Placeholder 3"/>
          <p:cNvSpPr txBox="1">
            <a:spLocks/>
          </p:cNvSpPr>
          <p:nvPr/>
        </p:nvSpPr>
        <p:spPr>
          <a:xfrm>
            <a:off x="609600" y="2377440"/>
            <a:ext cx="8153400" cy="1828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An unexpected source: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9600" y="4343400"/>
            <a:ext cx="81534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Key aspects:</a:t>
            </a:r>
          </a:p>
          <a:p>
            <a:pPr lvl="1"/>
            <a:r>
              <a:rPr lang="en-US" sz="1700" dirty="0" smtClean="0"/>
              <a:t>3-7 bar operating pressure for sorption cycles</a:t>
            </a:r>
          </a:p>
          <a:p>
            <a:pPr lvl="1"/>
            <a:r>
              <a:rPr lang="en-US" sz="1700" dirty="0" smtClean="0"/>
              <a:t>15/80°C absorption-desorption temperatures—PEMFCs peak performance at 80°C!</a:t>
            </a:r>
          </a:p>
          <a:p>
            <a:pPr lvl="1"/>
            <a:r>
              <a:rPr lang="en-US" sz="1700" dirty="0" smtClean="0"/>
              <a:t>Over 1000 </a:t>
            </a:r>
            <a:r>
              <a:rPr lang="en-US" sz="1700" dirty="0" err="1" smtClean="0"/>
              <a:t>cyles</a:t>
            </a:r>
            <a:r>
              <a:rPr lang="en-US" sz="1700" dirty="0" smtClean="0"/>
              <a:t> of regeneration capacity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MmNi</a:t>
            </a:r>
            <a:r>
              <a:rPr lang="en-US" baseline="-25000" dirty="0"/>
              <a:t>4.16</a:t>
            </a:r>
            <a:r>
              <a:rPr lang="en-US" dirty="0"/>
              <a:t>Mn</a:t>
            </a:r>
            <a:r>
              <a:rPr lang="en-US" baseline="-25000" dirty="0"/>
              <a:t>0.24</a:t>
            </a:r>
            <a:r>
              <a:rPr lang="en-US" dirty="0"/>
              <a:t>Co</a:t>
            </a:r>
            <a:r>
              <a:rPr lang="en-US" baseline="-25000" dirty="0"/>
              <a:t>0.5</a:t>
            </a:r>
            <a:r>
              <a:rPr lang="en-US" dirty="0"/>
              <a:t>Al</a:t>
            </a:r>
            <a:r>
              <a:rPr lang="en-US" baseline="-25000" dirty="0"/>
              <a:t>0.1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43200"/>
            <a:ext cx="5724430" cy="2699480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5867400"/>
            <a:ext cx="8153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May be we could engineer a way to run a fuel cell, than pump seawater..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802701"/>
            <a:ext cx="3439763" cy="26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MmNi</a:t>
            </a:r>
            <a:r>
              <a:rPr lang="en-US" baseline="-25000" dirty="0"/>
              <a:t>4.16</a:t>
            </a:r>
            <a:r>
              <a:rPr lang="en-US" dirty="0"/>
              <a:t>Mn</a:t>
            </a:r>
            <a:r>
              <a:rPr lang="en-US" baseline="-25000" dirty="0"/>
              <a:t>0.24</a:t>
            </a:r>
            <a:r>
              <a:rPr lang="en-US" dirty="0"/>
              <a:t>Co</a:t>
            </a:r>
            <a:r>
              <a:rPr lang="en-US" baseline="-25000" dirty="0"/>
              <a:t>0.5</a:t>
            </a:r>
            <a:r>
              <a:rPr lang="en-US" dirty="0"/>
              <a:t>Al</a:t>
            </a:r>
            <a:r>
              <a:rPr lang="en-US" baseline="-25000" dirty="0"/>
              <a:t>0.1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86"/>
          <a:stretch/>
        </p:blipFill>
        <p:spPr>
          <a:xfrm>
            <a:off x="457200" y="1981200"/>
            <a:ext cx="4109954" cy="4081080"/>
          </a:xfr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1374648" y="5867400"/>
            <a:ext cx="2892552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Hydrogen storage/release</a:t>
            </a:r>
          </a:p>
          <a:p>
            <a:pPr marL="0" indent="0">
              <a:buNone/>
            </a:pPr>
            <a:r>
              <a:rPr lang="en-US" sz="2000" dirty="0" smtClean="0"/>
              <a:t>between 15 and 80°C</a:t>
            </a:r>
            <a:endParaRPr lang="en-US" sz="20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7200" y="1600200"/>
            <a:ext cx="8153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Some performance metrics..</a:t>
            </a:r>
          </a:p>
        </p:txBody>
      </p:sp>
      <p:pic>
        <p:nvPicPr>
          <p:cNvPr id="11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6"/>
          <a:stretch/>
        </p:blipFill>
        <p:spPr>
          <a:xfrm>
            <a:off x="4800602" y="2057400"/>
            <a:ext cx="3930126" cy="3854353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5718048" y="5867400"/>
            <a:ext cx="2892552" cy="91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Regeneration capacity</a:t>
            </a:r>
          </a:p>
          <a:p>
            <a:pPr marL="0" indent="0">
              <a:buNone/>
            </a:pPr>
            <a:r>
              <a:rPr lang="en-US" sz="2000" dirty="0" smtClean="0"/>
              <a:t>&gt;93% after 1000 cycles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54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Current status and projections</a:t>
            </a:r>
          </a:p>
          <a:p>
            <a:pPr lvl="1"/>
            <a:r>
              <a:rPr lang="en-US" dirty="0" smtClean="0"/>
              <a:t>Requirements and Challenges</a:t>
            </a:r>
          </a:p>
          <a:p>
            <a:r>
              <a:rPr lang="en-US" dirty="0" smtClean="0"/>
              <a:t>Chemical/Reversible Metal hydrides</a:t>
            </a:r>
          </a:p>
          <a:p>
            <a:r>
              <a:rPr lang="en-US" dirty="0" smtClean="0"/>
              <a:t>Magnesium Hydride</a:t>
            </a:r>
          </a:p>
          <a:p>
            <a:pPr lvl="1"/>
            <a:r>
              <a:rPr lang="en-US" dirty="0" smtClean="0"/>
              <a:t>Transportation and Regeneration</a:t>
            </a:r>
          </a:p>
          <a:p>
            <a:r>
              <a:rPr lang="en-US" dirty="0" smtClean="0"/>
              <a:t>Getting the better of AB</a:t>
            </a:r>
            <a:r>
              <a:rPr lang="en-US" baseline="-25000" dirty="0" smtClean="0"/>
              <a:t>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743200"/>
            <a:ext cx="64770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2072435"/>
          </a:xfrm>
        </p:spPr>
        <p:txBody>
          <a:bodyPr>
            <a:noAutofit/>
          </a:bodyPr>
          <a:lstStyle/>
          <a:p>
            <a:r>
              <a:rPr lang="en-US" sz="2000" dirty="0" smtClean="0"/>
              <a:t>Hydrogen </a:t>
            </a:r>
            <a:r>
              <a:rPr lang="en-US" sz="2000" dirty="0"/>
              <a:t>has the highest energy per unit of weight of any chemical fuel</a:t>
            </a:r>
          </a:p>
          <a:p>
            <a:r>
              <a:rPr lang="en-US" sz="2000" dirty="0" smtClean="0"/>
              <a:t>Convenient</a:t>
            </a:r>
            <a:r>
              <a:rPr lang="en-US" sz="2000" dirty="0"/>
              <a:t>, pollution free energy carrier, route to electrical power</a:t>
            </a:r>
          </a:p>
          <a:p>
            <a:r>
              <a:rPr lang="en-US" sz="2000" dirty="0" smtClean="0"/>
              <a:t>Clean</a:t>
            </a:r>
            <a:r>
              <a:rPr lang="en-US" sz="2000" dirty="0"/>
              <a:t>, only product is </a:t>
            </a:r>
            <a:r>
              <a:rPr lang="en-US" sz="2000" dirty="0" smtClean="0"/>
              <a:t>water—no </a:t>
            </a:r>
            <a:r>
              <a:rPr lang="en-US" sz="2000" dirty="0"/>
              <a:t>greenhouse </a:t>
            </a:r>
            <a:r>
              <a:rPr lang="en-US" sz="2000" dirty="0" smtClean="0"/>
              <a:t>gases/air </a:t>
            </a:r>
            <a:r>
              <a:rPr lang="en-US" sz="2000" dirty="0"/>
              <a:t>pollution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3</a:t>
            </a:fld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410200" y="3312855"/>
            <a:ext cx="3129383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Anode:	 2H</a:t>
            </a:r>
            <a:r>
              <a:rPr lang="en-US" sz="1600" baseline="-25000" dirty="0" smtClean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Wingdings 3"/>
              </a:rPr>
              <a:t> 4H</a:t>
            </a:r>
            <a:r>
              <a:rPr lang="en-US" sz="1600" baseline="30000" dirty="0">
                <a:solidFill>
                  <a:prstClr val="black"/>
                </a:solidFill>
                <a:cs typeface="Arial" pitchFamily="34" charset="0"/>
                <a:sym typeface="Wingdings 3"/>
              </a:rPr>
              <a:t>+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  <a:sym typeface="Wingdings 3"/>
              </a:rPr>
              <a:t> +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4e</a:t>
            </a:r>
            <a:r>
              <a:rPr lang="en-US" sz="1600" baseline="300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-</a:t>
            </a:r>
          </a:p>
          <a:p>
            <a:pPr algn="ctr">
              <a:defRPr/>
            </a:pPr>
            <a:endParaRPr lang="en-US" sz="1600" dirty="0" smtClean="0">
              <a:cs typeface="Arial" pitchFamily="34" charset="0"/>
              <a:sym typeface="Wingdings 3"/>
            </a:endParaRPr>
          </a:p>
          <a:p>
            <a:pPr algn="ctr">
              <a:defRPr/>
            </a:pPr>
            <a:r>
              <a:rPr lang="en-US" sz="1600" dirty="0" smtClean="0">
                <a:cs typeface="Arial" pitchFamily="34" charset="0"/>
                <a:sym typeface="Wingdings 3"/>
              </a:rPr>
              <a:t>E</a:t>
            </a:r>
            <a:r>
              <a:rPr lang="en-US" sz="1600" baseline="30000" dirty="0" smtClean="0">
                <a:cs typeface="Arial" pitchFamily="34" charset="0"/>
                <a:sym typeface="Wingdings 3"/>
              </a:rPr>
              <a:t>°</a:t>
            </a:r>
            <a:r>
              <a:rPr lang="en-US" sz="1600" dirty="0" smtClean="0">
                <a:cs typeface="Arial" pitchFamily="34" charset="0"/>
                <a:sym typeface="Wingdings 3"/>
              </a:rPr>
              <a:t> = 1.23 V</a:t>
            </a:r>
          </a:p>
          <a:p>
            <a:pPr algn="ctr">
              <a:defRPr/>
            </a:pPr>
            <a:r>
              <a:rPr lang="en-US" sz="1600" dirty="0" smtClean="0">
                <a:cs typeface="Arial" pitchFamily="34" charset="0"/>
                <a:sym typeface="Wingdings 3"/>
              </a:rPr>
              <a:t>In practice, </a:t>
            </a:r>
            <a:r>
              <a:rPr lang="en-US" sz="1600" dirty="0" err="1" smtClean="0">
                <a:solidFill>
                  <a:srgbClr val="FF0000"/>
                </a:solidFill>
                <a:cs typeface="Arial" pitchFamily="34" charset="0"/>
                <a:sym typeface="Wingdings 3"/>
              </a:rPr>
              <a:t>E</a:t>
            </a:r>
            <a:r>
              <a:rPr lang="en-US" sz="1600" baseline="-25000" dirty="0" err="1" smtClean="0">
                <a:solidFill>
                  <a:srgbClr val="FF0000"/>
                </a:solidFill>
                <a:cs typeface="Arial" pitchFamily="34" charset="0"/>
                <a:sym typeface="Wingdings 3"/>
              </a:rPr>
              <a:t>cell</a:t>
            </a:r>
            <a:r>
              <a:rPr lang="en-US" sz="1600" baseline="30000" dirty="0" smtClean="0">
                <a:solidFill>
                  <a:srgbClr val="FF0000"/>
                </a:solidFill>
                <a:cs typeface="Arial" pitchFamily="34" charset="0"/>
                <a:sym typeface="Wingdings 3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cs typeface="Arial" pitchFamily="34" charset="0"/>
                <a:sym typeface="Wingdings 3"/>
              </a:rPr>
              <a:t>≈ 1 V </a:t>
            </a:r>
            <a:endParaRPr lang="en-US" sz="1600" dirty="0" smtClean="0">
              <a:cs typeface="Arial" pitchFamily="34" charset="0"/>
            </a:endParaRPr>
          </a:p>
          <a:p>
            <a:endParaRPr lang="en-US" sz="1600" dirty="0" smtClean="0">
              <a:solidFill>
                <a:prstClr val="black"/>
              </a:solidFill>
              <a:cs typeface="Arial" pitchFamily="34" charset="0"/>
              <a:sym typeface="Wingdings 3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Cathode: O</a:t>
            </a:r>
            <a:r>
              <a:rPr lang="en-US" sz="1600" baseline="-250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 + 4H</a:t>
            </a:r>
            <a:r>
              <a:rPr lang="en-US" sz="1600" baseline="300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+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 + 4e</a:t>
            </a:r>
            <a:r>
              <a:rPr lang="en-US" sz="1600" baseline="300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-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 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2H</a:t>
            </a:r>
            <a:r>
              <a:rPr lang="en-US" sz="1600" baseline="-250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2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O</a:t>
            </a:r>
          </a:p>
          <a:p>
            <a:endParaRPr lang="en-US" sz="1600" dirty="0" smtClean="0">
              <a:solidFill>
                <a:prstClr val="black"/>
              </a:solidFill>
              <a:cs typeface="Arial" pitchFamily="34" charset="0"/>
              <a:sym typeface="Wingdings 3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Can we beat Carnot limits?</a:t>
            </a:r>
            <a:endParaRPr lang="en-US" sz="1600" dirty="0">
              <a:solidFill>
                <a:prstClr val="black"/>
              </a:solidFill>
              <a:cs typeface="Arial" pitchFamily="34" charset="0"/>
              <a:sym typeface="Wingdings 3"/>
            </a:endParaRPr>
          </a:p>
          <a:p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PEM Fuel cell efficiencies up to 70%</a:t>
            </a:r>
          </a:p>
          <a:p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Wingdings 3"/>
              </a:rPr>
              <a:t>System efficiencies of 50-55%!!</a:t>
            </a:r>
            <a:endParaRPr lang="en-US" sz="1600" dirty="0" smtClean="0">
              <a:solidFill>
                <a:prstClr val="black"/>
              </a:solidFill>
              <a:cs typeface="Arial" pitchFamily="34" charset="0"/>
              <a:sym typeface="Wingdings 3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3600450" y="3248319"/>
            <a:ext cx="1485900" cy="2190619"/>
            <a:chOff x="3905250" y="1724318"/>
            <a:chExt cx="1485900" cy="2190619"/>
          </a:xfrm>
        </p:grpSpPr>
        <p:sp>
          <p:nvSpPr>
            <p:cNvPr id="154" name="Frame 153"/>
            <p:cNvSpPr/>
            <p:nvPr/>
          </p:nvSpPr>
          <p:spPr>
            <a:xfrm>
              <a:off x="3905250" y="2162337"/>
              <a:ext cx="1428750" cy="1752600"/>
            </a:xfrm>
            <a:prstGeom prst="frame">
              <a:avLst>
                <a:gd name="adj1" fmla="val 3304"/>
              </a:avLst>
            </a:prstGeom>
            <a:solidFill>
              <a:srgbClr val="AD5F66"/>
            </a:solidFill>
            <a:ln w="25400" cap="flat" cmpd="sng" algn="ctr">
              <a:noFill/>
              <a:prstDash val="solid"/>
              <a:bevel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Litebulb"/>
            <p:cNvSpPr>
              <a:spLocks noChangeAspect="1" noEditPoints="1" noChangeArrowheads="1"/>
            </p:cNvSpPr>
            <p:nvPr/>
          </p:nvSpPr>
          <p:spPr bwMode="auto">
            <a:xfrm>
              <a:off x="4462760" y="1724318"/>
              <a:ext cx="356890" cy="535948"/>
            </a:xfrm>
            <a:custGeom>
              <a:avLst/>
              <a:gdLst>
                <a:gd name="T0" fmla="*/ 4934951 w 21600"/>
                <a:gd name="T1" fmla="*/ 0 h 21600"/>
                <a:gd name="T2" fmla="*/ 9869881 w 21600"/>
                <a:gd name="T3" fmla="*/ 8018218 h 21600"/>
                <a:gd name="T4" fmla="*/ 0 w 21600"/>
                <a:gd name="T5" fmla="*/ 8018218 h 21600"/>
                <a:gd name="T6" fmla="*/ 4934951 w 21600"/>
                <a:gd name="T7" fmla="*/ 222556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TextBox 7"/>
            <p:cNvSpPr txBox="1">
              <a:spLocks noChangeArrowheads="1"/>
            </p:cNvSpPr>
            <p:nvPr/>
          </p:nvSpPr>
          <p:spPr bwMode="auto">
            <a:xfrm>
              <a:off x="5010150" y="2576096"/>
              <a:ext cx="381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</a:t>
              </a:r>
              <a:r>
                <a:rPr kumimoji="0" lang="en-US" sz="16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-</a:t>
              </a:r>
              <a:endPara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7" name="Straight Arrow Connector 156"/>
            <p:cNvCxnSpPr/>
            <p:nvPr/>
          </p:nvCxnSpPr>
          <p:spPr>
            <a:xfrm rot="5400000">
              <a:off x="4801394" y="2894806"/>
              <a:ext cx="457200" cy="158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tailEnd type="arrow"/>
            </a:ln>
            <a:effectLst/>
          </p:spPr>
        </p:cxnSp>
      </p:grpSp>
      <p:grpSp>
        <p:nvGrpSpPr>
          <p:cNvPr id="158" name="Group 92"/>
          <p:cNvGrpSpPr/>
          <p:nvPr/>
        </p:nvGrpSpPr>
        <p:grpSpPr>
          <a:xfrm>
            <a:off x="228600" y="2581762"/>
            <a:ext cx="3619500" cy="3971438"/>
            <a:chOff x="495300" y="1057761"/>
            <a:chExt cx="3619500" cy="3971438"/>
          </a:xfrm>
        </p:grpSpPr>
        <p:sp>
          <p:nvSpPr>
            <p:cNvPr id="159" name="Rectangle 158"/>
            <p:cNvSpPr/>
            <p:nvPr/>
          </p:nvSpPr>
          <p:spPr bwMode="auto">
            <a:xfrm rot="5400000">
              <a:off x="1487500" y="2530637"/>
              <a:ext cx="2579675" cy="1028700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 rot="5400000">
              <a:off x="1409862" y="3572037"/>
              <a:ext cx="2742875" cy="171450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Rectangle 160"/>
            <p:cNvSpPr/>
            <p:nvPr/>
          </p:nvSpPr>
          <p:spPr bwMode="auto">
            <a:xfrm rot="5400000">
              <a:off x="1409700" y="2343474"/>
              <a:ext cx="2742875" cy="171450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  <a:scene3d>
              <a:camera prst="orthographicFront">
                <a:rot lat="0" lon="0" rev="16200000"/>
              </a:camera>
              <a:lightRig rig="threePt" dir="t"/>
            </a:scene3d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TextBox 45"/>
            <p:cNvSpPr txBox="1">
              <a:spLocks noChangeArrowheads="1"/>
            </p:cNvSpPr>
            <p:nvPr/>
          </p:nvSpPr>
          <p:spPr bwMode="auto">
            <a:xfrm>
              <a:off x="3429000" y="2841787"/>
              <a:ext cx="685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PEM</a:t>
              </a:r>
              <a:endPara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95300" y="2214308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 3"/>
                </a:rPr>
                <a:t>Catalyst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95300" y="3467262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 3"/>
                </a:rPr>
                <a:t>Catalyst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5" name="Group 93"/>
          <p:cNvGrpSpPr/>
          <p:nvPr/>
        </p:nvGrpSpPr>
        <p:grpSpPr>
          <a:xfrm>
            <a:off x="2171700" y="4076863"/>
            <a:ext cx="914400" cy="1000125"/>
            <a:chOff x="2362200" y="2552862"/>
            <a:chExt cx="914400" cy="1000125"/>
          </a:xfrm>
        </p:grpSpPr>
        <p:sp>
          <p:nvSpPr>
            <p:cNvPr id="166" name="TextBox 32"/>
            <p:cNvSpPr txBox="1">
              <a:spLocks noChangeArrowheads="1"/>
            </p:cNvSpPr>
            <p:nvPr/>
          </p:nvSpPr>
          <p:spPr bwMode="auto">
            <a:xfrm>
              <a:off x="2362200" y="3086262"/>
              <a:ext cx="4572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67" name="TextBox 33"/>
            <p:cNvSpPr txBox="1">
              <a:spLocks noChangeArrowheads="1"/>
            </p:cNvSpPr>
            <p:nvPr/>
          </p:nvSpPr>
          <p:spPr bwMode="auto">
            <a:xfrm>
              <a:off x="2362200" y="2625887"/>
              <a:ext cx="4238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cxnSp>
          <p:nvCxnSpPr>
            <p:cNvPr id="168" name="Straight Arrow Connector 167"/>
            <p:cNvCxnSpPr/>
            <p:nvPr/>
          </p:nvCxnSpPr>
          <p:spPr>
            <a:xfrm rot="16200000">
              <a:off x="2466975" y="3040224"/>
              <a:ext cx="609600" cy="1587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headEnd type="arrow"/>
              <a:tailEnd type="none"/>
            </a:ln>
            <a:effectLst/>
          </p:spPr>
        </p:cxnSp>
        <p:sp>
          <p:nvSpPr>
            <p:cNvPr id="169" name="TextBox 33"/>
            <p:cNvSpPr txBox="1">
              <a:spLocks noChangeArrowheads="1"/>
            </p:cNvSpPr>
            <p:nvPr/>
          </p:nvSpPr>
          <p:spPr bwMode="auto">
            <a:xfrm>
              <a:off x="2852737" y="2552862"/>
              <a:ext cx="4238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70" name="TextBox 33"/>
            <p:cNvSpPr txBox="1">
              <a:spLocks noChangeArrowheads="1"/>
            </p:cNvSpPr>
            <p:nvPr/>
          </p:nvSpPr>
          <p:spPr bwMode="auto">
            <a:xfrm>
              <a:off x="2776537" y="3245012"/>
              <a:ext cx="4238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</a:t>
              </a:r>
              <a:r>
                <a:rPr kumimoji="0" lang="en-US" sz="1400" b="1" i="0" u="none" strike="noStrike" kern="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</p:grpSp>
      <p:grpSp>
        <p:nvGrpSpPr>
          <p:cNvPr id="171" name="Group 95"/>
          <p:cNvGrpSpPr/>
          <p:nvPr/>
        </p:nvGrpSpPr>
        <p:grpSpPr>
          <a:xfrm>
            <a:off x="1181101" y="5296063"/>
            <a:ext cx="1142999" cy="622400"/>
            <a:chOff x="1447801" y="3772062"/>
            <a:chExt cx="1142999" cy="622400"/>
          </a:xfrm>
        </p:grpSpPr>
        <p:grpSp>
          <p:nvGrpSpPr>
            <p:cNvPr id="172" name="Group 76"/>
            <p:cNvGrpSpPr/>
            <p:nvPr/>
          </p:nvGrpSpPr>
          <p:grpSpPr>
            <a:xfrm>
              <a:off x="1524000" y="3772062"/>
              <a:ext cx="533400" cy="311200"/>
              <a:chOff x="4648200" y="4124325"/>
              <a:chExt cx="533400" cy="311200"/>
            </a:xfrm>
          </p:grpSpPr>
          <p:sp>
            <p:nvSpPr>
              <p:cNvPr id="177" name="Oval 176"/>
              <p:cNvSpPr/>
              <p:nvPr/>
            </p:nvSpPr>
            <p:spPr bwMode="auto">
              <a:xfrm>
                <a:off x="4651279" y="4130725"/>
                <a:ext cx="494141" cy="3048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  <a:alpha val="50000"/>
                </a:srgbClr>
              </a:solidFill>
              <a:ln w="2540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TextBox 7"/>
              <p:cNvSpPr txBox="1">
                <a:spLocks noChangeArrowheads="1"/>
              </p:cNvSpPr>
              <p:nvPr/>
            </p:nvSpPr>
            <p:spPr bwMode="auto">
              <a:xfrm>
                <a:off x="4648200" y="4124325"/>
                <a:ext cx="533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3" name="Group 77"/>
            <p:cNvGrpSpPr/>
            <p:nvPr/>
          </p:nvGrpSpPr>
          <p:grpSpPr>
            <a:xfrm>
              <a:off x="2057400" y="4083262"/>
              <a:ext cx="533400" cy="311200"/>
              <a:chOff x="4648200" y="4124325"/>
              <a:chExt cx="533400" cy="311200"/>
            </a:xfrm>
          </p:grpSpPr>
          <p:sp>
            <p:nvSpPr>
              <p:cNvPr id="175" name="Oval 174"/>
              <p:cNvSpPr/>
              <p:nvPr/>
            </p:nvSpPr>
            <p:spPr bwMode="auto">
              <a:xfrm>
                <a:off x="4651279" y="4130725"/>
                <a:ext cx="494141" cy="304800"/>
              </a:xfrm>
              <a:prstGeom prst="ellipse">
                <a:avLst/>
              </a:prstGeom>
              <a:solidFill>
                <a:srgbClr val="1F497D">
                  <a:lumMod val="60000"/>
                  <a:lumOff val="40000"/>
                  <a:alpha val="50000"/>
                </a:srgbClr>
              </a:solidFill>
              <a:ln w="25400" cap="flat" cmpd="sng" algn="ctr">
                <a:solidFill>
                  <a:srgbClr val="4F81BD">
                    <a:lumMod val="5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6" name="TextBox 7"/>
              <p:cNvSpPr txBox="1">
                <a:spLocks noChangeArrowheads="1"/>
              </p:cNvSpPr>
              <p:nvPr/>
            </p:nvSpPr>
            <p:spPr bwMode="auto">
              <a:xfrm>
                <a:off x="4648200" y="4124325"/>
                <a:ext cx="533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</a:t>
                </a:r>
                <a:endPara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74" name="Bent Arrow 173"/>
            <p:cNvSpPr/>
            <p:nvPr/>
          </p:nvSpPr>
          <p:spPr>
            <a:xfrm rot="10800000">
              <a:off x="1447801" y="3778462"/>
              <a:ext cx="685799" cy="533402"/>
            </a:xfrm>
            <a:prstGeom prst="bentArrow">
              <a:avLst>
                <a:gd name="adj1" fmla="val 1"/>
                <a:gd name="adj2" fmla="val 11719"/>
                <a:gd name="adj3" fmla="val 21428"/>
                <a:gd name="adj4" fmla="val 81139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9" name="Group 96"/>
          <p:cNvGrpSpPr/>
          <p:nvPr/>
        </p:nvGrpSpPr>
        <p:grpSpPr>
          <a:xfrm>
            <a:off x="1028700" y="2895601"/>
            <a:ext cx="2200275" cy="888365"/>
            <a:chOff x="1219200" y="1371600"/>
            <a:chExt cx="2200275" cy="888365"/>
          </a:xfrm>
        </p:grpSpPr>
        <p:grpSp>
          <p:nvGrpSpPr>
            <p:cNvPr id="180" name="Group 40"/>
            <p:cNvGrpSpPr/>
            <p:nvPr/>
          </p:nvGrpSpPr>
          <p:grpSpPr>
            <a:xfrm>
              <a:off x="2276475" y="1778959"/>
              <a:ext cx="457200" cy="316703"/>
              <a:chOff x="3375025" y="2331247"/>
              <a:chExt cx="457200" cy="316703"/>
            </a:xfrm>
          </p:grpSpPr>
          <p:sp>
            <p:nvSpPr>
              <p:cNvPr id="192" name="Oval 191"/>
              <p:cNvSpPr/>
              <p:nvPr/>
            </p:nvSpPr>
            <p:spPr bwMode="auto">
              <a:xfrm>
                <a:off x="3419475" y="2343150"/>
                <a:ext cx="304800" cy="3048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TextBox 7"/>
              <p:cNvSpPr txBox="1">
                <a:spLocks noChangeArrowheads="1"/>
              </p:cNvSpPr>
              <p:nvPr/>
            </p:nvSpPr>
            <p:spPr bwMode="auto">
              <a:xfrm>
                <a:off x="3375025" y="2331247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81" name="Group 44"/>
            <p:cNvGrpSpPr/>
            <p:nvPr/>
          </p:nvGrpSpPr>
          <p:grpSpPr>
            <a:xfrm>
              <a:off x="2962275" y="1943262"/>
              <a:ext cx="457200" cy="316703"/>
              <a:chOff x="3375025" y="2331247"/>
              <a:chExt cx="457200" cy="316703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3419475" y="2343150"/>
                <a:ext cx="304800" cy="3048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TextBox 7"/>
              <p:cNvSpPr txBox="1">
                <a:spLocks noChangeArrowheads="1"/>
              </p:cNvSpPr>
              <p:nvPr/>
            </p:nvSpPr>
            <p:spPr bwMode="auto">
              <a:xfrm>
                <a:off x="3375025" y="2331247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82" name="Group 55"/>
            <p:cNvGrpSpPr/>
            <p:nvPr/>
          </p:nvGrpSpPr>
          <p:grpSpPr>
            <a:xfrm>
              <a:off x="1743075" y="1857537"/>
              <a:ext cx="533400" cy="326228"/>
              <a:chOff x="3375025" y="2321722"/>
              <a:chExt cx="533400" cy="326228"/>
            </a:xfrm>
          </p:grpSpPr>
          <p:sp>
            <p:nvSpPr>
              <p:cNvPr id="188" name="Oval 187"/>
              <p:cNvSpPr/>
              <p:nvPr/>
            </p:nvSpPr>
            <p:spPr bwMode="auto">
              <a:xfrm>
                <a:off x="3419475" y="2343150"/>
                <a:ext cx="304800" cy="3048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TextBox 7"/>
              <p:cNvSpPr txBox="1">
                <a:spLocks noChangeArrowheads="1"/>
              </p:cNvSpPr>
              <p:nvPr/>
            </p:nvSpPr>
            <p:spPr bwMode="auto">
              <a:xfrm>
                <a:off x="3375025" y="2321722"/>
                <a:ext cx="533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grpSp>
          <p:nvGrpSpPr>
            <p:cNvPr id="183" name="Group 58"/>
            <p:cNvGrpSpPr/>
            <p:nvPr/>
          </p:nvGrpSpPr>
          <p:grpSpPr>
            <a:xfrm>
              <a:off x="2733675" y="1562262"/>
              <a:ext cx="457200" cy="316703"/>
              <a:chOff x="3375025" y="2331247"/>
              <a:chExt cx="457200" cy="316703"/>
            </a:xfrm>
          </p:grpSpPr>
          <p:sp>
            <p:nvSpPr>
              <p:cNvPr id="186" name="Oval 185"/>
              <p:cNvSpPr/>
              <p:nvPr/>
            </p:nvSpPr>
            <p:spPr bwMode="auto">
              <a:xfrm>
                <a:off x="3419475" y="2343150"/>
                <a:ext cx="304800" cy="304800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 w="254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TextBox 7"/>
              <p:cNvSpPr txBox="1">
                <a:spLocks noChangeArrowheads="1"/>
              </p:cNvSpPr>
              <p:nvPr/>
            </p:nvSpPr>
            <p:spPr bwMode="auto">
              <a:xfrm>
                <a:off x="3375025" y="2331247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kumimoji="0" lang="en-US" sz="1400" b="1" i="0" u="none" strike="noStrike" kern="0" cap="none" spc="0" normalizeH="0" baseline="-25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184" name="Bent Arrow 183"/>
            <p:cNvSpPr/>
            <p:nvPr/>
          </p:nvSpPr>
          <p:spPr>
            <a:xfrm rot="5400000">
              <a:off x="2209802" y="1638461"/>
              <a:ext cx="685799" cy="533402"/>
            </a:xfrm>
            <a:prstGeom prst="bentArrow">
              <a:avLst>
                <a:gd name="adj1" fmla="val 1"/>
                <a:gd name="adj2" fmla="val 11719"/>
                <a:gd name="adj3" fmla="val 21428"/>
                <a:gd name="adj4" fmla="val 81139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219200" y="13716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 3"/>
                </a:rPr>
                <a:t>H</a:t>
              </a:r>
              <a:r>
                <a: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 3"/>
                </a:rPr>
                <a:t>2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Wingdings 3"/>
                </a:rPr>
                <a:t> source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4" name="Group 94"/>
          <p:cNvGrpSpPr/>
          <p:nvPr/>
        </p:nvGrpSpPr>
        <p:grpSpPr>
          <a:xfrm>
            <a:off x="2628898" y="5292936"/>
            <a:ext cx="2057402" cy="1000888"/>
            <a:chOff x="2895598" y="3764751"/>
            <a:chExt cx="2057402" cy="1000888"/>
          </a:xfrm>
        </p:grpSpPr>
        <p:grpSp>
          <p:nvGrpSpPr>
            <p:cNvPr id="195" name="Group 64"/>
            <p:cNvGrpSpPr/>
            <p:nvPr/>
          </p:nvGrpSpPr>
          <p:grpSpPr>
            <a:xfrm>
              <a:off x="3043666" y="3764751"/>
              <a:ext cx="457200" cy="324014"/>
              <a:chOff x="5634466" y="3955089"/>
              <a:chExt cx="457200" cy="32401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5673725" y="3974303"/>
                <a:ext cx="304800" cy="3048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" name="TextBox 7"/>
              <p:cNvSpPr txBox="1">
                <a:spLocks noChangeArrowheads="1"/>
              </p:cNvSpPr>
              <p:nvPr/>
            </p:nvSpPr>
            <p:spPr bwMode="auto">
              <a:xfrm>
                <a:off x="5634466" y="3955089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6" name="Group 65"/>
            <p:cNvGrpSpPr/>
            <p:nvPr/>
          </p:nvGrpSpPr>
          <p:grpSpPr>
            <a:xfrm>
              <a:off x="3581400" y="3905248"/>
              <a:ext cx="457200" cy="324014"/>
              <a:chOff x="5634466" y="3955089"/>
              <a:chExt cx="457200" cy="324014"/>
            </a:xfrm>
          </p:grpSpPr>
          <p:sp>
            <p:nvSpPr>
              <p:cNvPr id="202" name="Oval 201"/>
              <p:cNvSpPr/>
              <p:nvPr/>
            </p:nvSpPr>
            <p:spPr bwMode="auto">
              <a:xfrm>
                <a:off x="5673725" y="3974303"/>
                <a:ext cx="304800" cy="3048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TextBox 7"/>
              <p:cNvSpPr txBox="1">
                <a:spLocks noChangeArrowheads="1"/>
              </p:cNvSpPr>
              <p:nvPr/>
            </p:nvSpPr>
            <p:spPr bwMode="auto">
              <a:xfrm>
                <a:off x="5634466" y="3955089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7" name="Group 68"/>
            <p:cNvGrpSpPr/>
            <p:nvPr/>
          </p:nvGrpSpPr>
          <p:grpSpPr>
            <a:xfrm>
              <a:off x="3257550" y="4172112"/>
              <a:ext cx="457200" cy="324014"/>
              <a:chOff x="5634466" y="3955089"/>
              <a:chExt cx="457200" cy="324014"/>
            </a:xfrm>
          </p:grpSpPr>
          <p:sp>
            <p:nvSpPr>
              <p:cNvPr id="200" name="Oval 199"/>
              <p:cNvSpPr/>
              <p:nvPr/>
            </p:nvSpPr>
            <p:spPr bwMode="auto">
              <a:xfrm>
                <a:off x="5673725" y="3974303"/>
                <a:ext cx="304800" cy="304800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TextBox 7"/>
              <p:cNvSpPr txBox="1">
                <a:spLocks noChangeArrowheads="1"/>
              </p:cNvSpPr>
              <p:nvPr/>
            </p:nvSpPr>
            <p:spPr bwMode="auto">
              <a:xfrm>
                <a:off x="5634466" y="3955089"/>
                <a:ext cx="4572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O</a:t>
                </a:r>
                <a:r>
                  <a:rPr kumimoji="0" lang="en-US" sz="14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en-US" sz="1400" b="1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8" name="Bent Arrow 197"/>
            <p:cNvSpPr/>
            <p:nvPr/>
          </p:nvSpPr>
          <p:spPr>
            <a:xfrm rot="16200000">
              <a:off x="2819399" y="4000661"/>
              <a:ext cx="685799" cy="533402"/>
            </a:xfrm>
            <a:prstGeom prst="bentArrow">
              <a:avLst>
                <a:gd name="adj1" fmla="val 1"/>
                <a:gd name="adj2" fmla="val 11719"/>
                <a:gd name="adj3" fmla="val 21428"/>
                <a:gd name="adj4" fmla="val 81139"/>
              </a:avLst>
            </a:prstGeom>
            <a:solidFill>
              <a:sysClr val="windowText" lastClr="000000">
                <a:lumMod val="85000"/>
                <a:lumOff val="15000"/>
              </a:sys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505200" y="4457862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</a:t>
              </a:r>
              <a:r>
                <a:rPr kumimoji="0" lang="en-US" sz="1400" b="1" i="0" u="none" strike="noStrike" kern="0" cap="none" spc="0" normalizeH="0" baseline="-2500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from air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6" name="Content Placeholder 2"/>
          <p:cNvSpPr txBox="1">
            <a:spLocks/>
          </p:cNvSpPr>
          <p:nvPr/>
        </p:nvSpPr>
        <p:spPr>
          <a:xfrm>
            <a:off x="609600" y="6248400"/>
            <a:ext cx="8153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However, Hydrogen needs to be stored and carried appropriately!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94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/>
          <a:stretch/>
        </p:blipFill>
        <p:spPr>
          <a:xfrm>
            <a:off x="1524076" y="1620117"/>
            <a:ext cx="6019724" cy="462828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6248400"/>
            <a:ext cx="81534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Well.. </a:t>
            </a:r>
            <a:r>
              <a:rPr lang="en-US" sz="2000" dirty="0" err="1" smtClean="0"/>
              <a:t>er</a:t>
            </a:r>
            <a:r>
              <a:rPr lang="en-US" sz="2000" dirty="0" smtClean="0"/>
              <a:t>.. we like to avoid this!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66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DOE’s famous hydrogen roadmap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We aren’t yet there w.r.t to both volumetric and gravimetric requirements for vehicular applications!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57425"/>
            <a:ext cx="52387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Some challenges to address among all methods:</a:t>
            </a:r>
          </a:p>
          <a:p>
            <a:pPr lvl="1"/>
            <a:r>
              <a:rPr lang="en-US" dirty="0"/>
              <a:t>Weight and </a:t>
            </a:r>
            <a:r>
              <a:rPr lang="en-US" dirty="0" smtClean="0"/>
              <a:t>Volume. </a:t>
            </a:r>
          </a:p>
          <a:p>
            <a:pPr lvl="2"/>
            <a:r>
              <a:rPr lang="en-US" dirty="0" smtClean="0"/>
              <a:t>Materials needed for compact, lightweight, hydrogen storage systems</a:t>
            </a:r>
          </a:p>
          <a:p>
            <a:pPr lvl="2"/>
            <a:r>
              <a:rPr lang="en-US" dirty="0" smtClean="0"/>
              <a:t>Sorbent media such a MOFs, CNTs </a:t>
            </a:r>
            <a:r>
              <a:rPr lang="en-US" dirty="0" err="1" smtClean="0"/>
              <a:t>etc</a:t>
            </a:r>
            <a:r>
              <a:rPr lang="en-US" dirty="0" smtClean="0"/>
              <a:t> are not quite effective yet!</a:t>
            </a:r>
          </a:p>
          <a:p>
            <a:pPr lvl="1"/>
            <a:r>
              <a:rPr lang="en-US" dirty="0" smtClean="0"/>
              <a:t>Efficiency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challenge for all </a:t>
            </a:r>
            <a:r>
              <a:rPr lang="en-US" dirty="0" smtClean="0"/>
              <a:t>approaches, especially </a:t>
            </a:r>
            <a:r>
              <a:rPr lang="en-US" dirty="0"/>
              <a:t>reversible solid-state materials. </a:t>
            </a:r>
            <a:endParaRPr lang="en-US" dirty="0" smtClean="0"/>
          </a:p>
          <a:p>
            <a:pPr lvl="2"/>
            <a:r>
              <a:rPr lang="en-US" dirty="0" smtClean="0"/>
              <a:t>Huge </a:t>
            </a:r>
            <a:r>
              <a:rPr lang="en-US" dirty="0"/>
              <a:t>energy associated with </a:t>
            </a:r>
            <a:r>
              <a:rPr lang="en-US" dirty="0" smtClean="0"/>
              <a:t>compression/liquefaction and cooling for </a:t>
            </a:r>
            <a:r>
              <a:rPr lang="en-US" dirty="0"/>
              <a:t>compressed and </a:t>
            </a:r>
            <a:r>
              <a:rPr lang="en-US" dirty="0" smtClean="0"/>
              <a:t>cryogenic </a:t>
            </a:r>
            <a:r>
              <a:rPr lang="en-US" dirty="0"/>
              <a:t>hydrogen </a:t>
            </a:r>
            <a:r>
              <a:rPr lang="en-US" dirty="0" smtClean="0"/>
              <a:t>technologies.</a:t>
            </a:r>
          </a:p>
          <a:p>
            <a:pPr lvl="1"/>
            <a:r>
              <a:rPr lang="en-US" dirty="0" smtClean="0"/>
              <a:t>Durability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We need hydrogen </a:t>
            </a:r>
            <a:r>
              <a:rPr lang="en-US" dirty="0"/>
              <a:t>storage systems with a lifetime of 1500 cycles. </a:t>
            </a:r>
            <a:endParaRPr lang="en-US" dirty="0" smtClean="0"/>
          </a:p>
          <a:p>
            <a:pPr lvl="1"/>
            <a:r>
              <a:rPr lang="en-US" dirty="0" smtClean="0"/>
              <a:t>Refueling/Regeneration </a:t>
            </a:r>
            <a:r>
              <a:rPr lang="en-US" dirty="0"/>
              <a:t>Time. </a:t>
            </a:r>
            <a:endParaRPr lang="en-US" dirty="0" smtClean="0"/>
          </a:p>
          <a:p>
            <a:pPr lvl="2"/>
            <a:r>
              <a:rPr lang="en-US" dirty="0" smtClean="0"/>
              <a:t>Too long! Need systems </a:t>
            </a:r>
            <a:r>
              <a:rPr lang="en-US" dirty="0"/>
              <a:t>with refueling times of </a:t>
            </a:r>
            <a:r>
              <a:rPr lang="en-US" dirty="0" smtClean="0"/>
              <a:t>a few minutes over lifetime. </a:t>
            </a:r>
          </a:p>
          <a:p>
            <a:pPr lvl="1"/>
            <a:r>
              <a:rPr lang="en-US" dirty="0" smtClean="0"/>
              <a:t>Cost, ultimately. </a:t>
            </a:r>
          </a:p>
          <a:p>
            <a:pPr lvl="2"/>
            <a:r>
              <a:rPr lang="en-US" dirty="0" smtClean="0"/>
              <a:t>Low-cost</a:t>
            </a:r>
            <a:r>
              <a:rPr lang="en-US" dirty="0"/>
              <a:t>, high-volume </a:t>
            </a:r>
            <a:r>
              <a:rPr lang="en-US" dirty="0" smtClean="0"/>
              <a:t>processing, and cheap transport for effective scaling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-13" t="6695" r="13" b="-921"/>
          <a:stretch/>
        </p:blipFill>
        <p:spPr bwMode="auto">
          <a:xfrm>
            <a:off x="1361307" y="1864311"/>
            <a:ext cx="5779103" cy="36361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Where do some sources fit in?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lvl="1"/>
            <a:endParaRPr lang="en-US" sz="17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Metallic </a:t>
            </a:r>
            <a:r>
              <a:rPr lang="en-US" sz="2000" dirty="0"/>
              <a:t>hydrides </a:t>
            </a:r>
            <a:r>
              <a:rPr lang="en-US" sz="2000" dirty="0" smtClean="0"/>
              <a:t>may be preferred </a:t>
            </a:r>
            <a:r>
              <a:rPr lang="en-US" sz="2000" dirty="0"/>
              <a:t>over </a:t>
            </a:r>
            <a:r>
              <a:rPr lang="en-US" sz="2000" dirty="0" smtClean="0"/>
              <a:t>liquid </a:t>
            </a:r>
            <a:r>
              <a:rPr lang="en-US" sz="2000" dirty="0"/>
              <a:t>hydrocarbon sources</a:t>
            </a:r>
          </a:p>
          <a:p>
            <a:r>
              <a:rPr lang="en-US" sz="2000" dirty="0"/>
              <a:t>Me-OH/HCOOH </a:t>
            </a:r>
            <a:r>
              <a:rPr lang="en-US" sz="2000" dirty="0" smtClean="0"/>
              <a:t>: need dilution, low Open circuit voltage, CO-poisoning</a:t>
            </a:r>
          </a:p>
          <a:p>
            <a:r>
              <a:rPr lang="en-US" sz="2000" dirty="0" smtClean="0"/>
              <a:t>However we have to address the uptake/release and handling issues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96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Metal </a:t>
            </a:r>
            <a:r>
              <a:rPr lang="en-US" dirty="0"/>
              <a:t>Hydride Sources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08351"/>
            <a:ext cx="6689122" cy="3363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000" dirty="0"/>
              <a:t>Theoretical capacities of chemical metal </a:t>
            </a:r>
            <a:r>
              <a:rPr lang="en-US" sz="2000" dirty="0" smtClean="0"/>
              <a:t>hydrides (0.6 V fuel cell operation)</a:t>
            </a:r>
          </a:p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Hydrogen is spontaneously generated by hydrolysis:</a:t>
            </a:r>
          </a:p>
          <a:p>
            <a:pPr marL="0" lvl="0" indent="0" algn="just" fontAlgn="base"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		</a:t>
            </a:r>
            <a:r>
              <a:rPr lang="en-US" sz="2000" dirty="0" err="1">
                <a:solidFill>
                  <a:prstClr val="black"/>
                </a:solidFill>
                <a:cs typeface="Arial" pitchFamily="34" charset="0"/>
              </a:rPr>
              <a:t>MH</a:t>
            </a:r>
            <a:r>
              <a:rPr lang="en-US" sz="2000" baseline="-25000" dirty="0" err="1">
                <a:solidFill>
                  <a:prstClr val="black"/>
                </a:solidFill>
                <a:cs typeface="Arial" pitchFamily="34" charset="0"/>
              </a:rPr>
              <a:t>x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+ xH</a:t>
            </a:r>
            <a:r>
              <a:rPr lang="en-US" sz="2000" baseline="-25000" dirty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O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  <a:sym typeface="Wingdings 3" pitchFamily="18" charset="2"/>
              </a:rPr>
              <a:t>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M(OH)</a:t>
            </a:r>
            <a:r>
              <a:rPr lang="en-US" sz="2000" baseline="-25000" dirty="0">
                <a:solidFill>
                  <a:prstClr val="black"/>
                </a:solidFill>
                <a:cs typeface="Arial" pitchFamily="34" charset="0"/>
              </a:rPr>
              <a:t>x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 + xH</a:t>
            </a:r>
            <a:r>
              <a:rPr lang="en-US" sz="2000" baseline="-25000" dirty="0">
                <a:solidFill>
                  <a:prstClr val="black"/>
                </a:solidFill>
                <a:cs typeface="Arial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  <a:sym typeface="Wingdings 3" pitchFamily="18" charset="2"/>
              </a:rPr>
              <a:t>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2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Metal Hydride 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D1E6310-10E1-49EB-99C0-046CD7729628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286000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  <a:sym typeface="Wingdings 3" pitchFamily="18" charset="2"/>
              </a:rPr>
              <a:t>Do we get these capacities, in reality?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t="12060" r="50594"/>
          <a:stretch>
            <a:fillRect/>
          </a:stretch>
        </p:blipFill>
        <p:spPr bwMode="auto">
          <a:xfrm>
            <a:off x="457200" y="2225898"/>
            <a:ext cx="19812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 l="49406" t="12060"/>
          <a:stretch>
            <a:fillRect/>
          </a:stretch>
        </p:blipFill>
        <p:spPr bwMode="auto">
          <a:xfrm>
            <a:off x="2569192" y="2225898"/>
            <a:ext cx="20288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85800" y="4457860"/>
            <a:ext cx="14302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Arial" pitchFamily="34" charset="0"/>
              </a:rPr>
              <a:t>CaH</a:t>
            </a:r>
            <a:r>
              <a:rPr lang="en-US" sz="1600" baseline="-25000" dirty="0" smtClean="0">
                <a:cs typeface="Arial" pitchFamily="34" charset="0"/>
              </a:rPr>
              <a:t>2</a:t>
            </a:r>
            <a:r>
              <a:rPr lang="en-US" sz="1600" dirty="0" smtClean="0">
                <a:cs typeface="Arial" pitchFamily="34" charset="0"/>
              </a:rPr>
              <a:t>/Ca(OH)</a:t>
            </a:r>
            <a:r>
              <a:rPr lang="en-US" sz="1600" baseline="-25000" dirty="0" smtClean="0">
                <a:cs typeface="Arial" pitchFamily="34" charset="0"/>
              </a:rPr>
              <a:t>2</a:t>
            </a:r>
            <a:endParaRPr lang="en-US" sz="1600" baseline="-25000" dirty="0"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4462046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cs typeface="Arial" pitchFamily="34" charset="0"/>
              </a:rPr>
              <a:t>LiH</a:t>
            </a:r>
            <a:r>
              <a:rPr lang="en-US" sz="1600" dirty="0" smtClean="0">
                <a:cs typeface="Arial" pitchFamily="34" charset="0"/>
              </a:rPr>
              <a:t>/</a:t>
            </a:r>
            <a:r>
              <a:rPr lang="en-US" sz="1600" dirty="0" err="1" smtClean="0">
                <a:cs typeface="Arial" pitchFamily="34" charset="0"/>
              </a:rPr>
              <a:t>LiOH</a:t>
            </a:r>
            <a:endParaRPr lang="en-US" sz="1600" baseline="-25000" dirty="0">
              <a:cs typeface="Arial" pitchFamily="34" charset="0"/>
            </a:endParaRPr>
          </a:p>
        </p:txBody>
      </p:sp>
      <p:pic>
        <p:nvPicPr>
          <p:cNvPr id="19" name="Picture 18" descr="hydrate.tif"/>
          <p:cNvPicPr>
            <a:picLocks noChangeAspect="1"/>
          </p:cNvPicPr>
          <p:nvPr/>
        </p:nvPicPr>
        <p:blipFill>
          <a:blip r:embed="rId3" cstate="print"/>
          <a:srcRect t="3279" r="50633"/>
          <a:stretch>
            <a:fillRect/>
          </a:stretch>
        </p:blipFill>
        <p:spPr>
          <a:xfrm>
            <a:off x="4800600" y="2238598"/>
            <a:ext cx="1857375" cy="22479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334000" y="4462046"/>
            <a:ext cx="6094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Arial" pitchFamily="34" charset="0"/>
              </a:rPr>
              <a:t>LiBH</a:t>
            </a:r>
            <a:r>
              <a:rPr lang="en-US" sz="1600" baseline="-25000" dirty="0" smtClean="0">
                <a:cs typeface="Arial" pitchFamily="34" charset="0"/>
              </a:rPr>
              <a:t>4</a:t>
            </a:r>
            <a:endParaRPr lang="en-US" sz="1600" baseline="-25000" dirty="0">
              <a:cs typeface="Arial" pitchFamily="34" charset="0"/>
            </a:endParaRPr>
          </a:p>
        </p:txBody>
      </p:sp>
      <p:pic>
        <p:nvPicPr>
          <p:cNvPr id="21" name="Picture 20" descr="hydrate.tif"/>
          <p:cNvPicPr>
            <a:picLocks noChangeAspect="1"/>
          </p:cNvPicPr>
          <p:nvPr/>
        </p:nvPicPr>
        <p:blipFill>
          <a:blip r:embed="rId3" cstate="print"/>
          <a:srcRect l="50000" t="3279"/>
          <a:stretch>
            <a:fillRect/>
          </a:stretch>
        </p:blipFill>
        <p:spPr>
          <a:xfrm>
            <a:off x="6805613" y="2238598"/>
            <a:ext cx="1881187" cy="22479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391400" y="4462046"/>
            <a:ext cx="745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cs typeface="Arial" pitchFamily="34" charset="0"/>
              </a:rPr>
              <a:t>NaBH</a:t>
            </a:r>
            <a:r>
              <a:rPr lang="en-US" sz="1600" baseline="-25000" dirty="0" smtClean="0">
                <a:cs typeface="Arial" pitchFamily="34" charset="0"/>
              </a:rPr>
              <a:t>4</a:t>
            </a:r>
            <a:endParaRPr lang="en-US" sz="1600" baseline="-25000" dirty="0">
              <a:cs typeface="Arial" pitchFamily="34" charset="0"/>
            </a:endParaRPr>
          </a:p>
        </p:txBody>
      </p:sp>
      <p:sp>
        <p:nvSpPr>
          <p:cNvPr id="26" name="Content Placeholder 3"/>
          <p:cNvSpPr txBox="1">
            <a:spLocks/>
          </p:cNvSpPr>
          <p:nvPr/>
        </p:nvSpPr>
        <p:spPr>
          <a:xfrm>
            <a:off x="609600" y="4885678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Hydrogen yield and reaction kinetics 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  <a:sym typeface="Wingdings" pitchFamily="2" charset="2"/>
              </a:rPr>
              <a:t> determined by by-product 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cs typeface="Arial" pitchFamily="34" charset="0"/>
                <a:sym typeface="Wingdings" pitchFamily="2" charset="2"/>
              </a:rPr>
              <a:t>hydroxide porosity &amp;  expansion affect water vapor partial pressure!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r>
              <a:rPr lang="en-US" sz="2000" dirty="0" smtClean="0">
                <a:cs typeface="Arial" pitchFamily="34" charset="0"/>
                <a:sym typeface="Wingdings" pitchFamily="2" charset="2"/>
              </a:rPr>
              <a:t>What about recharging the sources?</a:t>
            </a:r>
          </a:p>
          <a:p>
            <a:pPr algn="just" fontAlgn="base">
              <a:spcBef>
                <a:spcPct val="2000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cs typeface="Arial" pitchFamily="34" charset="0"/>
              <a:sym typeface="Wingdings 3" pitchFamily="18" charset="2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70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155</TotalTime>
  <Words>625</Words>
  <Application>Microsoft Office PowerPoint</Application>
  <PresentationFormat>On-screen Show (4:3)</PresentationFormat>
  <Paragraphs>214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Metal Hydrides  NPRE 498 – Term Presentation (11/18/2011)</vt:lpstr>
      <vt:lpstr>Outline</vt:lpstr>
      <vt:lpstr>Motivation</vt:lpstr>
      <vt:lpstr>Motivation</vt:lpstr>
      <vt:lpstr>Motivation</vt:lpstr>
      <vt:lpstr>Motivation</vt:lpstr>
      <vt:lpstr>Motivation</vt:lpstr>
      <vt:lpstr>Chemical Metal Hydride Sources</vt:lpstr>
      <vt:lpstr>Chemical Metal Hydride Sources</vt:lpstr>
      <vt:lpstr>Metal Hydride Alloys</vt:lpstr>
      <vt:lpstr>Metal Hydride Alloys</vt:lpstr>
      <vt:lpstr>Magnesium Hydride</vt:lpstr>
      <vt:lpstr>Magnesium Hydride</vt:lpstr>
      <vt:lpstr>Metal Hydride Slurries..</vt:lpstr>
      <vt:lpstr>Metal Hydride Slurries..</vt:lpstr>
      <vt:lpstr>Metal Hydride Slurries..</vt:lpstr>
      <vt:lpstr>Novel Mixed Alloy Hydrides</vt:lpstr>
      <vt:lpstr>MmNi4.16Mn0.24Co0.5Al0.1</vt:lpstr>
      <vt:lpstr>MmNi4.16Mn0.24Co0.5Al0.1</vt:lpstr>
      <vt:lpstr>Questions?   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 Hydrides  NPRE 498 – Term Presentation (11/18/2011)</dc:title>
  <dc:creator>Vikhram</dc:creator>
  <cp:lastModifiedBy>Vikhram</cp:lastModifiedBy>
  <cp:revision>20</cp:revision>
  <dcterms:created xsi:type="dcterms:W3CDTF">2011-11-18T15:16:28Z</dcterms:created>
  <dcterms:modified xsi:type="dcterms:W3CDTF">2011-11-18T17:51:44Z</dcterms:modified>
</cp:coreProperties>
</file>