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7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tek Turek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173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4-14T20:51:51.578" idx="1">
    <p:pos x="10" y="1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FB41-B9CB-0E43-9413-1C09167CD80A}" type="datetimeFigureOut">
              <a:rPr lang="en-US" smtClean="0"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FB41-B9CB-0E43-9413-1C09167CD80A}" type="datetimeFigureOut">
              <a:rPr lang="en-US" smtClean="0"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364A-1311-1048-8359-75CC6EA95B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FB41-B9CB-0E43-9413-1C09167CD80A}" type="datetimeFigureOut">
              <a:rPr lang="en-US" smtClean="0"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364A-1311-1048-8359-75CC6EA95B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FB41-B9CB-0E43-9413-1C09167CD80A}" type="datetimeFigureOut">
              <a:rPr lang="en-US" smtClean="0"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364A-1311-1048-8359-75CC6EA95B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FB41-B9CB-0E43-9413-1C09167CD80A}" type="datetimeFigureOut">
              <a:rPr lang="en-US" smtClean="0"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364A-1311-1048-8359-75CC6EA95BC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FB41-B9CB-0E43-9413-1C09167CD80A}" type="datetimeFigureOut">
              <a:rPr lang="en-US" smtClean="0"/>
              <a:t>4/15/16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364A-1311-1048-8359-75CC6EA95B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FB41-B9CB-0E43-9413-1C09167CD80A}" type="datetimeFigureOut">
              <a:rPr lang="en-US" smtClean="0"/>
              <a:t>4/15/16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364A-1311-1048-8359-75CC6EA95B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FB41-B9CB-0E43-9413-1C09167CD80A}" type="datetimeFigureOut">
              <a:rPr lang="en-US" smtClean="0"/>
              <a:t>4/15/16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364A-1311-1048-8359-75CC6EA95B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FB41-B9CB-0E43-9413-1C09167CD80A}" type="datetimeFigureOut">
              <a:rPr lang="en-US" smtClean="0"/>
              <a:t>4/15/16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A364A-1311-1048-8359-75CC6EA95BC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9FB41-B9CB-0E43-9413-1C09167CD80A}" type="datetimeFigureOut">
              <a:rPr lang="en-US" smtClean="0"/>
              <a:t>4/15/16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CE9FB41-B9CB-0E43-9413-1C09167CD80A}" type="datetimeFigureOut">
              <a:rPr lang="en-US" smtClean="0"/>
              <a:t>4/15/16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159A364A-1311-1048-8359-75CC6EA95BC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CE9FB41-B9CB-0E43-9413-1C09167CD80A}" type="datetimeFigureOut">
              <a:rPr lang="en-US" smtClean="0"/>
              <a:t>4/15/16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59A364A-1311-1048-8359-75CC6EA95BC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76" r:id="rId2"/>
    <p:sldLayoutId id="2147483877" r:id="rId3"/>
    <p:sldLayoutId id="2147483878" r:id="rId4"/>
    <p:sldLayoutId id="2147483879" r:id="rId5"/>
    <p:sldLayoutId id="2147483880" r:id="rId6"/>
    <p:sldLayoutId id="2147483881" r:id="rId7"/>
    <p:sldLayoutId id="2147483882" r:id="rId8"/>
    <p:sldLayoutId id="2147483883" r:id="rId9"/>
    <p:sldLayoutId id="2147483884" r:id="rId10"/>
    <p:sldLayoutId id="214748388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comments" Target="../comments/comment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Wind Power Intermittency and Energy Storage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Bartosz</a:t>
            </a:r>
            <a:r>
              <a:rPr lang="en-US" dirty="0" smtClean="0"/>
              <a:t> Turek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47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Intermittency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Current grid system does not particularly favor renewable energy.</a:t>
            </a:r>
          </a:p>
          <a:p>
            <a:r>
              <a:rPr lang="en-US" sz="2400" dirty="0" smtClean="0"/>
              <a:t>Energy from wind power is only gathered during certain times of the day.</a:t>
            </a:r>
          </a:p>
          <a:p>
            <a:r>
              <a:rPr lang="en-US" sz="2400" dirty="0" smtClean="0"/>
              <a:t>Requires better ways of storing the energy produced/ a smart grid?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113" y="4031812"/>
            <a:ext cx="4090576" cy="27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066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smtClean="0"/>
              <a:t>Storage Options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754983" cy="4625609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en-US" sz="2400" u="sng" dirty="0" smtClean="0"/>
              <a:t>Currently Used:</a:t>
            </a:r>
          </a:p>
          <a:p>
            <a:r>
              <a:rPr lang="en-US" sz="2400" dirty="0" smtClean="0"/>
              <a:t>Straight to the grid!</a:t>
            </a:r>
          </a:p>
          <a:p>
            <a:r>
              <a:rPr lang="en-US" sz="2400" dirty="0" smtClean="0"/>
              <a:t>Power-to-Gas (Pipelines)</a:t>
            </a:r>
          </a:p>
          <a:p>
            <a:r>
              <a:rPr lang="en-US" sz="2400" dirty="0" smtClean="0"/>
              <a:t>Hydroelectric Storage Reservoirs</a:t>
            </a:r>
          </a:p>
          <a:p>
            <a:r>
              <a:rPr lang="en-US" sz="2400" dirty="0" smtClean="0"/>
              <a:t>Gas Storage Facilities</a:t>
            </a:r>
          </a:p>
          <a:p>
            <a:endParaRPr lang="en-US" sz="2400" dirty="0"/>
          </a:p>
          <a:p>
            <a:pPr marL="118872" indent="0">
              <a:buNone/>
            </a:pPr>
            <a:r>
              <a:rPr lang="en-US" sz="2400" u="sng" dirty="0" smtClean="0"/>
              <a:t>Other/ To be developed further:</a:t>
            </a:r>
          </a:p>
          <a:p>
            <a:r>
              <a:rPr lang="en-US" sz="2400" dirty="0" smtClean="0"/>
              <a:t>Superconducting magnet storage</a:t>
            </a:r>
          </a:p>
          <a:p>
            <a:r>
              <a:rPr lang="en-US" sz="2400" dirty="0" smtClean="0"/>
              <a:t>Flywheel storage</a:t>
            </a:r>
          </a:p>
          <a:p>
            <a:r>
              <a:rPr lang="en-US" sz="2400" dirty="0" smtClean="0"/>
              <a:t>High-Energy Capacitors</a:t>
            </a:r>
          </a:p>
          <a:p>
            <a:r>
              <a:rPr lang="en-US" sz="2400" dirty="0" smtClean="0"/>
              <a:t>Compressed Air Storage</a:t>
            </a:r>
          </a:p>
          <a:p>
            <a:r>
              <a:rPr lang="en-US" sz="2400" dirty="0" err="1" smtClean="0"/>
              <a:t>Batteries,etc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073" y="3348584"/>
            <a:ext cx="4259996" cy="3362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97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Grid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400" u="sng" dirty="0" smtClean="0"/>
              <a:t>Pros:</a:t>
            </a:r>
          </a:p>
          <a:p>
            <a:r>
              <a:rPr lang="en-US" sz="2400" dirty="0" smtClean="0"/>
              <a:t>Possible to use power sources more efficiently</a:t>
            </a:r>
          </a:p>
          <a:p>
            <a:r>
              <a:rPr lang="en-US" sz="2400" dirty="0" smtClean="0"/>
              <a:t>Enables dynamic pricing </a:t>
            </a:r>
          </a:p>
          <a:p>
            <a:r>
              <a:rPr lang="en-US" sz="2400" dirty="0" smtClean="0"/>
              <a:t>Provides real time data for monitoring electric loads</a:t>
            </a:r>
          </a:p>
          <a:p>
            <a:r>
              <a:rPr lang="en-US" sz="2400" dirty="0" smtClean="0"/>
              <a:t>Preventing the need for as many new power plants</a:t>
            </a:r>
          </a:p>
          <a:p>
            <a:r>
              <a:rPr lang="en-US" sz="2400" dirty="0" smtClean="0"/>
              <a:t>Leads to less CO2 emissions from current plants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885" y="4255837"/>
            <a:ext cx="5674022" cy="245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047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Smart Grid Concept (c0nt.)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639523" cy="447659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400" u="sng" dirty="0" smtClean="0"/>
              <a:t>Cons:</a:t>
            </a:r>
          </a:p>
          <a:p>
            <a:r>
              <a:rPr lang="en-US" sz="2400" dirty="0" smtClean="0"/>
              <a:t>Big technological transition</a:t>
            </a:r>
          </a:p>
          <a:p>
            <a:r>
              <a:rPr lang="en-US" sz="2400" dirty="0" smtClean="0"/>
              <a:t>Managing and storing vast amounts of meter data</a:t>
            </a:r>
          </a:p>
          <a:p>
            <a:r>
              <a:rPr lang="en-US" sz="2400" dirty="0" smtClean="0"/>
              <a:t>Security when it comes to data (vulnerable to hackers)</a:t>
            </a:r>
          </a:p>
          <a:p>
            <a:r>
              <a:rPr lang="en-US" sz="2400" dirty="0" smtClean="0"/>
              <a:t>Data must be accurate considering it has a direct impact on the cost 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029" y="2011620"/>
            <a:ext cx="3466771" cy="424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4472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Wind power is not a new concept</a:t>
            </a:r>
          </a:p>
          <a:p>
            <a:r>
              <a:rPr lang="en-US" dirty="0" smtClean="0"/>
              <a:t>There are many positives about wind power but cons must be considered as well</a:t>
            </a:r>
          </a:p>
          <a:p>
            <a:r>
              <a:rPr lang="en-US" dirty="0" smtClean="0"/>
              <a:t>Wind power has been increasing</a:t>
            </a:r>
          </a:p>
          <a:p>
            <a:r>
              <a:rPr lang="en-US" dirty="0" smtClean="0"/>
              <a:t>Wind power comes with intermittency issues</a:t>
            </a:r>
          </a:p>
          <a:p>
            <a:r>
              <a:rPr lang="en-US" dirty="0" smtClean="0"/>
              <a:t>Energy storage issues more important for renewables as they grow</a:t>
            </a:r>
          </a:p>
          <a:p>
            <a:r>
              <a:rPr lang="en-US" dirty="0" smtClean="0"/>
              <a:t>Smart grid still needs developing and thought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241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of 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5612684" cy="4625609"/>
          </a:xfrm>
        </p:spPr>
        <p:txBody>
          <a:bodyPr/>
          <a:lstStyle/>
          <a:p>
            <a:r>
              <a:rPr lang="en-US" dirty="0" smtClean="0"/>
              <a:t>History of Wind Power</a:t>
            </a:r>
          </a:p>
          <a:p>
            <a:r>
              <a:rPr lang="en-US" dirty="0" smtClean="0"/>
              <a:t>The Trend for the Future</a:t>
            </a:r>
          </a:p>
          <a:p>
            <a:r>
              <a:rPr lang="en-US" dirty="0" smtClean="0"/>
              <a:t>Types of Turbines</a:t>
            </a:r>
            <a:endParaRPr lang="en-US" dirty="0"/>
          </a:p>
          <a:p>
            <a:r>
              <a:rPr lang="en-US" dirty="0"/>
              <a:t>Pros and Cons of Wind </a:t>
            </a:r>
            <a:r>
              <a:rPr lang="en-US" dirty="0" smtClean="0"/>
              <a:t>Power</a:t>
            </a:r>
          </a:p>
          <a:p>
            <a:r>
              <a:rPr lang="en-US" dirty="0" smtClean="0"/>
              <a:t>Intermittency </a:t>
            </a:r>
          </a:p>
          <a:p>
            <a:r>
              <a:rPr lang="en-US" dirty="0" smtClean="0"/>
              <a:t>Storage Options</a:t>
            </a:r>
          </a:p>
          <a:p>
            <a:r>
              <a:rPr lang="en-US" dirty="0" smtClean="0"/>
              <a:t>A Look at the Smart Grid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7930" y="1951569"/>
            <a:ext cx="2997200" cy="39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92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History of Wind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05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1850: U.S Wind Company Established</a:t>
            </a:r>
          </a:p>
          <a:p>
            <a:r>
              <a:rPr lang="en-US" sz="2000" dirty="0" smtClean="0"/>
              <a:t>1890: Steel blades invented for windmills (efficiency increased)</a:t>
            </a:r>
          </a:p>
          <a:p>
            <a:r>
              <a:rPr lang="en-US" sz="2000" dirty="0" smtClean="0"/>
              <a:t>1891: First wind turbine by Dane </a:t>
            </a:r>
            <a:r>
              <a:rPr lang="en-US" sz="2000" dirty="0" err="1" smtClean="0"/>
              <a:t>Poul</a:t>
            </a:r>
            <a:r>
              <a:rPr lang="en-US" sz="2000" dirty="0" smtClean="0"/>
              <a:t> la </a:t>
            </a:r>
            <a:r>
              <a:rPr lang="en-US" sz="2000" dirty="0" err="1" smtClean="0"/>
              <a:t>Cour</a:t>
            </a:r>
            <a:endParaRPr lang="en-US" sz="2000" dirty="0" smtClean="0"/>
          </a:p>
          <a:p>
            <a:r>
              <a:rPr lang="en-US" sz="2000" dirty="0" smtClean="0"/>
              <a:t>1890: First wind-electric system in the U.S.A</a:t>
            </a:r>
          </a:p>
          <a:p>
            <a:r>
              <a:rPr lang="en-US" sz="2000" dirty="0" smtClean="0"/>
              <a:t>1941: Largest wind power farm build in Vermont (1250kW)</a:t>
            </a:r>
          </a:p>
          <a:p>
            <a:r>
              <a:rPr lang="en-US" sz="2000" dirty="0" smtClean="0"/>
              <a:t>1930-1950: Many wind power farms by this point</a:t>
            </a:r>
          </a:p>
          <a:p>
            <a:r>
              <a:rPr lang="en-US" sz="2000" dirty="0" smtClean="0"/>
              <a:t>1970: Renewed interest in wind power due to skyrocketing gas prices.</a:t>
            </a:r>
          </a:p>
          <a:p>
            <a:r>
              <a:rPr lang="en-US" sz="2000" dirty="0" smtClean="0"/>
              <a:t>1978: Public Utility Regulatory Policies Act </a:t>
            </a:r>
          </a:p>
          <a:p>
            <a:r>
              <a:rPr lang="en-US" sz="2000" dirty="0" smtClean="0"/>
              <a:t>1980: First Large Wind Farms are Installed (Utility-Scale)</a:t>
            </a:r>
          </a:p>
          <a:p>
            <a:r>
              <a:rPr lang="en-US" sz="2000" dirty="0" smtClean="0"/>
              <a:t>1992: Production Tax Credit for renewable energy</a:t>
            </a:r>
          </a:p>
          <a:p>
            <a:r>
              <a:rPr lang="en-US" sz="2000" dirty="0" smtClean="0"/>
              <a:t>1993: National Wind Technology Center built</a:t>
            </a:r>
          </a:p>
          <a:p>
            <a:r>
              <a:rPr lang="en-US" sz="2000" dirty="0" smtClean="0"/>
              <a:t>2008: US installed capacity reaches 25.4 </a:t>
            </a:r>
            <a:r>
              <a:rPr lang="en-US" sz="2000" dirty="0" smtClean="0"/>
              <a:t>gig watts</a:t>
            </a:r>
          </a:p>
          <a:p>
            <a:r>
              <a:rPr lang="en-US" sz="2000" dirty="0" smtClean="0"/>
              <a:t>Continuing trend</a:t>
            </a:r>
            <a:r>
              <a:rPr lang="is-IS" sz="2000" dirty="0" smtClean="0"/>
              <a:t>…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346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71648"/>
            <a:ext cx="8346412" cy="5182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76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Turbines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4293144" cy="174838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Horizontal Axis Wind Turbine (HAWT)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91053" y="1727704"/>
            <a:ext cx="35957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Vertical Axis Wind Turbine (VAWT)</a:t>
            </a:r>
            <a:endParaRPr lang="en-US" sz="32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816" y="2804923"/>
            <a:ext cx="2527300" cy="35433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73" y="2785198"/>
            <a:ext cx="2292700" cy="356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4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Horizontal </a:t>
            </a:r>
            <a:r>
              <a:rPr lang="en-US" dirty="0" smtClean="0"/>
              <a:t>Axis Wind Turbines </a:t>
            </a:r>
            <a:r>
              <a:rPr lang="en-US" dirty="0" smtClean="0"/>
              <a:t>(HAWT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99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u="sng" dirty="0" smtClean="0"/>
              <a:t>Advantages:</a:t>
            </a:r>
          </a:p>
          <a:p>
            <a:r>
              <a:rPr lang="en-US" sz="2000" dirty="0" smtClean="0"/>
              <a:t>The tall tower base allows access to stronger wind in sites with wind shear.</a:t>
            </a:r>
          </a:p>
          <a:p>
            <a:r>
              <a:rPr lang="en-US" sz="2000" dirty="0" smtClean="0"/>
              <a:t>In some wind shear sites, every ten meters up, the wind speed can increase by 20% and the power output by 34%.</a:t>
            </a:r>
          </a:p>
          <a:p>
            <a:r>
              <a:rPr lang="en-US" sz="2000" dirty="0" smtClean="0"/>
              <a:t>High efficiency due to blades being perpendicular to wind. (Receives power through the entire rotation)</a:t>
            </a:r>
          </a:p>
          <a:p>
            <a:pPr marL="0" indent="0">
              <a:buNone/>
            </a:pPr>
            <a:r>
              <a:rPr lang="en-US" sz="2000" u="sng" dirty="0" smtClean="0"/>
              <a:t>Disadvantages:</a:t>
            </a:r>
          </a:p>
          <a:p>
            <a:r>
              <a:rPr lang="en-US" sz="2000" dirty="0" smtClean="0"/>
              <a:t>Required massive tower construction.</a:t>
            </a:r>
          </a:p>
          <a:p>
            <a:r>
              <a:rPr lang="en-US" sz="2000" dirty="0" smtClean="0"/>
              <a:t>Requires components to be lifted into position.</a:t>
            </a:r>
          </a:p>
          <a:p>
            <a:r>
              <a:rPr lang="en-US" sz="2000" dirty="0" smtClean="0"/>
              <a:t>Height makes them obtrusively visible across large areas.</a:t>
            </a:r>
          </a:p>
          <a:p>
            <a:r>
              <a:rPr lang="en-US" sz="2000" dirty="0" smtClean="0"/>
              <a:t>Require an additional yaw control mechanism to turn blades toward wind.</a:t>
            </a:r>
          </a:p>
          <a:p>
            <a:r>
              <a:rPr lang="en-US" sz="2000" dirty="0" smtClean="0"/>
              <a:t>Require braking or yawing device to stop the turbine. 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6183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Vertical </a:t>
            </a:r>
            <a:r>
              <a:rPr lang="en-US" dirty="0" smtClean="0"/>
              <a:t>Axis Wind </a:t>
            </a:r>
            <a:r>
              <a:rPr lang="en-US" dirty="0" smtClean="0"/>
              <a:t>Turbines (VAWT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 smtClean="0"/>
              <a:t>Advantages:</a:t>
            </a:r>
          </a:p>
          <a:p>
            <a:r>
              <a:rPr lang="en-US" sz="2400" dirty="0" smtClean="0"/>
              <a:t>No yaw mechanisms needed.</a:t>
            </a:r>
          </a:p>
          <a:p>
            <a:r>
              <a:rPr lang="en-US" sz="2400" dirty="0" smtClean="0"/>
              <a:t>Usually located closer to the ground (easier to maintain)</a:t>
            </a:r>
          </a:p>
          <a:p>
            <a:r>
              <a:rPr lang="en-US" sz="2400" dirty="0" smtClean="0"/>
              <a:t>Lower wind startup speeds when compared to HAWT</a:t>
            </a:r>
          </a:p>
          <a:p>
            <a:r>
              <a:rPr lang="en-US" sz="2400" dirty="0" smtClean="0"/>
              <a:t>May be built at locations where taller structures are prohibited.</a:t>
            </a:r>
          </a:p>
          <a:p>
            <a:pPr marL="118872" indent="0">
              <a:buNone/>
            </a:pPr>
            <a:r>
              <a:rPr lang="en-US" sz="2400" u="sng" dirty="0" smtClean="0"/>
              <a:t>Disadvantages:</a:t>
            </a:r>
          </a:p>
          <a:p>
            <a:r>
              <a:rPr lang="en-US" sz="2400" dirty="0" smtClean="0"/>
              <a:t>Efficiency is often much lower when compared to HAWT.</a:t>
            </a:r>
          </a:p>
          <a:p>
            <a:r>
              <a:rPr lang="en-US" sz="2400" dirty="0" smtClean="0"/>
              <a:t>Can not take advantage of high wind speeds at tall altitudes.</a:t>
            </a:r>
          </a:p>
          <a:p>
            <a:r>
              <a:rPr lang="en-US" sz="2400" dirty="0" smtClean="0"/>
              <a:t>Not very viable for large scale wind farms.</a:t>
            </a:r>
          </a:p>
          <a:p>
            <a:pPr marL="0" indent="0">
              <a:buNone/>
            </a:pPr>
            <a:endParaRPr lang="en-US" sz="2400" u="sng" dirty="0"/>
          </a:p>
        </p:txBody>
      </p:sp>
    </p:spTree>
    <p:extLst>
      <p:ext uri="{BB962C8B-B14F-4D97-AF65-F5344CB8AC3E}">
        <p14:creationId xmlns:p14="http://schemas.microsoft.com/office/powerpoint/2010/main" val="73747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for Wind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Wind power is a clean energy source and reduces CO2 emissions.</a:t>
            </a:r>
          </a:p>
          <a:p>
            <a:r>
              <a:rPr lang="en-US" sz="2400" dirty="0" smtClean="0"/>
              <a:t>Theoretical potential is huge (around 20x of what we need)</a:t>
            </a:r>
          </a:p>
          <a:p>
            <a:r>
              <a:rPr lang="en-US" sz="2400" dirty="0" smtClean="0"/>
              <a:t>An infinite energy source considering it originates from the sun.</a:t>
            </a:r>
          </a:p>
          <a:p>
            <a:r>
              <a:rPr lang="en-US" sz="2400" dirty="0" smtClean="0"/>
              <a:t>Wind turbines are space efficient (largest=600 home’s worth)</a:t>
            </a:r>
          </a:p>
          <a:p>
            <a:r>
              <a:rPr lang="en-US" sz="2400" dirty="0" smtClean="0"/>
              <a:t>Cost of wind power has been decreasing over the years.</a:t>
            </a:r>
          </a:p>
          <a:p>
            <a:r>
              <a:rPr lang="en-US" sz="2400" dirty="0" smtClean="0"/>
              <a:t>Operational costs are low.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0343" y="4441596"/>
            <a:ext cx="3606571" cy="241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59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Reasons Against Wind Power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2"/>
            <a:ext cx="8229600" cy="2530132"/>
          </a:xfrm>
        </p:spPr>
        <p:txBody>
          <a:bodyPr/>
          <a:lstStyle/>
          <a:p>
            <a:r>
              <a:rPr lang="en-US" sz="2400" dirty="0" smtClean="0"/>
              <a:t>Wind is an intermittent energy source.</a:t>
            </a:r>
          </a:p>
          <a:p>
            <a:r>
              <a:rPr lang="en-US" sz="2400" dirty="0" smtClean="0"/>
              <a:t>Large upfront investment.</a:t>
            </a:r>
          </a:p>
          <a:p>
            <a:r>
              <a:rPr lang="en-US" sz="2400" dirty="0" smtClean="0"/>
              <a:t>Can threaten local wildlife.</a:t>
            </a:r>
          </a:p>
          <a:p>
            <a:r>
              <a:rPr lang="en-US" sz="2400" dirty="0" smtClean="0"/>
              <a:t>Turbines are considered relatively large when located near residential areas.</a:t>
            </a:r>
          </a:p>
          <a:p>
            <a:r>
              <a:rPr lang="en-US" sz="2400" dirty="0" smtClean="0"/>
              <a:t>Needs a relatively open area to set up.</a:t>
            </a:r>
          </a:p>
          <a:p>
            <a:endParaRPr lang="en-US" dirty="0" smtClean="0"/>
          </a:p>
          <a:p>
            <a:endParaRPr lang="en-US" dirty="0" smtClean="0"/>
          </a:p>
          <a:p>
            <a:pPr marL="118872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189853"/>
            <a:ext cx="7867889" cy="245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1574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403</TotalTime>
  <Words>701</Words>
  <Application>Microsoft Macintosh PowerPoint</Application>
  <PresentationFormat>On-screen Show (4:3)</PresentationFormat>
  <Paragraphs>105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Module</vt:lpstr>
      <vt:lpstr>Wind Power Intermittency and Energy Storage</vt:lpstr>
      <vt:lpstr>Table of Contents</vt:lpstr>
      <vt:lpstr>Some History of Wind Power</vt:lpstr>
      <vt:lpstr>PowerPoint Presentation</vt:lpstr>
      <vt:lpstr>Types of Turbines</vt:lpstr>
      <vt:lpstr>Horizontal Axis Wind Turbines (HAWT)</vt:lpstr>
      <vt:lpstr>Vertical Axis Wind Turbines (VAWT)</vt:lpstr>
      <vt:lpstr>Reasons for Wind Power</vt:lpstr>
      <vt:lpstr>Reasons Against Wind Power</vt:lpstr>
      <vt:lpstr>Problems with Intermittency</vt:lpstr>
      <vt:lpstr>Energy Storage Options</vt:lpstr>
      <vt:lpstr>Smart Grid Concept</vt:lpstr>
      <vt:lpstr>Smart Grid Concept (c0nt.)</vt:lpstr>
      <vt:lpstr>Conclusions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Wind Power Intermittency and Energy Storage</dc:title>
  <dc:creator>Bartek Turek</dc:creator>
  <cp:lastModifiedBy>Bartek Turek</cp:lastModifiedBy>
  <cp:revision>14</cp:revision>
  <dcterms:created xsi:type="dcterms:W3CDTF">2016-04-15T00:59:55Z</dcterms:created>
  <dcterms:modified xsi:type="dcterms:W3CDTF">2016-04-15T08:18:41Z</dcterms:modified>
</cp:coreProperties>
</file>