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5"/>
  </p:notesMasterIdLst>
  <p:sldIdLst>
    <p:sldId id="257" r:id="rId2"/>
    <p:sldId id="258" r:id="rId3"/>
    <p:sldId id="259" r:id="rId4"/>
    <p:sldId id="274" r:id="rId5"/>
    <p:sldId id="260" r:id="rId6"/>
    <p:sldId id="261" r:id="rId7"/>
    <p:sldId id="262" r:id="rId8"/>
    <p:sldId id="263" r:id="rId9"/>
    <p:sldId id="273" r:id="rId10"/>
    <p:sldId id="264" r:id="rId11"/>
    <p:sldId id="265" r:id="rId12"/>
    <p:sldId id="266" r:id="rId13"/>
    <p:sldId id="267" r:id="rId14"/>
    <p:sldId id="268" r:id="rId15"/>
    <p:sldId id="269" r:id="rId16"/>
    <p:sldId id="270" r:id="rId17"/>
    <p:sldId id="278" r:id="rId18"/>
    <p:sldId id="271" r:id="rId19"/>
    <p:sldId id="272" r:id="rId20"/>
    <p:sldId id="276" r:id="rId21"/>
    <p:sldId id="279" r:id="rId22"/>
    <p:sldId id="275" r:id="rId23"/>
    <p:sldId id="280" r:id="rId24"/>
  </p:sldIdLst>
  <p:sldSz cx="10080625" cy="75596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620"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371600" y="763588"/>
            <a:ext cx="5027613"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2052"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2053"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en-US"/>
          </a:p>
        </p:txBody>
      </p:sp>
      <p:sp>
        <p:nvSpPr>
          <p:cNvPr id="2054"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fld id="{97A5DACF-42B5-40BC-B6A4-FB7E07C3A884}" type="slidenum">
              <a:rPr lang="en-US"/>
              <a:pPr/>
              <a:t>‹#›</a:t>
            </a:fld>
            <a:endParaRPr lang="en-US"/>
          </a:p>
        </p:txBody>
      </p:sp>
    </p:spTree>
    <p:extLst>
      <p:ext uri="{BB962C8B-B14F-4D97-AF65-F5344CB8AC3E}">
        <p14:creationId xmlns:p14="http://schemas.microsoft.com/office/powerpoint/2010/main" val="7712864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931038E-257C-4E58-9E8B-9C6AEE651E41}" type="slidenum">
              <a:rPr lang="en-US"/>
              <a:pPr/>
              <a:t>1</a:t>
            </a:fld>
            <a:endParaRPr lang="en-US"/>
          </a:p>
        </p:txBody>
      </p:sp>
      <p:sp>
        <p:nvSpPr>
          <p:cNvPr id="21505"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6A4A7CF-EFC2-446F-B71E-27B85608D7C3}" type="slidenum">
              <a:rPr lang="en-US"/>
              <a:pPr/>
              <a:t>12</a:t>
            </a:fld>
            <a:endParaRPr lang="en-US"/>
          </a:p>
        </p:txBody>
      </p:sp>
      <p:sp>
        <p:nvSpPr>
          <p:cNvPr id="30721"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E9CF09F-E9D0-448F-83C9-94C1780F61D2}" type="slidenum">
              <a:rPr lang="en-US"/>
              <a:pPr/>
              <a:t>13</a:t>
            </a:fld>
            <a:endParaRPr lang="en-US"/>
          </a:p>
        </p:txBody>
      </p:sp>
      <p:sp>
        <p:nvSpPr>
          <p:cNvPr id="31745"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82A34DB-CCD9-4EDD-88F8-1232AC66CFCF}" type="slidenum">
              <a:rPr lang="en-US"/>
              <a:pPr/>
              <a:t>14</a:t>
            </a:fld>
            <a:endParaRPr lang="en-US"/>
          </a:p>
        </p:txBody>
      </p:sp>
      <p:sp>
        <p:nvSpPr>
          <p:cNvPr id="32769"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D9C8C83-08D7-432B-9D7A-76E9DF1ED95E}" type="slidenum">
              <a:rPr lang="en-US"/>
              <a:pPr/>
              <a:t>15</a:t>
            </a:fld>
            <a:endParaRPr lang="en-US"/>
          </a:p>
        </p:txBody>
      </p:sp>
      <p:sp>
        <p:nvSpPr>
          <p:cNvPr id="33793"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7FF3EFF-09F4-403A-9F35-62677126BF63}" type="slidenum">
              <a:rPr lang="en-US"/>
              <a:pPr/>
              <a:t>16</a:t>
            </a:fld>
            <a:endParaRPr lang="en-US"/>
          </a:p>
        </p:txBody>
      </p:sp>
      <p:sp>
        <p:nvSpPr>
          <p:cNvPr id="3481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CC916EF-B24C-4DE3-B6FF-DA67D5B1A9A2}" type="slidenum">
              <a:rPr lang="en-US"/>
              <a:pPr/>
              <a:t>18</a:t>
            </a:fld>
            <a:endParaRPr lang="en-US"/>
          </a:p>
        </p:txBody>
      </p:sp>
      <p:sp>
        <p:nvSpPr>
          <p:cNvPr id="35841"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0968EAD-4D87-4651-B2DC-8E5AF3E87479}" type="slidenum">
              <a:rPr lang="en-US"/>
              <a:pPr/>
              <a:t>19</a:t>
            </a:fld>
            <a:endParaRPr lang="en-US"/>
          </a:p>
        </p:txBody>
      </p:sp>
      <p:sp>
        <p:nvSpPr>
          <p:cNvPr id="36865"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F837E74-7DFA-4B7F-A023-7CF29BE84F81}" type="slidenum">
              <a:rPr lang="en-US"/>
              <a:pPr/>
              <a:t>2</a:t>
            </a:fld>
            <a:endParaRPr lang="en-US"/>
          </a:p>
        </p:txBody>
      </p:sp>
      <p:sp>
        <p:nvSpPr>
          <p:cNvPr id="22529"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4F50F7A-2505-4460-9B6A-F0262EFA9BF6}" type="slidenum">
              <a:rPr lang="en-US"/>
              <a:pPr/>
              <a:t>3</a:t>
            </a:fld>
            <a:endParaRPr lang="en-US"/>
          </a:p>
        </p:txBody>
      </p:sp>
      <p:sp>
        <p:nvSpPr>
          <p:cNvPr id="23553"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5F0F22F-10B9-4052-BD1A-916A49A23CFA}" type="slidenum">
              <a:rPr lang="en-US"/>
              <a:pPr/>
              <a:t>5</a:t>
            </a:fld>
            <a:endParaRPr lang="en-US"/>
          </a:p>
        </p:txBody>
      </p:sp>
      <p:sp>
        <p:nvSpPr>
          <p:cNvPr id="2457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98574E9-DFED-4DEC-8E2B-6E8D55768F8F}" type="slidenum">
              <a:rPr lang="en-US"/>
              <a:pPr/>
              <a:t>6</a:t>
            </a:fld>
            <a:endParaRPr lang="en-US"/>
          </a:p>
        </p:txBody>
      </p:sp>
      <p:sp>
        <p:nvSpPr>
          <p:cNvPr id="25601"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71ECAF3-C845-43B5-B081-D8D943264F21}" type="slidenum">
              <a:rPr lang="en-US"/>
              <a:pPr/>
              <a:t>7</a:t>
            </a:fld>
            <a:endParaRPr lang="en-US"/>
          </a:p>
        </p:txBody>
      </p:sp>
      <p:sp>
        <p:nvSpPr>
          <p:cNvPr id="26625"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B5B89B7-0DB4-44CE-9AE3-640872F72B1B}" type="slidenum">
              <a:rPr lang="en-US"/>
              <a:pPr/>
              <a:t>8</a:t>
            </a:fld>
            <a:endParaRPr lang="en-US"/>
          </a:p>
        </p:txBody>
      </p:sp>
      <p:sp>
        <p:nvSpPr>
          <p:cNvPr id="27649"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85D3CA6-4F53-42FB-AF24-64946CB1BC8A}" type="slidenum">
              <a:rPr lang="en-US"/>
              <a:pPr/>
              <a:t>10</a:t>
            </a:fld>
            <a:endParaRPr lang="en-US"/>
          </a:p>
        </p:txBody>
      </p:sp>
      <p:sp>
        <p:nvSpPr>
          <p:cNvPr id="28673"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1CDF682-A6B3-4483-ABBE-93DD854AF5CD}" type="slidenum">
              <a:rPr lang="en-US"/>
              <a:pPr/>
              <a:t>11</a:t>
            </a:fld>
            <a:endParaRPr lang="en-US"/>
          </a:p>
        </p:txBody>
      </p:sp>
      <p:sp>
        <p:nvSpPr>
          <p:cNvPr id="29697" name="Rectangle 1"/>
          <p:cNvSpPr txBox="1">
            <a:spLocks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88036" y="1511935"/>
            <a:ext cx="8655897" cy="2015913"/>
          </a:xfrm>
          <a:ln>
            <a:noFill/>
          </a:ln>
        </p:spPr>
        <p:txBody>
          <a:bodyPr vert="horz" tIns="0" rIns="20159"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88036" y="3558863"/>
            <a:ext cx="8659257" cy="1931917"/>
          </a:xfrm>
        </p:spPr>
        <p:txBody>
          <a:bodyPr lIns="0" rIns="20159"/>
          <a:lstStyle>
            <a:lvl1pPr marL="0" marR="50397" indent="0" algn="r">
              <a:buNone/>
              <a:defRPr>
                <a:solidFill>
                  <a:schemeClr val="tx1"/>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CC9D40D-5E25-429B-99A3-D4D78489F09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067F2-A5AE-48FF-B0D0-836569F52A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3" y="1007958"/>
            <a:ext cx="2268141" cy="574500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1007958"/>
            <a:ext cx="6636411" cy="574500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3F015-FA5C-4537-93A5-3B35EB6C19F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9387" cy="12604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503238" y="1768475"/>
            <a:ext cx="4457700" cy="2417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03238" y="4338638"/>
            <a:ext cx="4457700" cy="2417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5113338" y="1768475"/>
            <a:ext cx="4459287" cy="4987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503238" y="6886575"/>
            <a:ext cx="2346325" cy="519113"/>
          </a:xfrm>
        </p:spPr>
        <p:txBody>
          <a:bodyPr/>
          <a:lstStyle>
            <a:lvl1pPr>
              <a:defRPr/>
            </a:lvl1pPr>
          </a:lstStyle>
          <a:p>
            <a:endParaRPr lang="en-US"/>
          </a:p>
        </p:txBody>
      </p:sp>
      <p:sp>
        <p:nvSpPr>
          <p:cNvPr id="7" name="Footer Placeholder 6"/>
          <p:cNvSpPr>
            <a:spLocks noGrp="1"/>
          </p:cNvSpPr>
          <p:nvPr>
            <p:ph type="ftr" idx="11"/>
          </p:nvPr>
        </p:nvSpPr>
        <p:spPr>
          <a:xfrm>
            <a:off x="3448050" y="6886575"/>
            <a:ext cx="3194050" cy="519113"/>
          </a:xfrm>
        </p:spPr>
        <p:txBody>
          <a:bodyPr/>
          <a:lstStyle>
            <a:lvl1pPr>
              <a:defRPr/>
            </a:lvl1pPr>
          </a:lstStyle>
          <a:p>
            <a:endParaRPr lang="en-US"/>
          </a:p>
        </p:txBody>
      </p:sp>
      <p:sp>
        <p:nvSpPr>
          <p:cNvPr id="8" name="Slide Number Placeholder 7"/>
          <p:cNvSpPr>
            <a:spLocks noGrp="1"/>
          </p:cNvSpPr>
          <p:nvPr>
            <p:ph type="sldNum" idx="12"/>
          </p:nvPr>
        </p:nvSpPr>
        <p:spPr>
          <a:xfrm>
            <a:off x="7227888" y="6886575"/>
            <a:ext cx="2346325" cy="519113"/>
          </a:xfrm>
        </p:spPr>
        <p:txBody>
          <a:bodyPr/>
          <a:lstStyle>
            <a:lvl1pPr>
              <a:defRPr/>
            </a:lvl1pPr>
          </a:lstStyle>
          <a:p>
            <a:fld id="{4F895AD1-3442-4879-9D57-BFF73E76DC81}" type="slidenum">
              <a:rPr lang="en-US"/>
              <a:pPr/>
              <a:t>‹#›</a:t>
            </a:fld>
            <a:endParaRPr lang="en-US"/>
          </a:p>
        </p:txBody>
      </p:sp>
    </p:spTree>
    <p:extLst>
      <p:ext uri="{BB962C8B-B14F-4D97-AF65-F5344CB8AC3E}">
        <p14:creationId xmlns:p14="http://schemas.microsoft.com/office/powerpoint/2010/main" val="74171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135D0-0445-46A9-A1E7-A9C38EDCC1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84676" y="1451458"/>
            <a:ext cx="8568531" cy="1501855"/>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6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84676" y="2981391"/>
            <a:ext cx="8568531" cy="1664178"/>
          </a:xfrm>
        </p:spPr>
        <p:txBody>
          <a:bodyPr lIns="50397" rIns="50397" anchor="t"/>
          <a:lstStyle>
            <a:lvl1pPr marL="0" indent="0">
              <a:buNone/>
              <a:defRPr sz="24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113DC-48AE-4F70-A06A-1F4F58868D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072563" cy="1259946"/>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04031" y="2116538"/>
            <a:ext cx="4452276" cy="4888590"/>
          </a:xfrm>
        </p:spPr>
        <p:txBody>
          <a:bodyPr/>
          <a:lstStyle>
            <a:lvl1pPr>
              <a:defRPr sz="2900"/>
            </a:lvl1pPr>
            <a:lvl2pPr>
              <a:defRPr sz="26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24318" y="2116538"/>
            <a:ext cx="4452276" cy="4888590"/>
          </a:xfrm>
        </p:spPr>
        <p:txBody>
          <a:bodyPr/>
          <a:lstStyle>
            <a:lvl1pPr>
              <a:defRPr sz="2900"/>
            </a:lvl1pPr>
            <a:lvl2pPr>
              <a:defRPr sz="26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A26DD-1C83-469C-9F0A-C5B8C37932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072563" cy="1259946"/>
          </a:xfrm>
        </p:spPr>
        <p:txBody>
          <a:bodyPr tIns="50397"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2045068"/>
            <a:ext cx="4454027" cy="726813"/>
          </a:xfrm>
        </p:spPr>
        <p:txBody>
          <a:bodyPr lIns="50397" tIns="0" rIns="50397" bIns="0" anchor="ctr">
            <a:noAutofit/>
          </a:bodyPr>
          <a:lstStyle>
            <a:lvl1pPr marL="0" indent="0">
              <a:buNone/>
              <a:defRPr sz="26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20818" y="2050038"/>
            <a:ext cx="4455776" cy="721843"/>
          </a:xfrm>
        </p:spPr>
        <p:txBody>
          <a:bodyPr lIns="50397" tIns="0" rIns="50397" bIns="0" anchor="ctr"/>
          <a:lstStyle>
            <a:lvl1pPr marL="0" indent="0">
              <a:buNone/>
              <a:defRPr sz="26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2771881"/>
            <a:ext cx="4454027" cy="4239194"/>
          </a:xfrm>
        </p:spPr>
        <p:txBody>
          <a:bodyPr tIns="0"/>
          <a:lstStyle>
            <a:lvl1pPr>
              <a:defRPr sz="24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20818" y="2771881"/>
            <a:ext cx="4455776" cy="4239194"/>
          </a:xfrm>
        </p:spPr>
        <p:txBody>
          <a:bodyPr tIns="0"/>
          <a:lstStyle>
            <a:lvl1pPr>
              <a:defRPr sz="24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6B3EF-8969-47B6-A08B-C84E99A980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156568" cy="1259946"/>
          </a:xfrm>
        </p:spPr>
        <p:txBody>
          <a:bodyPr vert="horz" tIns="5039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5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B0A38-3216-4F78-9210-CEAC98A47A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AFEB1-5C55-46BE-847A-544FDB7BFD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047" y="566978"/>
            <a:ext cx="3024188" cy="1280945"/>
          </a:xfrm>
        </p:spPr>
        <p:txBody>
          <a:bodyPr lIns="0" anchor="b">
            <a:noAutofit/>
          </a:bodyPr>
          <a:lstStyle>
            <a:lvl1pPr algn="l" rtl="0">
              <a:spcBef>
                <a:spcPct val="0"/>
              </a:spcBef>
              <a:buNone/>
              <a:defRPr sz="29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56047" y="1847921"/>
            <a:ext cx="3024188" cy="5039783"/>
          </a:xfrm>
        </p:spPr>
        <p:txBody>
          <a:bodyPr lIns="20159" rIns="20159"/>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941245" y="1847921"/>
            <a:ext cx="5635349" cy="5039783"/>
          </a:xfrm>
        </p:spPr>
        <p:txBody>
          <a:bodyPr tIns="0"/>
          <a:lstStyle>
            <a:lvl1pPr>
              <a:defRPr sz="3100"/>
            </a:lvl1pPr>
            <a:lvl2pPr>
              <a:defRPr sz="2900"/>
            </a:lvl2pPr>
            <a:lvl3pPr>
              <a:defRPr sz="2600"/>
            </a:lvl3pPr>
            <a:lvl4pPr>
              <a:defRPr sz="22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40DAB-7C0C-445A-BEB3-3BBBC2F7C1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90023" y="1221450"/>
            <a:ext cx="5796359" cy="4535805"/>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12" name="Right Triangle 11"/>
          <p:cNvSpPr/>
          <p:nvPr/>
        </p:nvSpPr>
        <p:spPr>
          <a:xfrm rot="420000" flipV="1">
            <a:off x="8824002" y="5908153"/>
            <a:ext cx="171371" cy="171353"/>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2" name="Title 1"/>
          <p:cNvSpPr>
            <a:spLocks noGrp="1"/>
          </p:cNvSpPr>
          <p:nvPr>
            <p:ph type="title"/>
          </p:nvPr>
        </p:nvSpPr>
        <p:spPr>
          <a:xfrm>
            <a:off x="672042" y="1297420"/>
            <a:ext cx="2439511" cy="1744547"/>
          </a:xfrm>
        </p:spPr>
        <p:txBody>
          <a:bodyPr vert="horz" lIns="50397" tIns="50397" rIns="50397" bIns="50397" anchor="b"/>
          <a:lstStyle>
            <a:lvl1pPr algn="l">
              <a:buNone/>
              <a:defRPr sz="22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72042" y="3118211"/>
            <a:ext cx="2436151" cy="2402297"/>
          </a:xfrm>
        </p:spPr>
        <p:txBody>
          <a:bodyPr lIns="70556" rIns="50397" bIns="50397" anchor="t"/>
          <a:lstStyle>
            <a:lvl1pPr marL="0" indent="0" algn="l">
              <a:spcBef>
                <a:spcPts val="276"/>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904552" y="7006699"/>
            <a:ext cx="672042" cy="402483"/>
          </a:xfrm>
        </p:spPr>
        <p:txBody>
          <a:bodyPr/>
          <a:lstStyle/>
          <a:p>
            <a:fld id="{DE38D7B2-B477-480A-8829-06AE30C23B82}" type="slidenum">
              <a:rPr lang="en-US" smtClean="0"/>
              <a:pPr/>
              <a:t>‹#›</a:t>
            </a:fld>
            <a:endParaRPr lang="en-US"/>
          </a:p>
        </p:txBody>
      </p:sp>
      <p:sp>
        <p:nvSpPr>
          <p:cNvPr id="3" name="Picture Placeholder 2"/>
          <p:cNvSpPr>
            <a:spLocks noGrp="1"/>
          </p:cNvSpPr>
          <p:nvPr>
            <p:ph type="pic" idx="1"/>
          </p:nvPr>
        </p:nvSpPr>
        <p:spPr>
          <a:xfrm rot="420000">
            <a:off x="3842845" y="1322245"/>
            <a:ext cx="5090716" cy="4334214"/>
          </a:xfrm>
          <a:prstGeom prst="rect">
            <a:avLst/>
          </a:prstGeom>
          <a:solidFill>
            <a:schemeClr val="bg2"/>
          </a:solidFill>
          <a:ln w="3000" cap="rnd">
            <a:solidFill>
              <a:srgbClr val="C0C0C0"/>
            </a:solidFill>
            <a:round/>
          </a:ln>
          <a:effectLst/>
        </p:spPr>
        <p:txBody>
          <a:bodyPr/>
          <a:lstStyle>
            <a:lvl1pPr marL="0" indent="0">
              <a:buNone/>
              <a:defRPr sz="3500"/>
            </a:lvl1pPr>
          </a:lstStyle>
          <a:p>
            <a:r>
              <a:rPr kumimoji="0" lang="en-US" smtClean="0"/>
              <a:t>Click icon to add picture</a:t>
            </a:r>
            <a:endParaRPr kumimoji="0" lang="en-US" dirty="0"/>
          </a:p>
        </p:txBody>
      </p:sp>
      <p:sp>
        <p:nvSpPr>
          <p:cNvPr id="10" name="Freeform 9"/>
          <p:cNvSpPr>
            <a:spLocks/>
          </p:cNvSpPr>
          <p:nvPr/>
        </p:nvSpPr>
        <p:spPr bwMode="auto">
          <a:xfrm flipV="1">
            <a:off x="-10501" y="6411724"/>
            <a:ext cx="10101626" cy="11479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830299" y="6856206"/>
            <a:ext cx="5250326" cy="7034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501" y="-7875"/>
            <a:ext cx="10101626" cy="11479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830299" y="-7875"/>
            <a:ext cx="5250326" cy="7034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504031" y="776127"/>
            <a:ext cx="9072563" cy="1259946"/>
          </a:xfrm>
          <a:prstGeom prst="rect">
            <a:avLst/>
          </a:prstGeom>
        </p:spPr>
        <p:txBody>
          <a:bodyPr vert="horz" lIns="0" tIns="50397"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504031" y="2133508"/>
            <a:ext cx="9072563" cy="4838192"/>
          </a:xfrm>
          <a:prstGeom prst="rect">
            <a:avLst/>
          </a:prstGeom>
        </p:spPr>
        <p:txBody>
          <a:bodyPr vert="horz" lIns="100794" tIns="50397" rIns="100794" bIns="50397">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504031" y="7006699"/>
            <a:ext cx="2352146" cy="402483"/>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940182" y="7006699"/>
            <a:ext cx="3696229" cy="402483"/>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8736542" y="7006699"/>
            <a:ext cx="840052" cy="402483"/>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83A7C68C-7901-45C3-A9FF-019735915B3C}" type="slidenum">
              <a:rPr lang="en-US" smtClean="0"/>
              <a:pPr/>
              <a:t>‹#›</a:t>
            </a:fld>
            <a:endParaRPr lang="en-US"/>
          </a:p>
        </p:txBody>
      </p:sp>
      <p:grpSp>
        <p:nvGrpSpPr>
          <p:cNvPr id="2" name="Group 1"/>
          <p:cNvGrpSpPr/>
          <p:nvPr/>
        </p:nvGrpSpPr>
        <p:grpSpPr>
          <a:xfrm>
            <a:off x="-20965" y="223117"/>
            <a:ext cx="10120917" cy="715649"/>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500" b="0" kern="1200">
          <a:ln>
            <a:noFill/>
          </a:ln>
          <a:solidFill>
            <a:schemeClr val="tx2"/>
          </a:solidFill>
          <a:effectLst/>
          <a:latin typeface="+mj-lt"/>
          <a:ea typeface="+mj-ea"/>
          <a:cs typeface="+mj-cs"/>
        </a:defRPr>
      </a:lvl1pPr>
    </p:titleStyle>
    <p:body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14.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nergy.sandia.gov/" TargetMode="External"/><Relationship Id="rId2" Type="http://schemas.openxmlformats.org/officeDocument/2006/relationships/hyperlink" Target="http://news.nationalgeographic.com/news/energy/2011/08/110811-turning-carbon-emissions-into-fuel/" TargetMode="External"/><Relationship Id="rId1" Type="http://schemas.openxmlformats.org/officeDocument/2006/relationships/slideLayout" Target="../slideLayouts/slideLayout2.xml"/><Relationship Id="rId6" Type="http://schemas.openxmlformats.org/officeDocument/2006/relationships/hyperlink" Target="http://www.newscientist.com/article/dn11638-climate-myths-human-co2-emissions-are-too-tiny-to-matter.html" TargetMode="External"/><Relationship Id="rId5" Type="http://schemas.openxmlformats.org/officeDocument/2006/relationships/hyperlink" Target="https://netfiles.uiuc.edu/mragheb/www/NPRE%20498ES%20Energy%20Storage%20Systems/Carbon%20Capture%20and%20Storage.pdf" TargetMode="External"/><Relationship Id="rId4" Type="http://schemas.openxmlformats.org/officeDocument/2006/relationships/hyperlink" Target="http://earthsciences.typepad.com/blog/2011/01/co2-as-cushion-gas-for-compressed-air-energy-storage-cae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503238" y="301624"/>
            <a:ext cx="9070975" cy="6456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Microsoft YaHei" charset="-122"/>
              </a:defRPr>
            </a:lvl9pPr>
          </a:lstStyle>
          <a:p>
            <a:pPr algn="ctr"/>
            <a:r>
              <a:rPr lang="en-US" sz="3200" dirty="0"/>
              <a:t>Managing Carbon </a:t>
            </a:r>
            <a:r>
              <a:rPr lang="en-US" sz="3200" dirty="0" smtClean="0"/>
              <a:t>Emissions</a:t>
            </a:r>
          </a:p>
          <a:p>
            <a:pPr algn="ctr"/>
            <a:endParaRPr lang="en-US" sz="2400" dirty="0" smtClean="0"/>
          </a:p>
          <a:p>
            <a:pPr algn="ctr"/>
            <a:endParaRPr lang="en-US" sz="2400" dirty="0" smtClean="0"/>
          </a:p>
          <a:p>
            <a:pPr algn="ctr"/>
            <a:r>
              <a:rPr lang="en-US" sz="2400" dirty="0" smtClean="0"/>
              <a:t>Zach </a:t>
            </a:r>
            <a:r>
              <a:rPr lang="en-US" sz="2400" dirty="0" err="1" smtClean="0"/>
              <a:t>Shukur</a:t>
            </a:r>
            <a:endParaRPr lang="en-US" sz="2400" dirty="0" smtClean="0"/>
          </a:p>
          <a:p>
            <a:pPr algn="ctr"/>
            <a:endParaRPr lang="en-US" sz="2400" dirty="0"/>
          </a:p>
          <a:p>
            <a:pPr algn="ctr"/>
            <a:endParaRPr lang="en-US" sz="2400" dirty="0"/>
          </a:p>
        </p:txBody>
      </p:sp>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9724" y="4100512"/>
            <a:ext cx="1724025"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01625"/>
            <a:ext cx="9070975" cy="1573212"/>
          </a:xfrm>
          <a:ln/>
        </p:spPr>
        <p:txBody>
          <a:bodyPr tIns="38808"/>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Storage</a:t>
            </a:r>
          </a:p>
        </p:txBody>
      </p:sp>
      <p:sp>
        <p:nvSpPr>
          <p:cNvPr id="11266" name="Rectangle 2"/>
          <p:cNvSpPr>
            <a:spLocks noGrp="1" noChangeArrowheads="1"/>
          </p:cNvSpPr>
          <p:nvPr>
            <p:ph idx="1"/>
          </p:nvPr>
        </p:nvSpPr>
        <p:spPr>
          <a:xfrm>
            <a:off x="503238" y="1768475"/>
            <a:ext cx="9070975" cy="4989513"/>
          </a:xfrm>
          <a:ln/>
        </p:spPr>
        <p:txBody>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smtClean="0"/>
          </a:p>
          <a:p>
            <a:pPr marL="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smtClean="0"/>
          </a:p>
          <a:p>
            <a:pPr marL="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Reusing CO2 will not reduce its concentration, need to remove it from the atmosphere completely by storing it.</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Geological Formations</a:t>
            </a:r>
          </a:p>
        </p:txBody>
      </p:sp>
      <p:sp>
        <p:nvSpPr>
          <p:cNvPr id="12290" name="Rectangle 2"/>
          <p:cNvSpPr>
            <a:spLocks noGrp="1" noChangeArrowheads="1"/>
          </p:cNvSpPr>
          <p:nvPr>
            <p:ph idx="1"/>
          </p:nvPr>
        </p:nvSpPr>
        <p:spPr>
          <a:xfrm>
            <a:off x="503238" y="1768475"/>
            <a:ext cx="9070975" cy="4989513"/>
          </a:xfrm>
          <a:ln/>
        </p:spPr>
        <p:txBody>
          <a:bodyPr/>
          <a:lstStyle/>
          <a:p>
            <a:pPr marL="457200" indent="-457200">
              <a:buFont typeface="Arial" pitchFamily="34" charset="0"/>
              <a:buChar char="•"/>
            </a:pPr>
            <a:r>
              <a:rPr lang="en-US" dirty="0" smtClean="0"/>
              <a:t>Pump CO2 underground into saline aquifers, porous rock formations, or empty hydrocarbon deposits.</a:t>
            </a:r>
          </a:p>
          <a:p>
            <a:pPr marL="457200" indent="-457200">
              <a:buFont typeface="Arial" pitchFamily="34" charset="0"/>
              <a:buChar char="•"/>
            </a:pPr>
            <a:endParaRPr lang="en-US" dirty="0" smtClean="0"/>
          </a:p>
          <a:p>
            <a:pPr marL="457200" indent="-457200">
              <a:buFont typeface="Arial" pitchFamily="34" charset="0"/>
              <a:buChar char="•"/>
            </a:pPr>
            <a:r>
              <a:rPr lang="en-US" dirty="0" smtClean="0"/>
              <a:t>Large-scale extraction of geological stores of hydrocarbons has left plenty of storage space.</a:t>
            </a:r>
          </a:p>
          <a:p>
            <a:pPr marL="457200" indent="-457200">
              <a:buFont typeface="Arial" pitchFamily="34" charset="0"/>
              <a:buChar char="•"/>
            </a:pPr>
            <a:endParaRPr lang="en-US" dirty="0" smtClean="0"/>
          </a:p>
          <a:p>
            <a:pPr marL="457200" indent="-457200">
              <a:buFont typeface="Arial" pitchFamily="34" charset="0"/>
              <a:buChar char="•"/>
            </a:pPr>
            <a:r>
              <a:rPr lang="en-US" dirty="0" smtClean="0"/>
              <a:t>Can be coupled with hydrocarbon mining to store CO2 while enhancing yield.  (nearly depleted oil fields, un-minable coal deposits)</a:t>
            </a:r>
          </a:p>
          <a:p>
            <a:pPr marL="457200" indent="-457200">
              <a:buFont typeface="Arial" pitchFamily="34" charset="0"/>
              <a:buChar char="•"/>
            </a:pPr>
            <a:endParaRPr lang="en-US"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01625"/>
            <a:ext cx="9070975" cy="1268411"/>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Ocean</a:t>
            </a:r>
          </a:p>
        </p:txBody>
      </p:sp>
      <p:sp>
        <p:nvSpPr>
          <p:cNvPr id="13314" name="Rectangle 2"/>
          <p:cNvSpPr>
            <a:spLocks noGrp="1" noChangeArrowheads="1"/>
          </p:cNvSpPr>
          <p:nvPr>
            <p:ph idx="1"/>
          </p:nvPr>
        </p:nvSpPr>
        <p:spPr>
          <a:xfrm>
            <a:off x="468312" y="1570037"/>
            <a:ext cx="9070975" cy="4989513"/>
          </a:xfrm>
          <a:ln/>
        </p:spPr>
        <p:txBody>
          <a:bodyPr>
            <a:noAutofit/>
          </a:bodyPr>
          <a:lstStyle/>
          <a:p>
            <a:r>
              <a:rPr lang="en-US" sz="2500" dirty="0" smtClean="0"/>
              <a:t>According to some estimates, the ocean has already naturally absorbed 40% of our carbon emissions.</a:t>
            </a:r>
          </a:p>
          <a:p>
            <a:endParaRPr lang="en-US" sz="1000" dirty="0" smtClean="0"/>
          </a:p>
          <a:p>
            <a:r>
              <a:rPr lang="en-US" sz="2500" dirty="0" smtClean="0"/>
              <a:t>CO2 gas can be directly injected into the ocean at 1-3 km deep, where it will dissolve into the water as it rises.</a:t>
            </a:r>
          </a:p>
          <a:p>
            <a:endParaRPr lang="en-US" sz="1000" dirty="0" smtClean="0"/>
          </a:p>
          <a:p>
            <a:r>
              <a:rPr lang="en-US" sz="2500" dirty="0" smtClean="0"/>
              <a:t>If it is deposited even further, the pressure will liquefy it and, being denser than water, the CO2 will remain submerged at the ocean floor.</a:t>
            </a:r>
          </a:p>
          <a:p>
            <a:endParaRPr lang="en-US" sz="1000" dirty="0" smtClean="0"/>
          </a:p>
          <a:p>
            <a:r>
              <a:rPr lang="en-US" sz="2500" dirty="0" smtClean="0"/>
              <a:t>Can also be chemically stored in an aqueous solution of calcium bicarbonate.</a:t>
            </a:r>
          </a:p>
          <a:p>
            <a:endParaRPr lang="en-US" sz="1000" dirty="0" smtClean="0"/>
          </a:p>
          <a:p>
            <a:r>
              <a:rPr lang="en-US" sz="2500" dirty="0" smtClean="0"/>
              <a:t>Increased CO2 concentration in ocean would likely lead to increased release of CO2.</a:t>
            </a:r>
            <a:endParaRPr lang="en-US" sz="2500"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344612"/>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Chemical Compounds</a:t>
            </a:r>
            <a:endParaRPr lang="en-US" dirty="0"/>
          </a:p>
        </p:txBody>
      </p:sp>
      <p:sp>
        <p:nvSpPr>
          <p:cNvPr id="14338" name="Rectangle 2"/>
          <p:cNvSpPr>
            <a:spLocks noGrp="1" noChangeArrowheads="1"/>
          </p:cNvSpPr>
          <p:nvPr>
            <p:ph idx="1"/>
          </p:nvPr>
        </p:nvSpPr>
        <p:spPr>
          <a:xfrm>
            <a:off x="468312" y="1951037"/>
            <a:ext cx="9070975" cy="4989513"/>
          </a:xfrm>
          <a:ln/>
        </p:spPr>
        <p:txBody>
          <a:bodyPr/>
          <a:lstStyle/>
          <a:p>
            <a:r>
              <a:rPr lang="en-US" dirty="0" smtClean="0"/>
              <a:t>CO2 is reacted with metal oxides to form carbonates</a:t>
            </a:r>
          </a:p>
          <a:p>
            <a:endParaRPr lang="en-US" sz="2400" dirty="0"/>
          </a:p>
          <a:p>
            <a:r>
              <a:rPr lang="en-US" dirty="0" smtClean="0"/>
              <a:t>Is a naturally occurring process that forms stable compounds without risk of re-release of CO2</a:t>
            </a:r>
          </a:p>
          <a:p>
            <a:endParaRPr lang="en-US" sz="2400" dirty="0"/>
          </a:p>
          <a:p>
            <a:r>
              <a:rPr lang="en-US" dirty="0" smtClean="0"/>
              <a:t>To be effective, the reactions need to be sped up with heat/pressure at the cost of energy.</a:t>
            </a:r>
          </a:p>
          <a:p>
            <a:endParaRPr lang="en-US" sz="2400" dirty="0" smtClean="0"/>
          </a:p>
          <a:p>
            <a:r>
              <a:rPr lang="en-US" dirty="0" smtClean="0"/>
              <a:t>Pilot project in Newcastle, Australia</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301625"/>
            <a:ext cx="9070975" cy="1497012"/>
          </a:xfrm>
          <a:ln/>
        </p:spPr>
        <p:txBody>
          <a:bodyPr tIns="38808"/>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Reuse</a:t>
            </a:r>
          </a:p>
        </p:txBody>
      </p:sp>
      <p:sp>
        <p:nvSpPr>
          <p:cNvPr id="15362" name="Rectangle 2"/>
          <p:cNvSpPr>
            <a:spLocks noGrp="1" noChangeArrowheads="1"/>
          </p:cNvSpPr>
          <p:nvPr>
            <p:ph idx="1"/>
          </p:nvPr>
        </p:nvSpPr>
        <p:spPr>
          <a:xfrm>
            <a:off x="503238" y="1951037"/>
            <a:ext cx="9070975" cy="4806951"/>
          </a:xfrm>
          <a:ln/>
        </p:spPr>
        <p:txBody>
          <a:bodyPr/>
          <a:lstStyle/>
          <a:p>
            <a:pPr marL="0" indent="0" algn="ctr">
              <a:buNone/>
            </a:pPr>
            <a:endParaRPr lang="en-US" dirty="0" smtClean="0"/>
          </a:p>
          <a:p>
            <a:pPr marL="0" indent="0" algn="ctr">
              <a:buNone/>
            </a:pPr>
            <a:endParaRPr lang="en-US" dirty="0"/>
          </a:p>
          <a:p>
            <a:pPr marL="0" indent="0" algn="ctr">
              <a:buNone/>
            </a:pPr>
            <a:r>
              <a:rPr lang="en-US" dirty="0" smtClean="0"/>
              <a:t>If we have such an excess of carbon dioxide, it is efficient to make use of it.</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Conversion to Fuels</a:t>
            </a:r>
          </a:p>
        </p:txBody>
      </p:sp>
      <p:sp>
        <p:nvSpPr>
          <p:cNvPr id="16386" name="Rectangle 2"/>
          <p:cNvSpPr>
            <a:spLocks noGrp="1" noChangeArrowheads="1"/>
          </p:cNvSpPr>
          <p:nvPr>
            <p:ph idx="1"/>
          </p:nvPr>
        </p:nvSpPr>
        <p:spPr>
          <a:xfrm>
            <a:off x="503238" y="176847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Combine </a:t>
            </a:r>
            <a:r>
              <a:rPr lang="en-US" dirty="0"/>
              <a:t>with Hydrogen to form Hydrocarbon </a:t>
            </a:r>
            <a:r>
              <a:rPr lang="en-US" dirty="0" smtClean="0"/>
              <a:t>fuels</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Use </a:t>
            </a:r>
            <a:r>
              <a:rPr lang="en-US" dirty="0" smtClean="0"/>
              <a:t>renewable sources </a:t>
            </a:r>
            <a:r>
              <a:rPr lang="en-US" dirty="0"/>
              <a:t>to supply the energy for the </a:t>
            </a:r>
            <a:r>
              <a:rPr lang="en-US" dirty="0" smtClean="0"/>
              <a:t>processes</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Doesn't reduce CO2, but slows rate of increase by reusing before release into </a:t>
            </a:r>
            <a:r>
              <a:rPr lang="en-US" dirty="0" smtClean="0"/>
              <a:t>atmosphere</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03238" y="301625"/>
            <a:ext cx="9070975" cy="1262063"/>
          </a:xfrm>
          <a:ln/>
        </p:spPr>
        <p:txBody>
          <a:bodyPr tIns="38808">
            <a:normAutofit/>
          </a:bodyPr>
          <a:lstStyle/>
          <a:p>
            <a:pPr>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4400" dirty="0"/>
              <a:t>Sandia Nat'l Lab “Sunshine to Petrol”</a:t>
            </a:r>
          </a:p>
        </p:txBody>
      </p:sp>
      <p:sp>
        <p:nvSpPr>
          <p:cNvPr id="17410" name="Rectangle 2"/>
          <p:cNvSpPr>
            <a:spLocks noGrp="1" noChangeArrowheads="1"/>
          </p:cNvSpPr>
          <p:nvPr>
            <p:ph idx="1"/>
          </p:nvPr>
        </p:nvSpPr>
        <p:spPr>
          <a:xfrm>
            <a:off x="503238" y="1874837"/>
            <a:ext cx="9070975" cy="4883151"/>
          </a:xfrm>
          <a:ln/>
        </p:spPr>
        <p:txBody>
          <a:bodyPr/>
          <a:lstStyle/>
          <a:p>
            <a:r>
              <a:rPr lang="en-US" dirty="0" smtClean="0"/>
              <a:t>Project to convert CO2 back into useful fuel.</a:t>
            </a:r>
          </a:p>
          <a:p>
            <a:r>
              <a:rPr lang="en-US" dirty="0" smtClean="0"/>
              <a:t>Uses concentrated solar energy to turn CO2 into oxygen and carbon monoxide, which can then be mixed with hydrogen to produce syngas.</a:t>
            </a:r>
          </a:p>
          <a:p>
            <a:pPr marL="0" indent="0">
              <a:buNone/>
            </a:pPr>
            <a:endParaRPr lang="en-US" dirty="0"/>
          </a:p>
        </p:txBody>
      </p:sp>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8912" y="3932237"/>
            <a:ext cx="3619500" cy="3305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ct 1"/>
          <p:cNvGraphicFramePr>
            <a:graphicFrameLocks noChangeAspect="1"/>
          </p:cNvGraphicFramePr>
          <p:nvPr>
            <p:extLst>
              <p:ext uri="{D42A27DB-BD31-4B8C-83A1-F6EECF244321}">
                <p14:modId xmlns:p14="http://schemas.microsoft.com/office/powerpoint/2010/main" val="3768159558"/>
              </p:ext>
            </p:extLst>
          </p:nvPr>
        </p:nvGraphicFramePr>
        <p:xfrm>
          <a:off x="925512" y="4237037"/>
          <a:ext cx="3046412" cy="590550"/>
        </p:xfrm>
        <a:graphic>
          <a:graphicData uri="http://schemas.openxmlformats.org/presentationml/2006/ole">
            <mc:AlternateContent xmlns:mc="http://schemas.openxmlformats.org/markup-compatibility/2006">
              <mc:Choice xmlns:v="urn:schemas-microsoft-com:vml" Requires="v">
                <p:oleObj spid="_x0000_s17427" name="Equation" r:id="rId5" imgW="1180800" imgH="228600" progId="Equation.DSMT4">
                  <p:embed/>
                </p:oleObj>
              </mc:Choice>
              <mc:Fallback>
                <p:oleObj name="Equation" r:id="rId5" imgW="1180800" imgH="228600" progId="Equation.DSMT4">
                  <p:embed/>
                  <p:pic>
                    <p:nvPicPr>
                      <p:cNvPr id="0" name=""/>
                      <p:cNvPicPr/>
                      <p:nvPr/>
                    </p:nvPicPr>
                    <p:blipFill>
                      <a:blip r:embed="rId6"/>
                      <a:stretch>
                        <a:fillRect/>
                      </a:stretch>
                    </p:blipFill>
                    <p:spPr>
                      <a:xfrm>
                        <a:off x="925512" y="4237037"/>
                        <a:ext cx="3046412" cy="59055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348767962"/>
              </p:ext>
            </p:extLst>
          </p:nvPr>
        </p:nvGraphicFramePr>
        <p:xfrm>
          <a:off x="925512" y="5227637"/>
          <a:ext cx="3046412" cy="590550"/>
        </p:xfrm>
        <a:graphic>
          <a:graphicData uri="http://schemas.openxmlformats.org/presentationml/2006/ole">
            <mc:AlternateContent xmlns:mc="http://schemas.openxmlformats.org/markup-compatibility/2006">
              <mc:Choice xmlns:v="urn:schemas-microsoft-com:vml" Requires="v">
                <p:oleObj spid="_x0000_s17428" name="Equation" r:id="rId7" imgW="1180800" imgH="228600" progId="Equation.DSMT4">
                  <p:embed/>
                </p:oleObj>
              </mc:Choice>
              <mc:Fallback>
                <p:oleObj name="Equation" r:id="rId7" imgW="1180800" imgH="228600" progId="Equation.DSMT4">
                  <p:embed/>
                  <p:pic>
                    <p:nvPicPr>
                      <p:cNvPr id="0" name="Object 1"/>
                      <p:cNvPicPr>
                        <a:picLocks noChangeAspect="1" noChangeArrowheads="1"/>
                      </p:cNvPicPr>
                      <p:nvPr/>
                    </p:nvPicPr>
                    <p:blipFill>
                      <a:blip r:embed="rId8"/>
                      <a:srcRect/>
                      <a:stretch>
                        <a:fillRect/>
                      </a:stretch>
                    </p:blipFill>
                    <p:spPr bwMode="auto">
                      <a:xfrm>
                        <a:off x="925512" y="5227637"/>
                        <a:ext cx="304641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31" y="655637"/>
            <a:ext cx="9072563" cy="990600"/>
          </a:xfrm>
        </p:spPr>
        <p:txBody>
          <a:bodyPr>
            <a:normAutofit/>
          </a:bodyPr>
          <a:lstStyle/>
          <a:p>
            <a:r>
              <a:rPr lang="en-US" sz="4400" dirty="0" smtClean="0"/>
              <a:t>CO</a:t>
            </a:r>
            <a:r>
              <a:rPr lang="en-US" sz="2200" dirty="0" smtClean="0"/>
              <a:t>2</a:t>
            </a:r>
            <a:r>
              <a:rPr lang="en-US" sz="4400" dirty="0" smtClean="0"/>
              <a:t> in Compressed Air Energy Storage</a:t>
            </a:r>
            <a:endParaRPr lang="en-US" sz="4400" dirty="0"/>
          </a:p>
        </p:txBody>
      </p:sp>
      <p:sp>
        <p:nvSpPr>
          <p:cNvPr id="3" name="Content Placeholder 2"/>
          <p:cNvSpPr>
            <a:spLocks noGrp="1"/>
          </p:cNvSpPr>
          <p:nvPr>
            <p:ph idx="1"/>
          </p:nvPr>
        </p:nvSpPr>
        <p:spPr/>
        <p:txBody>
          <a:bodyPr/>
          <a:lstStyle/>
          <a:p>
            <a:r>
              <a:rPr lang="en-US" dirty="0" smtClean="0"/>
              <a:t>Earth Sciences Division, Berkeley Lab</a:t>
            </a:r>
          </a:p>
          <a:p>
            <a:endParaRPr lang="en-US" dirty="0"/>
          </a:p>
          <a:p>
            <a:r>
              <a:rPr lang="en-US" dirty="0" smtClean="0"/>
              <a:t>Use CO2 as a cushion gas for CAES systems.</a:t>
            </a:r>
          </a:p>
          <a:p>
            <a:endParaRPr lang="en-US" dirty="0"/>
          </a:p>
          <a:p>
            <a:r>
              <a:rPr lang="en-US" dirty="0" smtClean="0"/>
              <a:t>Normal air remains the working gas, but the large increase in density of CO2 at supercritical pressures makes it a useful cushion gas.</a:t>
            </a:r>
          </a:p>
          <a:p>
            <a:endParaRPr lang="en-US" dirty="0"/>
          </a:p>
          <a:p>
            <a:r>
              <a:rPr lang="en-US" dirty="0" smtClean="0"/>
              <a:t>Both uses and sequesters CO2</a:t>
            </a:r>
            <a:endParaRPr lang="en-US" dirty="0"/>
          </a:p>
        </p:txBody>
      </p:sp>
    </p:spTree>
    <p:extLst>
      <p:ext uri="{BB962C8B-B14F-4D97-AF65-F5344CB8AC3E}">
        <p14:creationId xmlns:p14="http://schemas.microsoft.com/office/powerpoint/2010/main" val="4098975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Plant Growth</a:t>
            </a:r>
            <a:endParaRPr lang="en-US" dirty="0"/>
          </a:p>
        </p:txBody>
      </p:sp>
      <p:sp>
        <p:nvSpPr>
          <p:cNvPr id="18434" name="Rectangle 2"/>
          <p:cNvSpPr>
            <a:spLocks noGrp="1" noChangeArrowheads="1"/>
          </p:cNvSpPr>
          <p:nvPr>
            <p:ph idx="1"/>
          </p:nvPr>
        </p:nvSpPr>
        <p:spPr>
          <a:xfrm>
            <a:off x="503238" y="176847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CO2 can supplement nearby greenhouses, increasing growth by as much as 30%.</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Provides a needed resource for algae growth.</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01625"/>
            <a:ext cx="9070975" cy="1262063"/>
          </a:xfrm>
          <a:ln/>
        </p:spPr>
        <p:txBody>
          <a:bodyPr tIns="38808"/>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Government Regulation</a:t>
            </a:r>
            <a:endParaRPr lang="en-US" dirty="0"/>
          </a:p>
        </p:txBody>
      </p:sp>
      <p:sp>
        <p:nvSpPr>
          <p:cNvPr id="19458" name="Rectangle 2"/>
          <p:cNvSpPr>
            <a:spLocks noGrp="1" noChangeArrowheads="1"/>
          </p:cNvSpPr>
          <p:nvPr>
            <p:ph idx="1"/>
          </p:nvPr>
        </p:nvSpPr>
        <p:spPr>
          <a:xfrm>
            <a:off x="503238" y="1768475"/>
            <a:ext cx="9070975" cy="4989513"/>
          </a:xfrm>
          <a:ln/>
        </p:spPr>
        <p:txBody>
          <a:bodyPr/>
          <a:lstStyle/>
          <a:p>
            <a:r>
              <a:rPr lang="en-US" dirty="0" smtClean="0"/>
              <a:t>Energy companies in most of the world currently have no motivation to introduce clean technologies other than ethics.</a:t>
            </a:r>
          </a:p>
          <a:p>
            <a:endParaRPr lang="en-US" sz="1200" dirty="0" smtClean="0"/>
          </a:p>
          <a:p>
            <a:r>
              <a:rPr lang="en-US" dirty="0" smtClean="0"/>
              <a:t>Businesses cannot be trusted to sacrifice profits because of moral obligations, for the most part they will only respond to economic motivation.</a:t>
            </a:r>
          </a:p>
          <a:p>
            <a:endParaRPr lang="en-US" sz="1200" dirty="0" smtClean="0"/>
          </a:p>
          <a:p>
            <a:r>
              <a:rPr lang="en-US" dirty="0" smtClean="0"/>
              <a:t>Since they will not feel the environmental cost, they must be made to feel an economic cost for the carbon emissions they release into the atmosphere.</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514600" y="-685800"/>
            <a:ext cx="4546600" cy="625475"/>
          </a:xfrm>
          <a:ln/>
        </p:spPr>
        <p:txBody>
          <a:bodyPr tIns="38808">
            <a:normAutofit fontScale="90000"/>
          </a:bodyPr>
          <a:lstStyle/>
          <a:p>
            <a:endParaRPr lang="en-US"/>
          </a:p>
        </p:txBody>
      </p:sp>
      <p:sp>
        <p:nvSpPr>
          <p:cNvPr id="5122" name="Rectangle 2"/>
          <p:cNvSpPr>
            <a:spLocks noGrp="1" noChangeArrowheads="1"/>
          </p:cNvSpPr>
          <p:nvPr>
            <p:ph type="body" sz="half" idx="3"/>
          </p:nvPr>
        </p:nvSpPr>
        <p:spPr>
          <a:xfrm>
            <a:off x="883490" y="1036637"/>
            <a:ext cx="8458200" cy="1371600"/>
          </a:xfrm>
          <a:ln/>
        </p:spPr>
        <p:txBody>
          <a:bodyPr>
            <a:normAutofit lnSpcReduction="10000"/>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a:t>Humans </a:t>
            </a:r>
            <a:r>
              <a:rPr lang="en-US" dirty="0" smtClean="0"/>
              <a:t>are causing the </a:t>
            </a:r>
            <a:r>
              <a:rPr lang="en-US" dirty="0"/>
              <a:t>release of 26 </a:t>
            </a:r>
            <a:r>
              <a:rPr lang="en-US" dirty="0" err="1"/>
              <a:t>Gt</a:t>
            </a:r>
            <a:r>
              <a:rPr lang="en-US" dirty="0"/>
              <a:t> of carbon dioxide a year, around 3-4% of the global release.</a:t>
            </a:r>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0312" y="2854324"/>
            <a:ext cx="7764556" cy="32194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031" y="1036637"/>
            <a:ext cx="9072563" cy="5935063"/>
          </a:xfrm>
        </p:spPr>
        <p:txBody>
          <a:bodyPr>
            <a:normAutofit lnSpcReduction="10000"/>
          </a:bodyPr>
          <a:lstStyle/>
          <a:p>
            <a:r>
              <a:rPr lang="en-US" sz="2400" dirty="0"/>
              <a:t>Rather than the government being the only one finding solutions to carbon pollution, adding carbon taxes would motivate energy companies to invest in innovations in clean technology</a:t>
            </a:r>
            <a:r>
              <a:rPr lang="en-US" sz="2400" dirty="0" smtClean="0"/>
              <a:t>.</a:t>
            </a:r>
          </a:p>
          <a:p>
            <a:endParaRPr lang="en-US" sz="2400" dirty="0"/>
          </a:p>
          <a:p>
            <a:r>
              <a:rPr lang="en-US" sz="2400" dirty="0" smtClean="0"/>
              <a:t>Renewable technologies will gain favorability, and carbon pollution will finally be regarded as unacceptable.</a:t>
            </a:r>
          </a:p>
          <a:p>
            <a:endParaRPr lang="en-US" sz="2400" dirty="0" smtClean="0"/>
          </a:p>
          <a:p>
            <a:r>
              <a:rPr lang="en-US" sz="2400" dirty="0"/>
              <a:t>Utilities need to be regulated to ensure pricing remains fair.</a:t>
            </a:r>
          </a:p>
          <a:p>
            <a:endParaRPr lang="en-US" sz="2400" dirty="0"/>
          </a:p>
          <a:p>
            <a:r>
              <a:rPr lang="en-US" sz="2400" dirty="0"/>
              <a:t>Otherwise companies will be able to defer the cost to their customers, making it so low-income groups are affected the most.</a:t>
            </a:r>
          </a:p>
          <a:p>
            <a:endParaRPr lang="en-US" sz="2400" dirty="0"/>
          </a:p>
          <a:p>
            <a:r>
              <a:rPr lang="en-US" sz="2400" dirty="0"/>
              <a:t>Revenue collected must also be purposed for clean energy to ensure that progress is made</a:t>
            </a:r>
            <a:r>
              <a:rPr lang="en-US" sz="2400" dirty="0" smtClean="0"/>
              <a:t>.</a:t>
            </a:r>
          </a:p>
          <a:p>
            <a:endParaRPr lang="en-US" sz="2400" dirty="0" smtClean="0"/>
          </a:p>
        </p:txBody>
      </p:sp>
    </p:spTree>
    <p:extLst>
      <p:ext uri="{BB962C8B-B14F-4D97-AF65-F5344CB8AC3E}">
        <p14:creationId xmlns:p14="http://schemas.microsoft.com/office/powerpoint/2010/main" val="96183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031" y="1112837"/>
            <a:ext cx="9072563" cy="5858863"/>
          </a:xfrm>
        </p:spPr>
        <p:txBody>
          <a:bodyPr>
            <a:normAutofit/>
          </a:bodyPr>
          <a:lstStyle/>
          <a:p>
            <a:r>
              <a:rPr lang="en-US" sz="2800" dirty="0"/>
              <a:t>Pollution is a global problem, and so it cannot be left to one region to bear the responsibility.  There must be International cooperation in regulating the release of carbon and providing motivation for clean energy.</a:t>
            </a:r>
          </a:p>
          <a:p>
            <a:endParaRPr lang="en-US" sz="2800" dirty="0"/>
          </a:p>
          <a:p>
            <a:endParaRPr lang="en-US" sz="2800" dirty="0" smtClean="0"/>
          </a:p>
          <a:p>
            <a:endParaRPr lang="en-US" sz="2800" dirty="0"/>
          </a:p>
          <a:p>
            <a:endParaRPr lang="en-US" sz="2800" dirty="0" smtClean="0"/>
          </a:p>
          <a:p>
            <a:endParaRPr lang="en-US" sz="1800" dirty="0" smtClean="0"/>
          </a:p>
          <a:p>
            <a:r>
              <a:rPr lang="en-US" sz="2800" dirty="0" smtClean="0"/>
              <a:t>International </a:t>
            </a:r>
            <a:r>
              <a:rPr lang="en-US" sz="2800" dirty="0"/>
              <a:t>consensus will prevent companies from being able to relocate to avoid restriction, causing those areas which do regulate emissions to lose business.</a:t>
            </a:r>
          </a:p>
          <a:p>
            <a:endParaRPr lang="en-US" sz="2800" dirty="0"/>
          </a:p>
        </p:txBody>
      </p:sp>
      <p:pic>
        <p:nvPicPr>
          <p:cNvPr id="389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7312" y="3094037"/>
            <a:ext cx="2181225"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9001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072563" cy="1022510"/>
          </a:xfrm>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Introduction of carbon recycling and sequestration systems is not meant to shift focus from renewable energy technologies.</a:t>
            </a:r>
          </a:p>
          <a:p>
            <a:endParaRPr lang="en-US" sz="800" dirty="0" smtClean="0"/>
          </a:p>
          <a:p>
            <a:r>
              <a:rPr lang="en-US" dirty="0" smtClean="0"/>
              <a:t>The current need for hydrocarbon fuels is a fact, so we need to make them viable rather than only focus on replacing them.</a:t>
            </a:r>
          </a:p>
          <a:p>
            <a:endParaRPr lang="en-US" sz="800" dirty="0" smtClean="0"/>
          </a:p>
          <a:p>
            <a:r>
              <a:rPr lang="en-US" dirty="0" smtClean="0"/>
              <a:t>Hydrocarbon energy plants that release large amounts of CO2 need to be labeled as unacceptable; the only way to guarantee this is with economic incentives.</a:t>
            </a:r>
          </a:p>
        </p:txBody>
      </p:sp>
    </p:spTree>
    <p:extLst>
      <p:ext uri="{BB962C8B-B14F-4D97-AF65-F5344CB8AC3E}">
        <p14:creationId xmlns:p14="http://schemas.microsoft.com/office/powerpoint/2010/main" val="3695819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Sources</a:t>
            </a:r>
            <a:endParaRPr lang="en-US" dirty="0"/>
          </a:p>
        </p:txBody>
      </p:sp>
      <p:sp>
        <p:nvSpPr>
          <p:cNvPr id="3" name="Content Placeholder 2"/>
          <p:cNvSpPr>
            <a:spLocks noGrp="1"/>
          </p:cNvSpPr>
          <p:nvPr>
            <p:ph idx="1"/>
          </p:nvPr>
        </p:nvSpPr>
        <p:spPr/>
        <p:txBody>
          <a:bodyPr>
            <a:normAutofit lnSpcReduction="10000"/>
          </a:bodyPr>
          <a:lstStyle/>
          <a:p>
            <a:endParaRPr lang="en-US" sz="1800" dirty="0" smtClean="0">
              <a:hlinkClick r:id="rId2"/>
            </a:endParaRPr>
          </a:p>
          <a:p>
            <a:r>
              <a:rPr lang="en-US" sz="1800" dirty="0" smtClean="0">
                <a:hlinkClick r:id="rId2"/>
              </a:rPr>
              <a:t>http</a:t>
            </a:r>
            <a:r>
              <a:rPr lang="en-US" sz="1800" dirty="0">
                <a:hlinkClick r:id="rId2"/>
              </a:rPr>
              <a:t>://</a:t>
            </a:r>
            <a:r>
              <a:rPr lang="en-US" sz="1800" dirty="0" smtClean="0">
                <a:hlinkClick r:id="rId2"/>
              </a:rPr>
              <a:t>en.wikipedia.org/wiki/Carbon_capture_and_storage</a:t>
            </a:r>
          </a:p>
          <a:p>
            <a:endParaRPr lang="en-US" sz="1800" dirty="0">
              <a:hlinkClick r:id="rId2"/>
            </a:endParaRPr>
          </a:p>
          <a:p>
            <a:r>
              <a:rPr lang="en-US" sz="1800" dirty="0" smtClean="0">
                <a:hlinkClick r:id="rId2"/>
              </a:rPr>
              <a:t>http</a:t>
            </a:r>
            <a:r>
              <a:rPr lang="en-US" sz="1800" dirty="0">
                <a:hlinkClick r:id="rId2"/>
              </a:rPr>
              <a:t>://news.nationalgeographic.com/news/energy/2011/08/110811-turning-carbon-emissions-into-fuel</a:t>
            </a:r>
            <a:r>
              <a:rPr lang="en-US" sz="1800" dirty="0" smtClean="0">
                <a:hlinkClick r:id="rId2"/>
              </a:rPr>
              <a:t>/</a:t>
            </a:r>
            <a:endParaRPr lang="en-US" sz="1800" dirty="0" smtClean="0"/>
          </a:p>
          <a:p>
            <a:endParaRPr lang="en-US" sz="1800" dirty="0" smtClean="0"/>
          </a:p>
          <a:p>
            <a:r>
              <a:rPr lang="en-US" sz="1800" dirty="0">
                <a:hlinkClick r:id="rId3"/>
              </a:rPr>
              <a:t>http://energy.sandia.gov</a:t>
            </a:r>
            <a:r>
              <a:rPr lang="en-US" sz="1800" dirty="0" smtClean="0">
                <a:hlinkClick r:id="rId3"/>
              </a:rPr>
              <a:t>/</a:t>
            </a:r>
            <a:endParaRPr lang="en-US" sz="1800" dirty="0" smtClean="0"/>
          </a:p>
          <a:p>
            <a:endParaRPr lang="en-US" sz="1800" dirty="0" smtClean="0"/>
          </a:p>
          <a:p>
            <a:r>
              <a:rPr lang="en-US" sz="1800" dirty="0">
                <a:hlinkClick r:id="rId4"/>
              </a:rPr>
              <a:t>http://</a:t>
            </a:r>
            <a:r>
              <a:rPr lang="en-US" sz="1800" dirty="0" smtClean="0">
                <a:hlinkClick r:id="rId4"/>
              </a:rPr>
              <a:t>earthsciences.typepad.com/blog/2011/01/co2-as-cushion-gas-for-compressed-air-energy-storage-caes.html</a:t>
            </a:r>
            <a:endParaRPr lang="en-US" sz="1800" dirty="0" smtClean="0"/>
          </a:p>
          <a:p>
            <a:endParaRPr lang="en-US" sz="1800" dirty="0" smtClean="0"/>
          </a:p>
          <a:p>
            <a:r>
              <a:rPr lang="en-US" sz="1800" dirty="0">
                <a:hlinkClick r:id="rId5"/>
              </a:rPr>
              <a:t>https://</a:t>
            </a:r>
            <a:r>
              <a:rPr lang="en-US" sz="1800" dirty="0" smtClean="0">
                <a:hlinkClick r:id="rId5"/>
              </a:rPr>
              <a:t>netfiles.uiuc.edu/mragheb/www/NPRE%20498ES%20Energy%20Storage%20Systems/Carbon%20Capture%20and%20Storage.pdf</a:t>
            </a:r>
            <a:endParaRPr lang="en-US" sz="1800" dirty="0" smtClean="0"/>
          </a:p>
          <a:p>
            <a:endParaRPr lang="en-US" sz="1800" dirty="0"/>
          </a:p>
          <a:p>
            <a:r>
              <a:rPr lang="en-US" sz="1800" dirty="0">
                <a:hlinkClick r:id="rId6"/>
              </a:rPr>
              <a:t>http://</a:t>
            </a:r>
            <a:r>
              <a:rPr lang="en-US" sz="1800" dirty="0" smtClean="0">
                <a:hlinkClick r:id="rId6"/>
              </a:rPr>
              <a:t>www.newscientist.com/article/dn11638-climate-myths-human-co2-emissions-are-too-tiny-to-matter.html</a:t>
            </a:r>
            <a:endParaRPr lang="en-US" sz="1800" dirty="0" smtClean="0"/>
          </a:p>
          <a:p>
            <a:endParaRPr lang="en-US" sz="1800" dirty="0" smtClean="0"/>
          </a:p>
          <a:p>
            <a:endParaRPr lang="en-US" sz="1800" dirty="0"/>
          </a:p>
        </p:txBody>
      </p:sp>
    </p:spTree>
    <p:extLst>
      <p:ext uri="{BB962C8B-B14F-4D97-AF65-F5344CB8AC3E}">
        <p14:creationId xmlns:p14="http://schemas.microsoft.com/office/powerpoint/2010/main" val="181776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idx="1"/>
          </p:nvPr>
        </p:nvSpPr>
        <p:spPr>
          <a:xfrm>
            <a:off x="544512" y="1112837"/>
            <a:ext cx="9070975" cy="5949951"/>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Nature used to have a balance of </a:t>
            </a:r>
            <a:r>
              <a:rPr lang="en-US" sz="2800" dirty="0"/>
              <a:t>emissions with the absorption of CO2 by the ocean and photosynthesizing plants, but now there is a net accumulation in the atmosphere of about 15 </a:t>
            </a:r>
            <a:r>
              <a:rPr lang="en-US" sz="2800" dirty="0" err="1"/>
              <a:t>Gt</a:t>
            </a:r>
            <a:r>
              <a:rPr lang="en-US" sz="2800" dirty="0"/>
              <a:t> a year</a:t>
            </a:r>
            <a:r>
              <a:rPr lang="en-US" sz="2800" dirty="0" smtClean="0"/>
              <a:t>.</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This has caused the </a:t>
            </a:r>
            <a:r>
              <a:rPr lang="en-US" sz="2800" dirty="0"/>
              <a:t>overall concentration in the atmosphere </a:t>
            </a:r>
            <a:r>
              <a:rPr lang="en-US" sz="2800" dirty="0" smtClean="0"/>
              <a:t>to rise from </a:t>
            </a:r>
            <a:r>
              <a:rPr lang="en-US" sz="2800" dirty="0"/>
              <a:t>315 to 375 ppm in the past 50 years</a:t>
            </a:r>
            <a:r>
              <a:rPr lang="en-US" sz="2800" dirty="0" smtClean="0"/>
              <a:t>.</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756046" y="1847921"/>
            <a:ext cx="3598466" cy="5039783"/>
          </a:xfrm>
        </p:spPr>
        <p:txBody>
          <a:bodyPr>
            <a:normAutofit/>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1800" dirty="0" smtClean="0"/>
              <a:t>Nature does not have the means to deal with the current CO2 concentration without undergoing drastic changes.</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1800" dirty="0" smtClean="0"/>
              <a:t>The </a:t>
            </a:r>
            <a:r>
              <a:rPr lang="en-US" sz="1800" dirty="0"/>
              <a:t>ocean currently absorbs around 40% of human emissions, and has a capacity for more, but this is not a solution for the problem</a:t>
            </a:r>
            <a:r>
              <a:rPr lang="en-US" sz="1800" dirty="0" smtClean="0"/>
              <a:t>.</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1800" dirty="0"/>
              <a:t>The increasing levels of CO2 are beginning to cause changes in ocean chemistry that could damage marine life if they continue to rise.</a:t>
            </a:r>
            <a:endParaRPr lang="en-US" sz="1800" dirty="0"/>
          </a:p>
        </p:txBody>
      </p:sp>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512" y="884237"/>
            <a:ext cx="4648200" cy="6470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322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01625"/>
            <a:ext cx="9070975" cy="1420812"/>
          </a:xfrm>
          <a:ln/>
        </p:spPr>
        <p:txBody>
          <a:bodyPr tIns="38808"/>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Capture</a:t>
            </a:r>
          </a:p>
        </p:txBody>
      </p:sp>
      <p:sp>
        <p:nvSpPr>
          <p:cNvPr id="7170" name="Rectangle 2"/>
          <p:cNvSpPr>
            <a:spLocks noGrp="1" noChangeArrowheads="1"/>
          </p:cNvSpPr>
          <p:nvPr>
            <p:ph idx="1"/>
          </p:nvPr>
        </p:nvSpPr>
        <p:spPr>
          <a:xfrm>
            <a:off x="503238" y="176847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smtClean="0"/>
          </a:p>
          <a:p>
            <a:pPr marL="107950" indent="0" algn="ct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Not </a:t>
            </a:r>
            <a:r>
              <a:rPr lang="en-US" dirty="0"/>
              <a:t>just relevant for fossil fuel </a:t>
            </a:r>
            <a:r>
              <a:rPr lang="en-US" dirty="0" smtClean="0"/>
              <a:t>systems; hydrogen production and other renewable technologies can </a:t>
            </a:r>
            <a:r>
              <a:rPr lang="en-US" dirty="0"/>
              <a:t>also </a:t>
            </a:r>
            <a:r>
              <a:rPr lang="en-US" dirty="0" smtClean="0"/>
              <a:t>produce carbon.</a:t>
            </a:r>
          </a:p>
          <a:p>
            <a:pPr marL="107950" indent="0" algn="ct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107950" indent="0" algn="ct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Direct </a:t>
            </a:r>
            <a:r>
              <a:rPr lang="en-US" dirty="0"/>
              <a:t>Air Removal </a:t>
            </a:r>
            <a:r>
              <a:rPr lang="en-US" dirty="0" err="1"/>
              <a:t>vs</a:t>
            </a:r>
            <a:r>
              <a:rPr lang="en-US" dirty="0"/>
              <a:t> </a:t>
            </a:r>
            <a:r>
              <a:rPr lang="en-US" dirty="0" smtClean="0"/>
              <a:t>On-Site </a:t>
            </a:r>
            <a:r>
              <a:rPr lang="en-US" dirty="0"/>
              <a:t>Capture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Direct Air Capture</a:t>
            </a:r>
          </a:p>
        </p:txBody>
      </p:sp>
      <p:sp>
        <p:nvSpPr>
          <p:cNvPr id="8194" name="Rectangle 2"/>
          <p:cNvSpPr>
            <a:spLocks noGrp="1" noChangeArrowheads="1"/>
          </p:cNvSpPr>
          <p:nvPr>
            <p:ph idx="1"/>
          </p:nvPr>
        </p:nvSpPr>
        <p:spPr>
          <a:xfrm>
            <a:off x="503238" y="176847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Difficult </a:t>
            </a:r>
            <a:r>
              <a:rPr lang="en-US" dirty="0"/>
              <a:t>because of </a:t>
            </a:r>
            <a:r>
              <a:rPr lang="en-US" dirty="0" smtClean="0"/>
              <a:t>the dilute </a:t>
            </a:r>
            <a:r>
              <a:rPr lang="en-US" dirty="0"/>
              <a:t>concentration of carbon dioxide in the air, especially versus production </a:t>
            </a:r>
            <a:r>
              <a:rPr lang="en-US" dirty="0" smtClean="0"/>
              <a:t>sites.</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Necessary because filtering out emissions only slows carbon release, while we have an overall goal of removing CO2 from the atmosphere.</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Artificial </a:t>
            </a:r>
            <a:r>
              <a:rPr lang="en-US" dirty="0"/>
              <a:t>“Trees”</a:t>
            </a:r>
          </a:p>
        </p:txBody>
      </p:sp>
      <p:sp>
        <p:nvSpPr>
          <p:cNvPr id="9218" name="Rectangle 2"/>
          <p:cNvSpPr>
            <a:spLocks noGrp="1" noChangeArrowheads="1"/>
          </p:cNvSpPr>
          <p:nvPr>
            <p:ph idx="1"/>
          </p:nvPr>
        </p:nvSpPr>
        <p:spPr>
          <a:xfrm>
            <a:off x="544512" y="1646237"/>
            <a:ext cx="9070975" cy="5334000"/>
          </a:xfrm>
          <a:ln/>
        </p:spPr>
        <p:txBody>
          <a:bodyPr>
            <a:normAutofit lnSpcReduction="10000"/>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b="1" dirty="0"/>
              <a:t>Klaus </a:t>
            </a:r>
            <a:r>
              <a:rPr lang="en-US" b="1" dirty="0" err="1" smtClean="0"/>
              <a:t>Lackner</a:t>
            </a:r>
            <a:r>
              <a:rPr lang="en-US" dirty="0" smtClean="0"/>
              <a:t>, </a:t>
            </a:r>
            <a:r>
              <a:rPr lang="en-US" sz="2000" dirty="0" err="1" smtClean="0"/>
              <a:t>Lenfest</a:t>
            </a:r>
            <a:r>
              <a:rPr lang="en-US" sz="2000" dirty="0" smtClean="0"/>
              <a:t> Center for Sustainable Energy at the Earth Institute, Columbia University</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Designed a resin to act as an artificial “leaf”, in that it will absorb CO2 directly in the presence of air.</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“Moisture swing absorption”: When dry, CO2 is absorbed onto the surface, and when moisture is added it is released.</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Able to absorb 1000 times more CO2 than tree of equal size, and also would require 100 times less water.</a:t>
            </a: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Even </a:t>
            </a:r>
            <a:r>
              <a:rPr lang="en-US" dirty="0"/>
              <a:t>u</a:t>
            </a:r>
            <a:r>
              <a:rPr lang="en-US" dirty="0" smtClean="0"/>
              <a:t>sing energy from the national grid, “trees” would absorb </a:t>
            </a:r>
            <a:r>
              <a:rPr lang="en-US" dirty="0"/>
              <a:t>5 times as much CO2 as </a:t>
            </a:r>
            <a:r>
              <a:rPr lang="en-US" dirty="0" smtClean="0"/>
              <a:t>released.</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Global Thermostat</a:t>
            </a:r>
          </a:p>
        </p:txBody>
      </p:sp>
      <p:sp>
        <p:nvSpPr>
          <p:cNvPr id="10242" name="Rectangle 2"/>
          <p:cNvSpPr>
            <a:spLocks noGrp="1" noChangeArrowheads="1"/>
          </p:cNvSpPr>
          <p:nvPr>
            <p:ph idx="1"/>
          </p:nvPr>
        </p:nvSpPr>
        <p:spPr>
          <a:xfrm>
            <a:off x="503238" y="1768475"/>
            <a:ext cx="9070975" cy="4989513"/>
          </a:xfrm>
          <a:ln/>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CO2 sorbent that only requires low-grade </a:t>
            </a:r>
            <a:r>
              <a:rPr lang="en-US" dirty="0" smtClean="0"/>
              <a:t>heat</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Can be coupled with power plants to use waste </a:t>
            </a:r>
            <a:r>
              <a:rPr lang="en-US" dirty="0" smtClean="0"/>
              <a:t>heat rather than consuming electricity, and </a:t>
            </a:r>
            <a:r>
              <a:rPr lang="en-US" dirty="0"/>
              <a:t>thereby having no effect </a:t>
            </a:r>
            <a:r>
              <a:rPr lang="en-US" dirty="0" smtClean="0"/>
              <a:t>on plant efficiency.</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Demonstration plant in Menlo Park, </a:t>
            </a:r>
            <a:r>
              <a:rPr lang="en-US" dirty="0" smtClean="0"/>
              <a:t>California</a:t>
            </a:r>
            <a:r>
              <a:rPr lang="en-US" dirty="0"/>
              <a:t>,</a:t>
            </a:r>
            <a:r>
              <a:rPr lang="en-US" dirty="0" smtClean="0"/>
              <a:t> absorbs </a:t>
            </a:r>
            <a:r>
              <a:rPr lang="en-US" dirty="0"/>
              <a:t>700 tons of CO2 per </a:t>
            </a:r>
            <a:r>
              <a:rPr lang="en-US" dirty="0" smtClean="0"/>
              <a:t>year.</a:t>
            </a:r>
            <a:endParaRPr lang="en-US"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072563" cy="1022510"/>
          </a:xfrm>
        </p:spPr>
        <p:txBody>
          <a:bodyPr/>
          <a:lstStyle/>
          <a:p>
            <a:r>
              <a:rPr lang="en-US" dirty="0" smtClean="0"/>
              <a:t>On-Site Capture</a:t>
            </a:r>
            <a:endParaRPr lang="en-US" dirty="0"/>
          </a:p>
        </p:txBody>
      </p:sp>
      <p:sp>
        <p:nvSpPr>
          <p:cNvPr id="3" name="Content Placeholder 2"/>
          <p:cNvSpPr>
            <a:spLocks noGrp="1"/>
          </p:cNvSpPr>
          <p:nvPr>
            <p:ph idx="1"/>
          </p:nvPr>
        </p:nvSpPr>
        <p:spPr/>
        <p:txBody>
          <a:bodyPr/>
          <a:lstStyle/>
          <a:p>
            <a:r>
              <a:rPr lang="en-US" dirty="0" smtClean="0"/>
              <a:t>Carbon absorbers can be placed into smokestacks of hydrocarbon burning plants to filter out the carbon emissions.</a:t>
            </a:r>
          </a:p>
          <a:p>
            <a:endParaRPr lang="en-US" dirty="0" smtClean="0"/>
          </a:p>
          <a:p>
            <a:r>
              <a:rPr lang="en-US" dirty="0" smtClean="0"/>
              <a:t>Carbon Dioxide released during natural gas harvesting can be collected and pumped into storage as it is released.</a:t>
            </a:r>
            <a:endParaRPr lang="en-US" dirty="0"/>
          </a:p>
        </p:txBody>
      </p:sp>
    </p:spTree>
    <p:extLst>
      <p:ext uri="{BB962C8B-B14F-4D97-AF65-F5344CB8AC3E}">
        <p14:creationId xmlns:p14="http://schemas.microsoft.com/office/powerpoint/2010/main" val="17304084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262</TotalTime>
  <Words>1162</Words>
  <Application>Microsoft Office PowerPoint</Application>
  <PresentationFormat>Custom</PresentationFormat>
  <Paragraphs>152</Paragraphs>
  <Slides>23</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Times New Roman</vt:lpstr>
      <vt:lpstr>Arial</vt:lpstr>
      <vt:lpstr>Microsoft YaHei</vt:lpstr>
      <vt:lpstr>Lucida Sans Unicode</vt:lpstr>
      <vt:lpstr>Wingdings</vt:lpstr>
      <vt:lpstr>Flow</vt:lpstr>
      <vt:lpstr>MathType 6.0 Equation</vt:lpstr>
      <vt:lpstr>PowerPoint Presentation</vt:lpstr>
      <vt:lpstr>PowerPoint Presentation</vt:lpstr>
      <vt:lpstr>PowerPoint Presentation</vt:lpstr>
      <vt:lpstr>PowerPoint Presentation</vt:lpstr>
      <vt:lpstr>Capture</vt:lpstr>
      <vt:lpstr>Direct Air Capture</vt:lpstr>
      <vt:lpstr>Artificial “Trees”</vt:lpstr>
      <vt:lpstr>Global Thermostat</vt:lpstr>
      <vt:lpstr>On-Site Capture</vt:lpstr>
      <vt:lpstr>Storage</vt:lpstr>
      <vt:lpstr>Geological Formations</vt:lpstr>
      <vt:lpstr>Ocean</vt:lpstr>
      <vt:lpstr>Chemical Compounds</vt:lpstr>
      <vt:lpstr>Reuse</vt:lpstr>
      <vt:lpstr>Conversion to Fuels</vt:lpstr>
      <vt:lpstr>Sandia Nat'l Lab “Sunshine to Petrol”</vt:lpstr>
      <vt:lpstr>CO2 in Compressed Air Energy Storage</vt:lpstr>
      <vt:lpstr>Plant Growth</vt:lpstr>
      <vt:lpstr>Government Regulation</vt:lpstr>
      <vt:lpstr>PowerPoint Presentation</vt:lpstr>
      <vt:lpstr>PowerPoint Presentation</vt:lpstr>
      <vt:lpstr>Conclusion</vt:lpstr>
      <vt:lpstr>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Shukur, Zachariah F</dc:creator>
  <cp:lastModifiedBy>College of Engineering</cp:lastModifiedBy>
  <cp:revision>24</cp:revision>
  <cp:lastPrinted>1601-01-01T00:00:00Z</cp:lastPrinted>
  <dcterms:created xsi:type="dcterms:W3CDTF">2011-12-05T03:34:07Z</dcterms:created>
  <dcterms:modified xsi:type="dcterms:W3CDTF">2011-12-05T17:48:10Z</dcterms:modified>
</cp:coreProperties>
</file>