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8" r:id="rId2"/>
    <p:sldMasterId id="2147483692" r:id="rId3"/>
    <p:sldMasterId id="2147483706" r:id="rId4"/>
    <p:sldMasterId id="2147483720" r:id="rId5"/>
    <p:sldMasterId id="2147483734" r:id="rId6"/>
    <p:sldMasterId id="2147483748" r:id="rId7"/>
    <p:sldMasterId id="2147483761" r:id="rId8"/>
    <p:sldMasterId id="2147483775" r:id="rId9"/>
    <p:sldMasterId id="2147483789" r:id="rId10"/>
    <p:sldMasterId id="2147483887" r:id="rId11"/>
    <p:sldMasterId id="2147483900" r:id="rId12"/>
    <p:sldMasterId id="2147483913" r:id="rId13"/>
    <p:sldMasterId id="2147483926" r:id="rId14"/>
    <p:sldMasterId id="2147483939" r:id="rId15"/>
    <p:sldMasterId id="2147483952" r:id="rId16"/>
    <p:sldMasterId id="2147483965" r:id="rId17"/>
  </p:sldMasterIdLst>
  <p:sldIdLst>
    <p:sldId id="257" r:id="rId18"/>
    <p:sldId id="338" r:id="rId19"/>
    <p:sldId id="291" r:id="rId20"/>
    <p:sldId id="298" r:id="rId21"/>
    <p:sldId id="299" r:id="rId22"/>
    <p:sldId id="300" r:id="rId23"/>
    <p:sldId id="292" r:id="rId24"/>
    <p:sldId id="293" r:id="rId25"/>
    <p:sldId id="294" r:id="rId26"/>
    <p:sldId id="301" r:id="rId27"/>
    <p:sldId id="310" r:id="rId28"/>
    <p:sldId id="295" r:id="rId29"/>
    <p:sldId id="296" r:id="rId30"/>
    <p:sldId id="297" r:id="rId31"/>
    <p:sldId id="302" r:id="rId32"/>
    <p:sldId id="260" r:id="rId33"/>
    <p:sldId id="334" r:id="rId34"/>
    <p:sldId id="339" r:id="rId35"/>
    <p:sldId id="335" r:id="rId36"/>
    <p:sldId id="320" r:id="rId37"/>
    <p:sldId id="321" r:id="rId38"/>
    <p:sldId id="261" r:id="rId39"/>
    <p:sldId id="322" r:id="rId40"/>
    <p:sldId id="262" r:id="rId41"/>
    <p:sldId id="323" r:id="rId42"/>
    <p:sldId id="317" r:id="rId43"/>
    <p:sldId id="269" r:id="rId44"/>
    <p:sldId id="263" r:id="rId45"/>
    <p:sldId id="319" r:id="rId46"/>
    <p:sldId id="324" r:id="rId47"/>
    <p:sldId id="270" r:id="rId48"/>
    <p:sldId id="311" r:id="rId49"/>
    <p:sldId id="275" r:id="rId50"/>
    <p:sldId id="271" r:id="rId51"/>
    <p:sldId id="327" r:id="rId52"/>
    <p:sldId id="305" r:id="rId53"/>
    <p:sldId id="326" r:id="rId54"/>
    <p:sldId id="272" r:id="rId55"/>
    <p:sldId id="314" r:id="rId56"/>
    <p:sldId id="316" r:id="rId57"/>
    <p:sldId id="315" r:id="rId58"/>
    <p:sldId id="307" r:id="rId59"/>
    <p:sldId id="308" r:id="rId60"/>
    <p:sldId id="309" r:id="rId61"/>
    <p:sldId id="313" r:id="rId62"/>
    <p:sldId id="312" r:id="rId63"/>
    <p:sldId id="273" r:id="rId64"/>
    <p:sldId id="318" r:id="rId65"/>
    <p:sldId id="303" r:id="rId66"/>
    <p:sldId id="274" r:id="rId67"/>
    <p:sldId id="276" r:id="rId68"/>
    <p:sldId id="325" r:id="rId69"/>
    <p:sldId id="306" r:id="rId70"/>
    <p:sldId id="288" r:id="rId71"/>
    <p:sldId id="289" r:id="rId72"/>
    <p:sldId id="290" r:id="rId73"/>
    <p:sldId id="328" r:id="rId74"/>
    <p:sldId id="337" r:id="rId75"/>
    <p:sldId id="330" r:id="rId76"/>
    <p:sldId id="329" r:id="rId77"/>
    <p:sldId id="336" r:id="rId78"/>
    <p:sldId id="331" r:id="rId79"/>
    <p:sldId id="333" r:id="rId80"/>
    <p:sldId id="332" r:id="rId81"/>
    <p:sldId id="285" r:id="rId82"/>
    <p:sldId id="286" r:id="rId83"/>
    <p:sldId id="287" r:id="rId84"/>
    <p:sldId id="340" r:id="rId85"/>
    <p:sldId id="28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0" d="100"/>
          <a:sy n="80" d="100"/>
        </p:scale>
        <p:origin x="6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tableStyles" Target="tableStyles.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illinois.edu/"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029" name="Picture 5" descr="Illinois">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3200" y="5867400"/>
            <a:ext cx="711200" cy="701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83200" y="5867401"/>
            <a:ext cx="62738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384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3022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67337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356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227966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86586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27384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46878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213781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8274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0814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831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102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742314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033234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571894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7051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440625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37308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61977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4642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19912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668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304800" y="6324601"/>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1117600" y="28254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7" name="Title 6"/>
          <p:cNvSpPr>
            <a:spLocks noGrp="1"/>
          </p:cNvSpPr>
          <p:nvPr>
            <p:ph type="title"/>
          </p:nvPr>
        </p:nvSpPr>
        <p:spPr>
          <a:xfrm>
            <a:off x="812800" y="76201"/>
            <a:ext cx="10972800" cy="639763"/>
          </a:xfrm>
        </p:spPr>
        <p:txBody>
          <a:bodyPr/>
          <a:lstStyle>
            <a:lvl1pPr>
              <a:defRPr>
                <a:latin typeface="Garamond" pitchFamily="18" charset="0"/>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088800" y="593400"/>
            <a:ext cx="11001600" cy="457200"/>
          </a:xfrm>
        </p:spPr>
        <p:txBody>
          <a:bodyPr>
            <a:normAutofit/>
          </a:bodyPr>
          <a:lstStyle>
            <a:lvl1pPr>
              <a:buFontTx/>
              <a:buNone/>
              <a:defRPr sz="2400">
                <a:latin typeface="Garamond" pitchFamily="18" charset="0"/>
              </a:defRPr>
            </a:lvl1pPr>
          </a:lstStyle>
          <a:p>
            <a:pPr lvl="0"/>
            <a:r>
              <a:rPr lang="en-US" dirty="0" smtClean="0"/>
              <a:t>Click to edit Master text styles</a:t>
            </a:r>
          </a:p>
        </p:txBody>
      </p:sp>
      <p:sp>
        <p:nvSpPr>
          <p:cNvPr id="12" name="Text Placeholder 8"/>
          <p:cNvSpPr>
            <a:spLocks noGrp="1"/>
          </p:cNvSpPr>
          <p:nvPr>
            <p:ph type="body" sz="quarter" idx="16"/>
          </p:nvPr>
        </p:nvSpPr>
        <p:spPr>
          <a:xfrm>
            <a:off x="1117600" y="14070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4" name="Text Placeholder 8"/>
          <p:cNvSpPr>
            <a:spLocks noGrp="1"/>
          </p:cNvSpPr>
          <p:nvPr>
            <p:ph type="body" sz="quarter" idx="17"/>
          </p:nvPr>
        </p:nvSpPr>
        <p:spPr>
          <a:xfrm>
            <a:off x="1117600" y="21162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5" name="Text Placeholder 8"/>
          <p:cNvSpPr>
            <a:spLocks noGrp="1"/>
          </p:cNvSpPr>
          <p:nvPr>
            <p:ph type="body" sz="quarter" idx="18"/>
          </p:nvPr>
        </p:nvSpPr>
        <p:spPr>
          <a:xfrm>
            <a:off x="1117600" y="34644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6" name="Text Placeholder 8"/>
          <p:cNvSpPr>
            <a:spLocks noGrp="1"/>
          </p:cNvSpPr>
          <p:nvPr>
            <p:ph type="body" sz="quarter" idx="19"/>
          </p:nvPr>
        </p:nvSpPr>
        <p:spPr>
          <a:xfrm>
            <a:off x="1117600" y="41736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
        <p:nvSpPr>
          <p:cNvPr id="17" name="Text Placeholder 8"/>
          <p:cNvSpPr>
            <a:spLocks noGrp="1"/>
          </p:cNvSpPr>
          <p:nvPr>
            <p:ph type="body" sz="quarter" idx="20"/>
          </p:nvPr>
        </p:nvSpPr>
        <p:spPr>
          <a:xfrm>
            <a:off x="1117600" y="4953000"/>
            <a:ext cx="8839200" cy="838200"/>
          </a:xfrm>
        </p:spPr>
        <p:txBody>
          <a:bodyPr>
            <a:normAutofit/>
          </a:bodyPr>
          <a:lstStyle>
            <a:lvl1pPr marL="57150" indent="0">
              <a:buFontTx/>
              <a:buNone/>
              <a:defRPr sz="1800" baseline="0">
                <a:latin typeface="Garamond" pitchFamily="18" charset="0"/>
              </a:defRPr>
            </a:lvl1pPr>
          </a:lstStyle>
          <a:p>
            <a:pPr lvl="0"/>
            <a:r>
              <a:rPr lang="en-US" dirty="0" smtClean="0"/>
              <a:t>Click to edit Master text styles</a:t>
            </a:r>
          </a:p>
        </p:txBody>
      </p:sp>
    </p:spTree>
    <p:extLst>
      <p:ext uri="{BB962C8B-B14F-4D97-AF65-F5344CB8AC3E}">
        <p14:creationId xmlns:p14="http://schemas.microsoft.com/office/powerpoint/2010/main" val="180477254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244083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554663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4931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781871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343618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97128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1334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667271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14217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62687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798636"/>
            <a:ext cx="11074400"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117600" y="593400"/>
            <a:ext cx="11001600"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7010400" y="6272838"/>
            <a:ext cx="38608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solidFill>
                <a:srgbClr val="666666"/>
              </a:solidFill>
            </a:endParaRPr>
          </a:p>
        </p:txBody>
      </p:sp>
      <p:sp>
        <p:nvSpPr>
          <p:cNvPr id="12" name="Slide Number Placeholder 5"/>
          <p:cNvSpPr>
            <a:spLocks noGrp="1"/>
          </p:cNvSpPr>
          <p:nvPr>
            <p:ph type="sldNum" sz="quarter" idx="4"/>
          </p:nvPr>
        </p:nvSpPr>
        <p:spPr>
          <a:xfrm>
            <a:off x="101600" y="6638076"/>
            <a:ext cx="28448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solidFill>
                  <a:srgbClr val="666666"/>
                </a:solidFill>
              </a:rPr>
              <a:pPr/>
              <a:t>‹#›</a:t>
            </a:fld>
            <a:endParaRPr lang="en-US" dirty="0">
              <a:solidFill>
                <a:srgbClr val="666666"/>
              </a:solidFill>
            </a:endParaRPr>
          </a:p>
        </p:txBody>
      </p:sp>
      <p:sp>
        <p:nvSpPr>
          <p:cNvPr id="16" name="Title 15"/>
          <p:cNvSpPr>
            <a:spLocks noGrp="1"/>
          </p:cNvSpPr>
          <p:nvPr>
            <p:ph type="title"/>
          </p:nvPr>
        </p:nvSpPr>
        <p:spPr>
          <a:xfrm>
            <a:off x="812800" y="76201"/>
            <a:ext cx="10972800" cy="639763"/>
          </a:xfrm>
        </p:spPr>
        <p:txBody>
          <a:bodyPr/>
          <a:lstStyle>
            <a:lvl1pPr>
              <a:buFont typeface="Arial" pitchFamily="34" charset="0"/>
              <a:buChar char="•"/>
              <a:defRPr>
                <a:solidFill>
                  <a:schemeClr val="tx1">
                    <a:lumMod val="95000"/>
                    <a:lumOff val="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68699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816169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23120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44122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87352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8772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2557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84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627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14962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0993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935" y="1951038"/>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935" y="2255838"/>
            <a:ext cx="5386917"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800853" y="2255838"/>
            <a:ext cx="5389033"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5083" y="1951039"/>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10"/>
          <p:cNvSpPr>
            <a:spLocks noGrp="1"/>
          </p:cNvSpPr>
          <p:nvPr>
            <p:ph type="ftr" sz="quarter" idx="15"/>
          </p:nvPr>
        </p:nvSpPr>
        <p:spPr/>
        <p:txBody>
          <a:bodyPr/>
          <a:lstStyle/>
          <a:p>
            <a:endParaRPr lang="en-US" dirty="0">
              <a:solidFill>
                <a:prstClr val="black">
                  <a:tint val="75000"/>
                </a:prstClr>
              </a:solidFill>
            </a:endParaRPr>
          </a:p>
        </p:txBody>
      </p:sp>
      <p:sp>
        <p:nvSpPr>
          <p:cNvPr id="17" name="Title 16"/>
          <p:cNvSpPr>
            <a:spLocks noGrp="1"/>
          </p:cNvSpPr>
          <p:nvPr>
            <p:ph type="title"/>
          </p:nvPr>
        </p:nvSpPr>
        <p:spPr>
          <a:xfrm>
            <a:off x="812800" y="76201"/>
            <a:ext cx="109728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800" y="593400"/>
            <a:ext cx="110016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141449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2478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97221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8996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584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6051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600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628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6188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6181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935" y="1951038"/>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935" y="2255838"/>
            <a:ext cx="5386917"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800853" y="2255838"/>
            <a:ext cx="5389033"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5083" y="1951039"/>
            <a:ext cx="5386917"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10"/>
          <p:cNvSpPr>
            <a:spLocks noGrp="1"/>
          </p:cNvSpPr>
          <p:nvPr>
            <p:ph type="ftr" sz="quarter" idx="15"/>
          </p:nvPr>
        </p:nvSpPr>
        <p:spPr/>
        <p:txBody>
          <a:bodyPr/>
          <a:lstStyle/>
          <a:p>
            <a:endParaRPr lang="en-US" dirty="0">
              <a:solidFill>
                <a:prstClr val="black">
                  <a:tint val="75000"/>
                </a:prstClr>
              </a:solidFill>
            </a:endParaRPr>
          </a:p>
        </p:txBody>
      </p:sp>
      <p:sp>
        <p:nvSpPr>
          <p:cNvPr id="17" name="Title 16"/>
          <p:cNvSpPr>
            <a:spLocks noGrp="1"/>
          </p:cNvSpPr>
          <p:nvPr>
            <p:ph type="title"/>
          </p:nvPr>
        </p:nvSpPr>
        <p:spPr>
          <a:xfrm>
            <a:off x="812800" y="76201"/>
            <a:ext cx="109728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800" y="593400"/>
            <a:ext cx="110016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051790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06510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9959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51107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22314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9797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8139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23418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3315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86957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053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22400" y="1524000"/>
            <a:ext cx="53848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807200" y="1524000"/>
            <a:ext cx="53848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9"/>
          <p:cNvSpPr>
            <a:spLocks noGrp="1"/>
          </p:cNvSpPr>
          <p:nvPr>
            <p:ph type="ftr" sz="quarter" idx="15"/>
          </p:nvPr>
        </p:nvSpPr>
        <p:spPr>
          <a:xfrm>
            <a:off x="6908800" y="6272838"/>
            <a:ext cx="3860800" cy="365125"/>
          </a:xfrm>
        </p:spPr>
        <p:txBody>
          <a:bodyPr/>
          <a:lstStyle/>
          <a:p>
            <a:endParaRPr lang="en-US" dirty="0">
              <a:solidFill>
                <a:prstClr val="black">
                  <a:tint val="75000"/>
                </a:prstClr>
              </a:solidFill>
            </a:endParaRPr>
          </a:p>
        </p:txBody>
      </p:sp>
      <p:sp>
        <p:nvSpPr>
          <p:cNvPr id="12" name="Title 11"/>
          <p:cNvSpPr>
            <a:spLocks noGrp="1"/>
          </p:cNvSpPr>
          <p:nvPr>
            <p:ph type="title"/>
          </p:nvPr>
        </p:nvSpPr>
        <p:spPr>
          <a:xfrm>
            <a:off x="812800" y="76201"/>
            <a:ext cx="109728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1088800" y="593400"/>
            <a:ext cx="110016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8722850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4070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83900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962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5705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4349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55207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978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215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3037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0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636000" y="6653838"/>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711200" y="1828801"/>
            <a:ext cx="31496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4064000" y="1828801"/>
            <a:ext cx="7620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711200" y="3886200"/>
            <a:ext cx="31496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4064000" y="3886200"/>
            <a:ext cx="7620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812800" y="76201"/>
            <a:ext cx="109728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1088800" y="593400"/>
            <a:ext cx="110016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1372249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84300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70039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1859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30400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9927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63020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00123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1020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2768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618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59759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44523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39788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3826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47346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4592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4449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5721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9525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95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462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907216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3756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4629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1551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17684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72132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28693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328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6648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6390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85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pic>
        <p:nvPicPr>
          <p:cNvPr id="7"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3200" y="5867401"/>
            <a:ext cx="62738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676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223865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2616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0096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0995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08554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5456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1198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9186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71035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49205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776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035760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41469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10092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2628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68618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17154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13740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0882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7928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0170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6981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76283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89395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6486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9171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4797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22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97291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7297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70917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6886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6704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38238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32225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152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8728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444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41087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99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6628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91979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47508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49548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55717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24592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05564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68253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2640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361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907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205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2600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50405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989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80414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39614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0689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4557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51745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7638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269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4341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1421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3895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674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68015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2941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53467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1062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52836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34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189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22202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14109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9225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7478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46425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7B4D6A0-389A-4AEE-8ED5-D32AFC29FD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41336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D2FE4F3-70E3-4134-BF29-88E0F22D7D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85373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590016-8E38-4A2D-AEB8-29DAF3357F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5537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AB32C01-8D68-4301-8683-5F459567F4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792635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5C34B4B-6FB8-41E7-9C35-863194535C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497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0675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7D2EC2A-FB3E-4F9E-BE46-2E8E11F9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316083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705CF26-E6CA-4E64-A6A7-9FC4D62DE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4900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70EAB876-FE51-4410-8FC2-109332AC72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54129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99412-DCF7-4555-8F8F-9BCDEFFCC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734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1BEEF5-90C9-4D1B-8AAE-756425986F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5033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AB5233-1EAF-4E23-8A4E-1819CDB783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7371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12564-AD52-44AE-9C6E-1349D3BD28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942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F62B2-C876-477C-93B7-7E48F9F43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8343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A68738-398A-43EC-BB66-6FF59EF2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6839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8DC238-17A7-41F6-8779-004E546FF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398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9A1589-A77C-4414-BF5B-F860E9AC47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095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6B833-CE11-4A64-839E-207E5600A8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132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810309-44EC-4F0B-B848-F39C3EB69D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13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3A77A-FA97-4DDE-B017-B0A327E9C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848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05B22A16-3E7F-4408-BDE7-77441C4A83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0618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smtClean="0"/>
              <a:t>Click to edit Master title style</a:t>
            </a:r>
          </a:p>
        </p:txBody>
      </p:sp>
      <p:sp>
        <p:nvSpPr>
          <p:cNvPr id="23654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36548"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36549"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36550" name="Rectangle 6"/>
          <p:cNvSpPr>
            <a:spLocks noGrp="1" noChangeArrowheads="1"/>
          </p:cNvSpPr>
          <p:nvPr>
            <p:ph type="sldNum" sz="quarter" idx="4"/>
          </p:nvPr>
        </p:nvSpPr>
        <p:spPr/>
        <p:txBody>
          <a:bodyPr/>
          <a:lstStyle>
            <a:lvl1pPr>
              <a:defRPr/>
            </a:lvl1pPr>
          </a:lstStyle>
          <a:p>
            <a:fld id="{A3A48446-1466-43AA-A6DB-7660D3B2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059283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02D2D9-ADBC-464B-8594-D042FA377D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77599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BFCC0D-3521-4EAE-B002-C81CC0564B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3184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E388376-81A6-4C17-9DD8-1D0AC7AE840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89260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34E1385-AC37-4FC0-A56F-E0CC1B28E1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69913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3.jpe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3.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4.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5.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7.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3.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3.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3.jpe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2489">
              <a:srgbClr val="8AC4FD"/>
            </a:gs>
            <a:gs pos="0">
              <a:schemeClr val="accent6">
                <a:lumMod val="75000"/>
              </a:schemeClr>
            </a:gs>
            <a:gs pos="100000">
              <a:srgbClr val="85C2FF"/>
            </a:gs>
            <a:gs pos="70000">
              <a:srgbClr val="C4D6EB"/>
            </a:gs>
            <a:gs pos="100000">
              <a:srgbClr val="FFEBFA"/>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DF5CD-857F-4FE9-A9D6-FF9BC404B84A}" type="slidenum">
              <a:rPr lang="en-US" smtClean="0">
                <a:solidFill>
                  <a:prstClr val="black">
                    <a:tint val="75000"/>
                  </a:prstClr>
                </a:solidFill>
              </a:rPr>
              <a:pPr/>
              <a:t>‹#›</a:t>
            </a:fld>
            <a:endParaRPr lang="en-US">
              <a:solidFill>
                <a:prstClr val="black">
                  <a:tint val="75000"/>
                </a:prstClr>
              </a:solidFill>
            </a:endParaRPr>
          </a:p>
        </p:txBody>
      </p:sp>
      <p:pic>
        <p:nvPicPr>
          <p:cNvPr id="7" name="Picture 8"/>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283200" y="5867401"/>
            <a:ext cx="62738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13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13853985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1139747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602441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344331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035915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4147475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2804120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5073230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163539122"/>
      </p:ext>
    </p:extLst>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205197736"/>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044787487"/>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169692438"/>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55127762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91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91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2191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2191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CE3928BE-40F6-45F3-9137-834BB96A451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4844033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191411446"/>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23"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23552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FF06E333-FDF7-4520-9BC6-9CA9A159F53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467232794"/>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5.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8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3.bin"/><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0.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95600" y="3429000"/>
            <a:ext cx="6400800" cy="1828800"/>
          </a:xfrm>
        </p:spPr>
        <p:txBody>
          <a:bodyPr>
            <a:normAutofit fontScale="32500" lnSpcReduction="20000"/>
          </a:bodyPr>
          <a:lstStyle/>
          <a:p>
            <a:endParaRPr lang="en-US" sz="5600" dirty="0">
              <a:solidFill>
                <a:schemeClr val="tx1"/>
              </a:solidFill>
              <a:latin typeface="Garamond" pitchFamily="18" charset="0"/>
            </a:endParaRPr>
          </a:p>
          <a:p>
            <a:r>
              <a:rPr lang="en-US" sz="5600" b="1" dirty="0" smtClean="0">
                <a:solidFill>
                  <a:schemeClr val="tx1"/>
                </a:solidFill>
                <a:latin typeface="Garamond" pitchFamily="18" charset="0"/>
              </a:rPr>
              <a:t>DR. MAGDI </a:t>
            </a:r>
            <a:r>
              <a:rPr lang="en-US" sz="5600" b="1" dirty="0">
                <a:solidFill>
                  <a:schemeClr val="tx1"/>
                </a:solidFill>
                <a:latin typeface="Garamond" pitchFamily="18" charset="0"/>
              </a:rPr>
              <a:t>RAGHEB</a:t>
            </a:r>
          </a:p>
          <a:p>
            <a:r>
              <a:rPr lang="en-US" sz="4800" dirty="0">
                <a:solidFill>
                  <a:schemeClr val="tx1"/>
                </a:solidFill>
                <a:latin typeface="Garamond" pitchFamily="18" charset="0"/>
              </a:rPr>
              <a:t>Department of Nuclear, Plasma and Radiological Engineering, </a:t>
            </a:r>
          </a:p>
          <a:p>
            <a:r>
              <a:rPr lang="en-US" sz="4800" dirty="0">
                <a:solidFill>
                  <a:schemeClr val="tx1"/>
                </a:solidFill>
                <a:latin typeface="Garamond" pitchFamily="18" charset="0"/>
              </a:rPr>
              <a:t>University of Illinois at Urbana-Champaign,</a:t>
            </a:r>
          </a:p>
          <a:p>
            <a:r>
              <a:rPr lang="en-US" sz="4800" dirty="0">
                <a:solidFill>
                  <a:schemeClr val="tx1"/>
                </a:solidFill>
                <a:latin typeface="Garamond" pitchFamily="18" charset="0"/>
              </a:rPr>
              <a:t>216 Talbot Laboratory, 104 South Wright Street, Urbana, Illinois 61801, USA.</a:t>
            </a:r>
          </a:p>
          <a:p>
            <a:r>
              <a:rPr lang="en-US" sz="4800" dirty="0">
                <a:solidFill>
                  <a:schemeClr val="tx1"/>
                </a:solidFill>
                <a:latin typeface="Garamond" pitchFamily="18" charset="0"/>
              </a:rPr>
              <a:t>mragheb@illinois.edu, </a:t>
            </a:r>
            <a:r>
              <a:rPr lang="en-US" sz="4800" dirty="0" smtClean="0">
                <a:solidFill>
                  <a:schemeClr val="tx1"/>
                </a:solidFill>
                <a:latin typeface="Garamond" pitchFamily="18" charset="0"/>
              </a:rPr>
              <a:t/>
            </a:r>
            <a:br>
              <a:rPr lang="en-US" sz="4800" dirty="0" smtClean="0">
                <a:solidFill>
                  <a:schemeClr val="tx1"/>
                </a:solidFill>
                <a:latin typeface="Garamond" pitchFamily="18" charset="0"/>
              </a:rPr>
            </a:br>
            <a:r>
              <a:rPr lang="en-US" sz="4800" dirty="0" smtClean="0">
                <a:solidFill>
                  <a:schemeClr val="tx1"/>
                </a:solidFill>
                <a:latin typeface="Garamond" pitchFamily="18" charset="0"/>
              </a:rPr>
              <a:t>http</a:t>
            </a:r>
            <a:r>
              <a:rPr lang="en-US" sz="4800" dirty="0">
                <a:solidFill>
                  <a:schemeClr val="tx1"/>
                </a:solidFill>
                <a:latin typeface="Garamond" pitchFamily="18" charset="0"/>
              </a:rPr>
              <a:t>://www.mragheb.com</a:t>
            </a:r>
          </a:p>
        </p:txBody>
      </p:sp>
      <p:sp>
        <p:nvSpPr>
          <p:cNvPr id="4" name="Title 1"/>
          <p:cNvSpPr>
            <a:spLocks noGrp="1"/>
          </p:cNvSpPr>
          <p:nvPr>
            <p:ph type="ctrTitle" idx="4294967295"/>
          </p:nvPr>
        </p:nvSpPr>
        <p:spPr>
          <a:xfrm>
            <a:off x="2286000" y="685800"/>
            <a:ext cx="7620000" cy="2590800"/>
          </a:xfrm>
        </p:spPr>
        <p:txBody>
          <a:bodyPr>
            <a:normAutofit/>
          </a:bodyPr>
          <a:lstStyle/>
          <a:p>
            <a:r>
              <a:rPr lang="en-US" sz="1300" b="1" dirty="0">
                <a:latin typeface="Times New Roman" pitchFamily="18" charset="0"/>
                <a:cs typeface="Times New Roman" pitchFamily="18" charset="0"/>
              </a:rPr>
              <a:t>Paper presented at </a:t>
            </a:r>
            <a:r>
              <a:rPr lang="en-US" sz="1300" b="1" dirty="0" smtClean="0">
                <a:latin typeface="Times New Roman" pitchFamily="18" charset="0"/>
                <a:cs typeface="Times New Roman" pitchFamily="18" charset="0"/>
              </a:rPr>
              <a:t> the “Thorium Energy Alliance 7, Critical Metals, Policy and Energy Conference,” Palo Alto, California, USA, Stanford Sheraton Hotel, June 3</a:t>
            </a:r>
            <a:r>
              <a:rPr lang="en-US" sz="1300" b="1" baseline="30000" dirty="0" smtClean="0">
                <a:latin typeface="Times New Roman" pitchFamily="18" charset="0"/>
                <a:cs typeface="Times New Roman" pitchFamily="18" charset="0"/>
              </a:rPr>
              <a:t>rd</a:t>
            </a:r>
            <a:r>
              <a:rPr lang="en-US" sz="1300" b="1" dirty="0" smtClean="0">
                <a:latin typeface="Times New Roman" pitchFamily="18" charset="0"/>
                <a:cs typeface="Times New Roman" pitchFamily="18" charset="0"/>
              </a:rPr>
              <a:t>, 4th, 2015.</a:t>
            </a:r>
            <a:r>
              <a:rPr lang="en-US" sz="1300" b="1" dirty="0">
                <a:latin typeface="Times New Roman" pitchFamily="18" charset="0"/>
                <a:cs typeface="Times New Roman" pitchFamily="18" charset="0"/>
              </a:rPr>
              <a:t/>
            </a:r>
            <a:br>
              <a:rPr lang="en-US" sz="1300" b="1" dirty="0">
                <a:latin typeface="Times New Roman" pitchFamily="18" charset="0"/>
                <a:cs typeface="Times New Roman" pitchFamily="18" charset="0"/>
              </a:rPr>
            </a:br>
            <a:r>
              <a:rPr lang="en-US" b="1" dirty="0">
                <a:latin typeface="Garamond" pitchFamily="18" charset="0"/>
              </a:rPr>
              <a:t/>
            </a:r>
            <a:br>
              <a:rPr lang="en-US" b="1" dirty="0">
                <a:latin typeface="Garamond" pitchFamily="18" charset="0"/>
              </a:rPr>
            </a:br>
            <a:r>
              <a:rPr lang="en-US" sz="3100" b="1" dirty="0" smtClean="0">
                <a:latin typeface="Garamond" pitchFamily="18" charset="0"/>
              </a:rPr>
              <a:t>OVERVIEW OF THE THORIUM FUEL CYCLE</a:t>
            </a:r>
            <a:endParaRPr lang="en-US" sz="3100" b="1" dirty="0">
              <a:latin typeface="Garamond" pitchFamily="18" charset="0"/>
            </a:endParaRPr>
          </a:p>
        </p:txBody>
      </p:sp>
    </p:spTree>
    <p:extLst>
      <p:ext uri="{BB962C8B-B14F-4D97-AF65-F5344CB8AC3E}">
        <p14:creationId xmlns:p14="http://schemas.microsoft.com/office/powerpoint/2010/main" val="2695081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10</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635" y="1329385"/>
            <a:ext cx="8253454" cy="4359583"/>
          </a:xfrm>
          <a:prstGeom prst="rect">
            <a:avLst/>
          </a:prstGeom>
        </p:spPr>
      </p:pic>
      <p:sp>
        <p:nvSpPr>
          <p:cNvPr id="6" name="TextBox 5"/>
          <p:cNvSpPr txBox="1"/>
          <p:nvPr/>
        </p:nvSpPr>
        <p:spPr>
          <a:xfrm>
            <a:off x="4333461" y="616338"/>
            <a:ext cx="5192202" cy="369332"/>
          </a:xfrm>
          <a:prstGeom prst="rect">
            <a:avLst/>
          </a:prstGeom>
          <a:noFill/>
        </p:spPr>
        <p:txBody>
          <a:bodyPr wrap="square" rtlCol="0">
            <a:spAutoFit/>
          </a:bodyPr>
          <a:lstStyle/>
          <a:p>
            <a:r>
              <a:rPr lang="en-US" dirty="0" smtClean="0"/>
              <a:t>Thorium Abundance on the moon’s surface</a:t>
            </a:r>
            <a:endParaRPr lang="en-US" dirty="0"/>
          </a:p>
        </p:txBody>
      </p:sp>
    </p:spTree>
    <p:extLst>
      <p:ext uri="{BB962C8B-B14F-4D97-AF65-F5344CB8AC3E}">
        <p14:creationId xmlns:p14="http://schemas.microsoft.com/office/powerpoint/2010/main" val="2132475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9619"/>
          </a:xfrm>
        </p:spPr>
        <p:txBody>
          <a:bodyPr/>
          <a:lstStyle/>
          <a:p>
            <a:r>
              <a:rPr lang="en-US" dirty="0" smtClean="0"/>
              <a:t>Global Thorium resources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8762" y="1600201"/>
            <a:ext cx="7899537" cy="4208972"/>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071089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8" name="Rectangle 8"/>
          <p:cNvSpPr>
            <a:spLocks noGrp="1" noChangeArrowheads="1"/>
          </p:cNvSpPr>
          <p:nvPr>
            <p:ph type="title"/>
          </p:nvPr>
        </p:nvSpPr>
        <p:spPr/>
        <p:txBody>
          <a:bodyPr/>
          <a:lstStyle/>
          <a:p>
            <a:r>
              <a:rPr lang="en-US" altLang="en-US" sz="2000" dirty="0" err="1"/>
              <a:t>Th</a:t>
            </a:r>
            <a:r>
              <a:rPr lang="en-US" altLang="en-US" sz="2000" dirty="0"/>
              <a:t> concentrations in ppm and occurrences in the </a:t>
            </a:r>
            <a:r>
              <a:rPr lang="en-US" altLang="en-US" sz="2000" dirty="0" smtClean="0"/>
              <a:t>USA and Canada.  </a:t>
            </a:r>
            <a:r>
              <a:rPr lang="en-US" altLang="en-US" sz="2000" dirty="0"/>
              <a:t>Source: USA Geological Survey Digital Data Series DDS-9, 1993.</a:t>
            </a:r>
          </a:p>
        </p:txBody>
      </p:sp>
      <p:pic>
        <p:nvPicPr>
          <p:cNvPr id="296967"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897" y="1893071"/>
            <a:ext cx="5328039" cy="4489840"/>
          </a:xfrm>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308" y="1924216"/>
            <a:ext cx="6491748" cy="4458695"/>
          </a:xfrm>
          <a:prstGeom prst="rect">
            <a:avLst/>
          </a:prstGeom>
        </p:spPr>
      </p:pic>
    </p:spTree>
    <p:extLst>
      <p:ext uri="{BB962C8B-B14F-4D97-AF65-F5344CB8AC3E}">
        <p14:creationId xmlns:p14="http://schemas.microsoft.com/office/powerpoint/2010/main" val="2510405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2" name="Rectangle 4"/>
          <p:cNvSpPr>
            <a:spLocks noGrp="1" noChangeArrowheads="1"/>
          </p:cNvSpPr>
          <p:nvPr>
            <p:ph type="title"/>
          </p:nvPr>
        </p:nvSpPr>
        <p:spPr>
          <a:xfrm>
            <a:off x="1905000" y="228600"/>
            <a:ext cx="8229600" cy="304800"/>
          </a:xfrm>
        </p:spPr>
        <p:txBody>
          <a:bodyPr/>
          <a:lstStyle/>
          <a:p>
            <a:r>
              <a:rPr lang="en-US" altLang="en-US" sz="2000" b="1"/>
              <a:t>Estimated Global Thorium Resources</a:t>
            </a:r>
            <a:r>
              <a:rPr lang="en-US" altLang="en-US" sz="4000"/>
              <a:t> </a:t>
            </a:r>
          </a:p>
        </p:txBody>
      </p:sp>
      <p:graphicFrame>
        <p:nvGraphicFramePr>
          <p:cNvPr id="315279" name="Group 911"/>
          <p:cNvGraphicFramePr>
            <a:graphicFrameLocks noGrp="1"/>
          </p:cNvGraphicFramePr>
          <p:nvPr>
            <p:ph type="tbl" idx="1"/>
          </p:nvPr>
        </p:nvGraphicFramePr>
        <p:xfrm>
          <a:off x="1981200" y="914400"/>
          <a:ext cx="8260080" cy="5486400"/>
        </p:xfrm>
        <a:graphic>
          <a:graphicData uri="http://schemas.openxmlformats.org/drawingml/2006/table">
            <a:tbl>
              <a:tblPr/>
              <a:tblGrid>
                <a:gridCol w="1808163"/>
                <a:gridCol w="2314575"/>
                <a:gridCol w="2224087"/>
                <a:gridCol w="1913255"/>
              </a:tblGrid>
              <a:tr h="0">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Country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ThO</a:t>
                      </a:r>
                      <a:r>
                        <a:rPr kumimoji="0" lang="en-US" altLang="en-US" sz="1800" b="1" i="0" u="none" strike="noStrike" cap="none" normalizeH="0" baseline="-30000" dirty="0" smtClean="0">
                          <a:ln>
                            <a:noFill/>
                          </a:ln>
                          <a:solidFill>
                            <a:schemeClr val="tx1"/>
                          </a:solidFill>
                          <a:effectLst/>
                          <a:latin typeface="Times New Roman" panose="02020603050405020304" pitchFamily="18" charset="0"/>
                          <a:cs typeface="Times New Roman" panose="02020603050405020304" pitchFamily="18" charset="0"/>
                        </a:rPr>
                        <a:t>2</a:t>
                      </a: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Reserves</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[metric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tonnes</a:t>
                      </a: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USGS estimate</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2010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ThO</a:t>
                      </a:r>
                      <a:r>
                        <a:rPr kumimoji="0" lang="en-US" altLang="en-US" sz="1800" b="1" i="0" u="none" strike="noStrike" cap="none" normalizeH="0" baseline="-30000" dirty="0" smtClean="0">
                          <a:ln>
                            <a:noFill/>
                          </a:ln>
                          <a:solidFill>
                            <a:schemeClr val="tx1"/>
                          </a:solidFill>
                          <a:effectLst/>
                          <a:latin typeface="Times New Roman" panose="02020603050405020304" pitchFamily="18" charset="0"/>
                          <a:cs typeface="Times New Roman" panose="02020603050405020304" pitchFamily="18" charset="0"/>
                        </a:rPr>
                        <a:t>2</a:t>
                      </a: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Reserves</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[metric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tonnes</a:t>
                      </a: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NEA estimate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Mined</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amounts</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2007</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[metric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tonnes</a:t>
                      </a:r>
                      <a:r>
                        <a:rPr kumimoji="0" lang="en-US" altLang="en-US"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5263">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USA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2088">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Australia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489,000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Turkey</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344,000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5263">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India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319,000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Venezuela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36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Canada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South Africa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35,000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2088">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Brazil</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302,000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1,173</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Norway</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132,000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Egypt</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Russia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75,000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Greenland</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Canada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Malaysia</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4,500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Other countries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3675">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Total</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2,610,000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tabLst>
                          <a:tab pos="228600"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tabLst>
                          <a:tab pos="228600"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tabLst>
                          <a:tab pos="228600"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tabLst>
                          <a:tab pos="228600"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6,970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5104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ltLang="en-US" sz="2400" dirty="0" err="1"/>
              <a:t>Lehmi</a:t>
            </a:r>
            <a:r>
              <a:rPr lang="en-US" altLang="en-US" sz="2400" dirty="0"/>
              <a:t> Pass is a part of Beaverhead Mountains along the continental divide on the Montana-Idaho border, USA.  </a:t>
            </a:r>
            <a:br>
              <a:rPr lang="en-US" altLang="en-US" sz="2400" dirty="0"/>
            </a:br>
            <a:r>
              <a:rPr lang="en-US" altLang="en-US" sz="2400" dirty="0"/>
              <a:t>Its </a:t>
            </a:r>
            <a:r>
              <a:rPr lang="en-US" altLang="en-US" sz="2400" dirty="0" err="1"/>
              <a:t>Th</a:t>
            </a:r>
            <a:r>
              <a:rPr lang="en-US" altLang="en-US" sz="2400" dirty="0"/>
              <a:t> veins contain rare earth elements, particularly Neodymium. </a:t>
            </a:r>
          </a:p>
        </p:txBody>
      </p:sp>
      <p:pic>
        <p:nvPicPr>
          <p:cNvPr id="3000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23211" y="1685640"/>
            <a:ext cx="6632258" cy="4990435"/>
          </a:xfrm>
          <a:noFill/>
          <a:ln/>
        </p:spPr>
      </p:pic>
    </p:spTree>
    <p:extLst>
      <p:ext uri="{BB962C8B-B14F-4D97-AF65-F5344CB8AC3E}">
        <p14:creationId xmlns:p14="http://schemas.microsoft.com/office/powerpoint/2010/main" val="147525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Thorium stockpile in Nevada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769" y="1417638"/>
            <a:ext cx="7324096" cy="4257606"/>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74158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057400" y="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E5FFFF"/>
                </a:solidFill>
                <a:effectLst>
                  <a:outerShdw blurRad="38100" dist="38100" dir="2700000" algn="tl">
                    <a:srgbClr val="000000"/>
                  </a:outerShdw>
                </a:effectLst>
                <a:uLnTx/>
                <a:uFillTx/>
                <a:latin typeface="Tahoma"/>
                <a:ea typeface="+mj-ea"/>
                <a:cs typeface="+mj-cs"/>
              </a:rPr>
              <a:t>The </a:t>
            </a:r>
            <a:r>
              <a:rPr kumimoji="0" lang="en-US" altLang="en-US" sz="2000" b="1" i="0" u="none" strike="noStrike" kern="1200" cap="none" spc="0" normalizeH="0" baseline="0" noProof="0" dirty="0" err="1" smtClean="0">
                <a:ln>
                  <a:noFill/>
                </a:ln>
                <a:solidFill>
                  <a:srgbClr val="E5FFFF"/>
                </a:solidFill>
                <a:effectLst>
                  <a:outerShdw blurRad="38100" dist="38100" dir="2700000" algn="tl">
                    <a:srgbClr val="000000"/>
                  </a:outerShdw>
                </a:effectLst>
                <a:uLnTx/>
                <a:uFillTx/>
                <a:latin typeface="Tahoma"/>
                <a:ea typeface="+mj-ea"/>
                <a:cs typeface="+mj-cs"/>
              </a:rPr>
              <a:t>Shippingport</a:t>
            </a:r>
            <a:r>
              <a:rPr kumimoji="0" lang="en-US" altLang="en-US" sz="2000" b="1" i="0" u="none" strike="noStrike" kern="1200" cap="none" spc="0" normalizeH="0" baseline="0" noProof="0" dirty="0" smtClean="0">
                <a:ln>
                  <a:noFill/>
                </a:ln>
                <a:solidFill>
                  <a:srgbClr val="E5FFFF"/>
                </a:solidFill>
                <a:effectLst>
                  <a:outerShdw blurRad="38100" dist="38100" dir="2700000" algn="tl">
                    <a:srgbClr val="000000"/>
                  </a:outerShdw>
                </a:effectLst>
                <a:uLnTx/>
                <a:uFillTx/>
                <a:latin typeface="Tahoma"/>
                <a:ea typeface="+mj-ea"/>
                <a:cs typeface="+mj-cs"/>
              </a:rPr>
              <a:t> reactor was the first commercial and experimental nuclear power plant in the USA and second in the world after Calder Hall in the UK.</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65885"/>
            <a:ext cx="3489960" cy="43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371600"/>
            <a:ext cx="2939891"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2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Seed and Blanket solid fuel core in the </a:t>
            </a:r>
            <a:r>
              <a:rPr lang="en-US" dirty="0" err="1" smtClean="0"/>
              <a:t>Shippingport</a:t>
            </a:r>
            <a:r>
              <a:rPr lang="en-US" dirty="0" smtClean="0"/>
              <a:t> design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5476" y="1608931"/>
            <a:ext cx="2940460" cy="4143376"/>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17</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755" y="1608931"/>
            <a:ext cx="4173730" cy="4143376"/>
          </a:xfrm>
          <a:prstGeom prst="rect">
            <a:avLst/>
          </a:prstGeom>
        </p:spPr>
      </p:pic>
    </p:spTree>
    <p:extLst>
      <p:ext uri="{BB962C8B-B14F-4D97-AF65-F5344CB8AC3E}">
        <p14:creationId xmlns:p14="http://schemas.microsoft.com/office/powerpoint/2010/main" val="143530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Shippingport</a:t>
            </a:r>
            <a:r>
              <a:rPr lang="en-US" dirty="0" smtClean="0"/>
              <a:t> reactor plate fuel elements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5950" y="1600200"/>
            <a:ext cx="5456043" cy="4034877"/>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68980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Seed and Blanket operational and shutdown configurations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5243" y="1600200"/>
            <a:ext cx="4397816" cy="4180257"/>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96409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775576" cy="998350"/>
          </a:xfrm>
        </p:spPr>
        <p:txBody>
          <a:bodyPr/>
          <a:lstStyle/>
          <a:p>
            <a:r>
              <a:rPr lang="en-US" dirty="0" smtClean="0"/>
              <a:t>Summary</a:t>
            </a:r>
            <a:endParaRPr lang="en-US" dirty="0"/>
          </a:p>
        </p:txBody>
      </p:sp>
      <p:sp>
        <p:nvSpPr>
          <p:cNvPr id="3" name="Content Placeholder 2"/>
          <p:cNvSpPr>
            <a:spLocks noGrp="1"/>
          </p:cNvSpPr>
          <p:nvPr>
            <p:ph idx="1"/>
          </p:nvPr>
        </p:nvSpPr>
        <p:spPr>
          <a:xfrm>
            <a:off x="609600" y="1417639"/>
            <a:ext cx="10847294" cy="4274950"/>
          </a:xfrm>
        </p:spPr>
        <p:txBody>
          <a:bodyPr>
            <a:normAutofit fontScale="92500"/>
          </a:bodyPr>
          <a:lstStyle/>
          <a:p>
            <a:pPr lvl="0" algn="just" fontAlgn="base">
              <a:lnSpc>
                <a:spcPct val="80000"/>
              </a:lnSpc>
              <a:spcBef>
                <a:spcPct val="0"/>
              </a:spcBef>
              <a:spcAft>
                <a:spcPct val="0"/>
              </a:spcAft>
              <a:buClr>
                <a:srgbClr val="00CCFF"/>
              </a:buClr>
              <a:buSzPct val="65000"/>
              <a:buNone/>
            </a:pPr>
            <a:r>
              <a:rPr lang="en-US" altLang="en-US" sz="2000" b="1" dirty="0" smtClean="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An overview of </a:t>
            </a:r>
            <a:r>
              <a:rPr lang="en-US" altLang="en-US" sz="1800" b="1" dirty="0">
                <a:solidFill>
                  <a:srgbClr val="FFFFFF"/>
                </a:solidFill>
                <a:effectLst>
                  <a:outerShdw blurRad="38100" dist="38100" dir="2700000" algn="tl">
                    <a:srgbClr val="000000"/>
                  </a:outerShdw>
                </a:effectLst>
                <a:latin typeface="Tahoma"/>
              </a:rPr>
              <a:t>the thorium fission fuel cycle </a:t>
            </a:r>
            <a:r>
              <a:rPr lang="en-US" altLang="en-US" sz="1800" b="1" dirty="0" smtClean="0">
                <a:solidFill>
                  <a:srgbClr val="FFFFFF"/>
                </a:solidFill>
                <a:effectLst>
                  <a:outerShdw blurRad="38100" dist="38100" dir="2700000" algn="tl">
                    <a:srgbClr val="000000"/>
                  </a:outerShdw>
                </a:effectLst>
                <a:latin typeface="Tahoma"/>
              </a:rPr>
              <a:t>is presented.  The global and local </a:t>
            </a:r>
            <a:r>
              <a:rPr lang="en-US" altLang="en-US" sz="1800" b="1" dirty="0" err="1" smtClean="0">
                <a:solidFill>
                  <a:srgbClr val="FFFFFF"/>
                </a:solidFill>
                <a:effectLst>
                  <a:outerShdw blurRad="38100" dist="38100" dir="2700000" algn="tl">
                    <a:srgbClr val="000000"/>
                  </a:outerShdw>
                </a:effectLst>
                <a:latin typeface="Tahoma"/>
              </a:rPr>
              <a:t>Th</a:t>
            </a:r>
            <a:r>
              <a:rPr lang="en-US" altLang="en-US" sz="1800" b="1" dirty="0" smtClean="0">
                <a:solidFill>
                  <a:srgbClr val="FFFFFF"/>
                </a:solidFill>
                <a:effectLst>
                  <a:outerShdw blurRad="38100" dist="38100" dir="2700000" algn="tl">
                    <a:srgbClr val="000000"/>
                  </a:outerShdw>
                </a:effectLst>
                <a:latin typeface="Tahoma"/>
              </a:rPr>
              <a:t> resources are assessed, and its ability to provide a practically unlimited energy supply through the breeding process is discussed. Two approaches  to the use of thorium are identified  using either solid or liquid fuel. </a:t>
            </a:r>
            <a:endParaRPr lang="en-US" altLang="en-US" sz="1800" b="1" dirty="0">
              <a:solidFill>
                <a:srgbClr val="FFFFFF"/>
              </a:solidFill>
              <a:effectLst>
                <a:outerShdw blurRad="38100" dist="38100" dir="2700000" algn="tl">
                  <a:srgbClr val="000000"/>
                </a:outerShdw>
              </a:effectLst>
              <a:latin typeface="Tahoma"/>
            </a:endParaRPr>
          </a:p>
          <a:p>
            <a:pPr lvl="0" algn="just" fontAlgn="base">
              <a:lnSpc>
                <a:spcPct val="80000"/>
              </a:lnSpc>
              <a:spcBef>
                <a:spcPct val="0"/>
              </a:spcBef>
              <a:spcAft>
                <a:spcPct val="0"/>
              </a:spcAft>
              <a:buClr>
                <a:srgbClr val="00CCFF"/>
              </a:buClr>
              <a:buSzPct val="65000"/>
              <a:buNone/>
            </a:pP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solid fuel </a:t>
            </a:r>
            <a:r>
              <a:rPr lang="en-US" altLang="en-US" sz="1800" b="1" dirty="0" smtClean="0">
                <a:solidFill>
                  <a:srgbClr val="FFFFFF"/>
                </a:solidFill>
                <a:effectLst>
                  <a:outerShdw blurRad="38100" dist="38100" dir="2700000" algn="tl">
                    <a:srgbClr val="000000"/>
                  </a:outerShdw>
                </a:effectLst>
                <a:latin typeface="Tahoma"/>
              </a:rPr>
              <a:t>approach</a:t>
            </a:r>
            <a:r>
              <a:rPr lang="en-US" altLang="en-US" sz="1800" b="1" dirty="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is exemplified in </a:t>
            </a:r>
            <a:r>
              <a:rPr lang="en-US" altLang="en-US" sz="1800" b="1" dirty="0">
                <a:solidFill>
                  <a:srgbClr val="FFFFFF"/>
                </a:solidFill>
                <a:effectLst>
                  <a:outerShdw blurRad="38100" dist="38100" dir="2700000" algn="tl">
                    <a:srgbClr val="000000"/>
                  </a:outerShdw>
                </a:effectLst>
                <a:latin typeface="Tahoma"/>
              </a:rPr>
              <a:t>the pilot </a:t>
            </a:r>
            <a:r>
              <a:rPr lang="en-US" altLang="en-US" sz="1800" b="1" dirty="0" err="1">
                <a:solidFill>
                  <a:srgbClr val="FFFFFF"/>
                </a:solidFill>
                <a:effectLst>
                  <a:outerShdw blurRad="38100" dist="38100" dir="2700000" algn="tl">
                    <a:srgbClr val="000000"/>
                  </a:outerShdw>
                </a:effectLst>
                <a:latin typeface="Tahoma"/>
              </a:rPr>
              <a:t>Shippingport</a:t>
            </a:r>
            <a:r>
              <a:rPr lang="en-US" altLang="en-US" sz="1800" b="1" dirty="0">
                <a:solidFill>
                  <a:srgbClr val="FFFFFF"/>
                </a:solidFill>
                <a:effectLst>
                  <a:outerShdw blurRad="38100" dist="38100" dir="2700000" algn="tl">
                    <a:srgbClr val="000000"/>
                  </a:outerShdw>
                </a:effectLst>
                <a:latin typeface="Tahoma"/>
              </a:rPr>
              <a:t> fission reactor </a:t>
            </a:r>
            <a:r>
              <a:rPr lang="en-US" altLang="en-US" sz="1800" b="1" dirty="0" smtClean="0">
                <a:solidFill>
                  <a:srgbClr val="FFFFFF"/>
                </a:solidFill>
                <a:effectLst>
                  <a:outerShdw blurRad="38100" dist="38100" dir="2700000" algn="tl">
                    <a:srgbClr val="000000"/>
                  </a:outerShdw>
                </a:effectLst>
                <a:latin typeface="Tahoma"/>
              </a:rPr>
              <a:t>plant using the seed and blanket approach, in </a:t>
            </a:r>
            <a:r>
              <a:rPr lang="en-US" altLang="en-US" sz="1800" b="1" dirty="0">
                <a:solidFill>
                  <a:srgbClr val="FFFFFF"/>
                </a:solidFill>
                <a:effectLst>
                  <a:outerShdw blurRad="38100" dist="38100" dir="2700000" algn="tl">
                    <a:srgbClr val="000000"/>
                  </a:outerShdw>
                </a:effectLst>
                <a:latin typeface="Tahoma"/>
              </a:rPr>
              <a:t>the High Temperature Gas Cooled Reactor (HTGR) in a pebble bed and a prismatic moderator and fuel configurations.  The General Atomics (GA) Company built two thorium reactors over the 1960-1970 period.  The first was a 40 </a:t>
            </a:r>
            <a:r>
              <a:rPr lang="en-US" altLang="en-US" sz="1800" b="1" dirty="0" err="1">
                <a:solidFill>
                  <a:srgbClr val="FFFFFF"/>
                </a:solidFill>
                <a:effectLst>
                  <a:outerShdw blurRad="38100" dist="38100" dir="2700000" algn="tl">
                    <a:srgbClr val="000000"/>
                  </a:outerShdw>
                </a:effectLst>
                <a:latin typeface="Tahoma"/>
              </a:rPr>
              <a:t>MWe</a:t>
            </a:r>
            <a:r>
              <a:rPr lang="en-US" altLang="en-US" sz="1800" b="1" dirty="0">
                <a:solidFill>
                  <a:srgbClr val="FFFFFF"/>
                </a:solidFill>
                <a:effectLst>
                  <a:outerShdw blurRad="38100" dist="38100" dir="2700000" algn="tl">
                    <a:srgbClr val="000000"/>
                  </a:outerShdw>
                </a:effectLst>
                <a:latin typeface="Tahoma"/>
              </a:rPr>
              <a:t> prototype at Peach Bottom, Pennsylvania operated by Philadelphia Electric.  The second was the 330 </a:t>
            </a:r>
            <a:r>
              <a:rPr lang="en-US" altLang="en-US" sz="1800" b="1" dirty="0" err="1">
                <a:solidFill>
                  <a:srgbClr val="FFFFFF"/>
                </a:solidFill>
                <a:effectLst>
                  <a:outerShdw blurRad="38100" dist="38100" dir="2700000" algn="tl">
                    <a:srgbClr val="000000"/>
                  </a:outerShdw>
                </a:effectLst>
                <a:latin typeface="Tahoma"/>
              </a:rPr>
              <a:t>MWe</a:t>
            </a:r>
            <a:r>
              <a:rPr lang="en-US" altLang="en-US" sz="1800" b="1" dirty="0">
                <a:solidFill>
                  <a:srgbClr val="FFFFFF"/>
                </a:solidFill>
                <a:effectLst>
                  <a:outerShdw blurRad="38100" dist="38100" dir="2700000" algn="tl">
                    <a:srgbClr val="000000"/>
                  </a:outerShdw>
                </a:effectLst>
                <a:latin typeface="Tahoma"/>
              </a:rPr>
              <a:t> Fort St. </a:t>
            </a:r>
            <a:r>
              <a:rPr lang="en-US" altLang="en-US" sz="1800" b="1" dirty="0" err="1">
                <a:solidFill>
                  <a:srgbClr val="FFFFFF"/>
                </a:solidFill>
                <a:effectLst>
                  <a:outerShdw blurRad="38100" dist="38100" dir="2700000" algn="tl">
                    <a:srgbClr val="000000"/>
                  </a:outerShdw>
                </a:effectLst>
                <a:latin typeface="Tahoma"/>
              </a:rPr>
              <a:t>Vrain</a:t>
            </a:r>
            <a:r>
              <a:rPr lang="en-US" altLang="en-US" sz="1800" b="1" dirty="0">
                <a:solidFill>
                  <a:srgbClr val="FFFFFF"/>
                </a:solidFill>
                <a:effectLst>
                  <a:outerShdw blurRad="38100" dist="38100" dir="2700000" algn="tl">
                    <a:srgbClr val="000000"/>
                  </a:outerShdw>
                </a:effectLst>
                <a:latin typeface="Tahoma"/>
              </a:rPr>
              <a:t> reactor for Public service of Colorado which operated between 1971 and </a:t>
            </a:r>
            <a:r>
              <a:rPr lang="en-US" altLang="en-US" sz="1800" b="1" dirty="0" smtClean="0">
                <a:solidFill>
                  <a:srgbClr val="FFFFFF"/>
                </a:solidFill>
                <a:effectLst>
                  <a:outerShdw blurRad="38100" dist="38100" dir="2700000" algn="tl">
                    <a:srgbClr val="000000"/>
                  </a:outerShdw>
                </a:effectLst>
                <a:latin typeface="Tahoma"/>
              </a:rPr>
              <a:t>1975. </a:t>
            </a:r>
            <a:r>
              <a:rPr lang="en-US" altLang="en-US" sz="1800" b="1" dirty="0">
                <a:solidFill>
                  <a:srgbClr val="FFFFFF"/>
                </a:solidFill>
                <a:effectLst>
                  <a:outerShdw blurRad="38100" dist="38100" dir="2700000" algn="tl">
                    <a:srgbClr val="000000"/>
                  </a:outerShdw>
                </a:effectLst>
                <a:latin typeface="Tahoma"/>
              </a:rPr>
              <a:t>T</a:t>
            </a:r>
            <a:r>
              <a:rPr lang="en-US" altLang="en-US" sz="1800" b="1" dirty="0" smtClean="0">
                <a:solidFill>
                  <a:srgbClr val="FFFFFF"/>
                </a:solidFill>
                <a:effectLst>
                  <a:outerShdw blurRad="38100" dist="38100" dir="2700000" algn="tl">
                    <a:srgbClr val="000000"/>
                  </a:outerShdw>
                </a:effectLst>
                <a:latin typeface="Tahoma"/>
              </a:rPr>
              <a:t>he </a:t>
            </a:r>
            <a:r>
              <a:rPr lang="en-US" altLang="en-US" sz="1800" b="1" dirty="0">
                <a:solidFill>
                  <a:srgbClr val="FFFFFF"/>
                </a:solidFill>
                <a:effectLst>
                  <a:outerShdw blurRad="38100" dist="38100" dir="2700000" algn="tl">
                    <a:srgbClr val="000000"/>
                  </a:outerShdw>
                </a:effectLst>
                <a:latin typeface="Tahoma"/>
              </a:rPr>
              <a:t>AVR, TFTR-300 pebble-bed reactor </a:t>
            </a:r>
            <a:r>
              <a:rPr lang="en-US" altLang="en-US" sz="1800" b="1" dirty="0" smtClean="0">
                <a:solidFill>
                  <a:srgbClr val="FFFFFF"/>
                </a:solidFill>
                <a:effectLst>
                  <a:outerShdw blurRad="38100" dist="38100" dir="2700000" algn="tl">
                    <a:srgbClr val="000000"/>
                  </a:outerShdw>
                </a:effectLst>
                <a:latin typeface="Tahoma"/>
              </a:rPr>
              <a:t>was built and operated in Germany. </a:t>
            </a:r>
            <a:r>
              <a:rPr lang="en-US" altLang="en-US" sz="1800" b="1" dirty="0">
                <a:solidFill>
                  <a:srgbClr val="FFFFFF"/>
                </a:solidFill>
                <a:effectLst>
                  <a:outerShdw blurRad="38100" dist="38100" dir="2700000" algn="tl">
                    <a:srgbClr val="000000"/>
                  </a:outerShdw>
                </a:effectLst>
                <a:latin typeface="Tahoma"/>
              </a:rPr>
              <a:t>E</a:t>
            </a:r>
            <a:r>
              <a:rPr lang="en-US" altLang="en-US" sz="1800" b="1" dirty="0" smtClean="0">
                <a:solidFill>
                  <a:srgbClr val="FFFFFF"/>
                </a:solidFill>
                <a:effectLst>
                  <a:outerShdw blurRad="38100" dist="38100" dir="2700000" algn="tl">
                    <a:srgbClr val="000000"/>
                  </a:outerShdw>
                </a:effectLst>
                <a:latin typeface="Tahoma"/>
              </a:rPr>
              <a:t>xisting research reactor installations are centered around solid fuel. This approach is characterized by marginal breeding capabilities requiring sometimes the use of neutron multiplication features such as the use of beryllium.</a:t>
            </a:r>
            <a:endParaRPr lang="en-US" altLang="en-US" sz="1800" b="1" dirty="0">
              <a:solidFill>
                <a:srgbClr val="FFFFFF"/>
              </a:solidFill>
              <a:effectLst>
                <a:outerShdw blurRad="38100" dist="38100" dir="2700000" algn="tl">
                  <a:srgbClr val="000000"/>
                </a:outerShdw>
              </a:effectLst>
              <a:latin typeface="Tahoma"/>
            </a:endParaRPr>
          </a:p>
          <a:p>
            <a:pPr lvl="0" algn="just" fontAlgn="base">
              <a:lnSpc>
                <a:spcPct val="80000"/>
              </a:lnSpc>
              <a:spcBef>
                <a:spcPct val="0"/>
              </a:spcBef>
              <a:spcAft>
                <a:spcPct val="0"/>
              </a:spcAft>
              <a:buClr>
                <a:srgbClr val="00CCFF"/>
              </a:buClr>
              <a:buSzPct val="65000"/>
              <a:buNone/>
            </a:pP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liquid fuel </a:t>
            </a:r>
            <a:r>
              <a:rPr lang="en-US" altLang="en-US" sz="1800" b="1" dirty="0" smtClean="0">
                <a:solidFill>
                  <a:srgbClr val="FFFFFF"/>
                </a:solidFill>
                <a:effectLst>
                  <a:outerShdw blurRad="38100" dist="38100" dir="2700000" algn="tl">
                    <a:srgbClr val="000000"/>
                  </a:outerShdw>
                </a:effectLst>
                <a:latin typeface="Tahoma"/>
              </a:rPr>
              <a:t>approach was pursued on an experimental basis in the Molten Salt Breeder Experiment (MSBR) over </a:t>
            </a:r>
            <a:r>
              <a:rPr lang="en-US" altLang="en-US" sz="1800" b="1" dirty="0">
                <a:solidFill>
                  <a:srgbClr val="FFFFFF"/>
                </a:solidFill>
                <a:effectLst>
                  <a:outerShdw blurRad="38100" dist="38100" dir="2700000" algn="tl">
                    <a:srgbClr val="000000"/>
                  </a:outerShdw>
                </a:effectLst>
                <a:latin typeface="Tahoma"/>
              </a:rPr>
              <a:t>the period 1950-1976 </a:t>
            </a:r>
            <a:r>
              <a:rPr lang="en-US" altLang="en-US" sz="1800" b="1" dirty="0" smtClean="0">
                <a:solidFill>
                  <a:srgbClr val="FFFFFF"/>
                </a:solidFill>
                <a:effectLst>
                  <a:outerShdw blurRad="38100" dist="38100" dir="2700000" algn="tl">
                    <a:srgbClr val="000000"/>
                  </a:outerShdw>
                </a:effectLst>
                <a:latin typeface="Tahoma"/>
              </a:rPr>
              <a:t>at </a:t>
            </a:r>
            <a:r>
              <a:rPr lang="en-US" altLang="en-US" sz="1800" b="1" dirty="0">
                <a:solidFill>
                  <a:srgbClr val="FFFFFF"/>
                </a:solidFill>
                <a:effectLst>
                  <a:outerShdw blurRad="38100" dist="38100" dir="2700000" algn="tl">
                    <a:srgbClr val="000000"/>
                  </a:outerShdw>
                </a:effectLst>
                <a:latin typeface="Tahoma"/>
              </a:rPr>
              <a:t>the Oak Ridge National Laboratory (ORNL</a:t>
            </a: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Molten Salt Breeder Reactor is </a:t>
            </a:r>
            <a:r>
              <a:rPr lang="en-US" altLang="en-US" sz="1800" b="1" dirty="0" smtClean="0">
                <a:solidFill>
                  <a:srgbClr val="FFFFFF"/>
                </a:solidFill>
                <a:effectLst>
                  <a:outerShdw blurRad="38100" dist="38100" dir="2700000" algn="tl">
                    <a:srgbClr val="000000"/>
                  </a:outerShdw>
                </a:effectLst>
                <a:latin typeface="Tahoma"/>
              </a:rPr>
              <a:t>also understudy </a:t>
            </a:r>
            <a:r>
              <a:rPr lang="en-US" altLang="en-US" sz="1800" b="1" dirty="0">
                <a:solidFill>
                  <a:srgbClr val="FFFFFF"/>
                </a:solidFill>
                <a:effectLst>
                  <a:outerShdw blurRad="38100" dist="38100" dir="2700000" algn="tl">
                    <a:srgbClr val="000000"/>
                  </a:outerShdw>
                </a:effectLst>
                <a:latin typeface="Tahoma"/>
              </a:rPr>
              <a:t>as a Generation IV reactor concept</a:t>
            </a:r>
            <a:r>
              <a:rPr lang="en-US" altLang="en-US" sz="1800" b="1" dirty="0" smtClean="0">
                <a:solidFill>
                  <a:srgbClr val="FFFFFF"/>
                </a:solidFill>
                <a:effectLst>
                  <a:outerShdw blurRad="38100" dist="38100" dir="2700000" algn="tl">
                    <a:srgbClr val="000000"/>
                  </a:outerShdw>
                </a:effectLst>
                <a:latin typeface="Tahoma"/>
              </a:rPr>
              <a:t>. </a:t>
            </a:r>
          </a:p>
          <a:p>
            <a:pPr lvl="0" algn="just" fontAlgn="base">
              <a:lnSpc>
                <a:spcPct val="80000"/>
              </a:lnSpc>
              <a:spcBef>
                <a:spcPct val="0"/>
              </a:spcBef>
              <a:spcAft>
                <a:spcPct val="0"/>
              </a:spcAft>
              <a:buClr>
                <a:srgbClr val="00CCFF"/>
              </a:buClr>
              <a:buSzPct val="65000"/>
              <a:buNone/>
            </a:pPr>
            <a:r>
              <a:rPr lang="en-US" altLang="en-US" sz="1800" b="1" dirty="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	A comparison between the solid and liquid fuels approaches identifies concrete safety and breeding advantages, making the liquid fuel approach worthy of serious consideration for a long-term nuclear non-carbon energy option.</a:t>
            </a:r>
            <a:endParaRPr lang="en-US" altLang="en-US" sz="1800" b="1" dirty="0">
              <a:solidFill>
                <a:srgbClr val="FFFFFF"/>
              </a:solidFill>
              <a:effectLst>
                <a:outerShdw blurRad="38100" dist="38100" dir="2700000" algn="tl">
                  <a:srgbClr val="000000"/>
                </a:outerShdw>
              </a:effectLst>
              <a:latin typeface="Tahoma"/>
            </a:endParaRPr>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72811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874188" cy="1043174"/>
          </a:xfrm>
        </p:spPr>
        <p:txBody>
          <a:bodyPr>
            <a:noAutofit/>
          </a:bodyPr>
          <a:lstStyle/>
          <a:p>
            <a:pPr marL="0" marR="0">
              <a:spcBef>
                <a:spcPts val="0"/>
              </a:spcBef>
              <a:spcAft>
                <a:spcPts val="0"/>
              </a:spcAft>
            </a:pPr>
            <a:r>
              <a:rPr lang="en-US" sz="3200" dirty="0">
                <a:latin typeface="Times New Roman" panose="02020603050405020304" pitchFamily="18" charset="0"/>
                <a:ea typeface="Times New Roman" panose="02020603050405020304" pitchFamily="18" charset="0"/>
              </a:rPr>
              <a:t>Peach Bottom 40 </a:t>
            </a:r>
            <a:r>
              <a:rPr lang="en-US" sz="3200" dirty="0" err="1">
                <a:latin typeface="Times New Roman" panose="02020603050405020304" pitchFamily="18" charset="0"/>
                <a:ea typeface="Times New Roman" panose="02020603050405020304" pitchFamily="18" charset="0"/>
              </a:rPr>
              <a:t>MWe</a:t>
            </a:r>
            <a:r>
              <a:rPr lang="en-US" sz="3200" dirty="0">
                <a:latin typeface="Times New Roman" panose="02020603050405020304" pitchFamily="18" charset="0"/>
                <a:ea typeface="Times New Roman" panose="02020603050405020304" pitchFamily="18" charset="0"/>
              </a:rPr>
              <a:t> HTGR.  Photo: General Dynamics.</a:t>
            </a:r>
            <a:br>
              <a:rPr lang="en-US" sz="3200" dirty="0">
                <a:latin typeface="Times New Roman" panose="02020603050405020304" pitchFamily="18" charset="0"/>
                <a:ea typeface="Times New Roman" panose="02020603050405020304" pitchFamily="18" charset="0"/>
              </a:rPr>
            </a:br>
            <a:endParaRPr lang="en-US" sz="3200"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20</a:t>
            </a:fld>
            <a:endParaRPr lang="en-US">
              <a:solidFill>
                <a:prstClr val="black">
                  <a:tint val="75000"/>
                </a:prstClr>
              </a:solidFill>
            </a:endParaRPr>
          </a:p>
        </p:txBody>
      </p:sp>
      <p:pic>
        <p:nvPicPr>
          <p:cNvPr id="5" name="Content Placeholder 4" descr="peach bottom 40 MW  HTGR General Dynamics"/>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58354" y="1604682"/>
            <a:ext cx="6069106" cy="4007223"/>
          </a:xfrm>
          <a:prstGeom prst="rect">
            <a:avLst/>
          </a:prstGeom>
          <a:noFill/>
          <a:ln>
            <a:noFill/>
          </a:ln>
        </p:spPr>
      </p:pic>
    </p:spTree>
    <p:extLst>
      <p:ext uri="{BB962C8B-B14F-4D97-AF65-F5344CB8AC3E}">
        <p14:creationId xmlns:p14="http://schemas.microsoft.com/office/powerpoint/2010/main" val="915956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a:spcBef>
                <a:spcPts val="0"/>
              </a:spcBef>
              <a:spcAft>
                <a:spcPts val="0"/>
              </a:spcAft>
            </a:pPr>
            <a:r>
              <a:rPr lang="en-US" dirty="0">
                <a:latin typeface="Times New Roman" panose="02020603050405020304" pitchFamily="18" charset="0"/>
                <a:ea typeface="Times New Roman" panose="02020603050405020304" pitchFamily="18" charset="0"/>
              </a:rPr>
              <a:t>Dragon reactor at </a:t>
            </a:r>
            <a:r>
              <a:rPr lang="en-US" dirty="0" err="1">
                <a:latin typeface="Times New Roman" panose="02020603050405020304" pitchFamily="18" charset="0"/>
                <a:ea typeface="Times New Roman" panose="02020603050405020304" pitchFamily="18" charset="0"/>
              </a:rPr>
              <a:t>Winfrith</a:t>
            </a:r>
            <a:r>
              <a:rPr lang="en-US" dirty="0">
                <a:latin typeface="Times New Roman" panose="02020603050405020304" pitchFamily="18" charset="0"/>
                <a:ea typeface="Times New Roman" panose="02020603050405020304" pitchFamily="18" charset="0"/>
              </a:rPr>
              <a:t> Heath, UK.</a:t>
            </a:r>
            <a:br>
              <a:rPr lang="en-US" dirty="0">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21</a:t>
            </a:fld>
            <a:endParaRPr lang="en-US">
              <a:solidFill>
                <a:prstClr val="black">
                  <a:tint val="75000"/>
                </a:prstClr>
              </a:solidFill>
            </a:endParaRPr>
          </a:p>
        </p:txBody>
      </p:sp>
      <p:pic>
        <p:nvPicPr>
          <p:cNvPr id="5" name="Content Placeholder 4" descr="Dragon reactor Winfrith Heath UK"/>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09364" y="1828800"/>
            <a:ext cx="4921093" cy="3817869"/>
          </a:xfrm>
          <a:prstGeom prst="rect">
            <a:avLst/>
          </a:prstGeom>
          <a:noFill/>
          <a:ln>
            <a:noFill/>
          </a:ln>
        </p:spPr>
      </p:pic>
    </p:spTree>
    <p:extLst>
      <p:ext uri="{BB962C8B-B14F-4D97-AF65-F5344CB8AC3E}">
        <p14:creationId xmlns:p14="http://schemas.microsoft.com/office/powerpoint/2010/main" val="219602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22</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2667024" y="0"/>
            <a:ext cx="7492976" cy="5578105"/>
          </a:xfrm>
          <a:prstGeom prst="rect">
            <a:avLst/>
          </a:prstGeom>
        </p:spPr>
      </p:pic>
    </p:spTree>
    <p:extLst>
      <p:ext uri="{BB962C8B-B14F-4D97-AF65-F5344CB8AC3E}">
        <p14:creationId xmlns:p14="http://schemas.microsoft.com/office/powerpoint/2010/main" val="1076678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ea typeface="Times New Roman" panose="02020603050405020304" pitchFamily="18" charset="0"/>
              </a:rPr>
              <a:t>One of </a:t>
            </a:r>
            <a:r>
              <a:rPr lang="en-US" sz="3200" dirty="0" smtClean="0">
                <a:latin typeface="Times New Roman" panose="02020603050405020304" pitchFamily="18" charset="0"/>
                <a:ea typeface="Times New Roman" panose="02020603050405020304" pitchFamily="18" charset="0"/>
              </a:rPr>
              <a:t>1,482 </a:t>
            </a:r>
            <a:r>
              <a:rPr lang="en-US" sz="3200" dirty="0">
                <a:latin typeface="Times New Roman" panose="02020603050405020304" pitchFamily="18" charset="0"/>
                <a:ea typeface="Times New Roman" panose="02020603050405020304" pitchFamily="18" charset="0"/>
              </a:rPr>
              <a:t>prismatic graphite blocks lowered into the core of the Fort Saint-</a:t>
            </a:r>
            <a:r>
              <a:rPr lang="en-US" sz="3200" dirty="0" err="1">
                <a:latin typeface="Times New Roman" panose="02020603050405020304" pitchFamily="18" charset="0"/>
                <a:ea typeface="Times New Roman" panose="02020603050405020304" pitchFamily="18" charset="0"/>
              </a:rPr>
              <a:t>Vrain</a:t>
            </a:r>
            <a:r>
              <a:rPr lang="en-US" sz="3200" dirty="0">
                <a:latin typeface="Times New Roman" panose="02020603050405020304" pitchFamily="18" charset="0"/>
                <a:ea typeface="Times New Roman" panose="02020603050405020304" pitchFamily="18" charset="0"/>
              </a:rPr>
              <a:t> HTGR.  Photo: General Atomics (GA).</a:t>
            </a:r>
            <a:endParaRPr lang="en-US" sz="3200"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23</a:t>
            </a:fld>
            <a:endParaRPr lang="en-US">
              <a:solidFill>
                <a:prstClr val="black">
                  <a:tint val="75000"/>
                </a:prstClr>
              </a:solidFill>
            </a:endParaRPr>
          </a:p>
        </p:txBody>
      </p:sp>
      <p:pic>
        <p:nvPicPr>
          <p:cNvPr id="5" name="Content Placeholder 4" descr="one of 1482 graphite blocks 330 MWE Fort Saint Vrain HTGR GA technologi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43162" y="1600200"/>
            <a:ext cx="3340980" cy="4173071"/>
          </a:xfrm>
          <a:prstGeom prst="rect">
            <a:avLst/>
          </a:prstGeom>
          <a:noFill/>
          <a:ln>
            <a:noFill/>
          </a:ln>
        </p:spPr>
      </p:pic>
    </p:spTree>
    <p:extLst>
      <p:ext uri="{BB962C8B-B14F-4D97-AF65-F5344CB8AC3E}">
        <p14:creationId xmlns:p14="http://schemas.microsoft.com/office/powerpoint/2010/main" val="287480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24</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2103119" y="205740"/>
            <a:ext cx="8801101" cy="5547426"/>
          </a:xfrm>
          <a:prstGeom prst="rect">
            <a:avLst/>
          </a:prstGeom>
        </p:spPr>
      </p:pic>
    </p:spTree>
    <p:extLst>
      <p:ext uri="{BB962C8B-B14F-4D97-AF65-F5344CB8AC3E}">
        <p14:creationId xmlns:p14="http://schemas.microsoft.com/office/powerpoint/2010/main" val="2513951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a:spcBef>
                <a:spcPts val="0"/>
              </a:spcBef>
              <a:spcAft>
                <a:spcPts val="0"/>
              </a:spcAft>
            </a:pPr>
            <a:r>
              <a:rPr lang="en-US" dirty="0">
                <a:latin typeface="Times New Roman" panose="02020603050405020304" pitchFamily="18" charset="0"/>
                <a:ea typeface="Times New Roman" panose="02020603050405020304" pitchFamily="18" charset="0"/>
              </a:rPr>
              <a:t>THTR pebbles inside core.</a:t>
            </a:r>
            <a:br>
              <a:rPr lang="en-US" dirty="0">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25</a:t>
            </a:fld>
            <a:endParaRPr lang="en-US">
              <a:solidFill>
                <a:prstClr val="black">
                  <a:tint val="75000"/>
                </a:prstClr>
              </a:solidFill>
            </a:endParaRPr>
          </a:p>
        </p:txBody>
      </p:sp>
      <p:pic>
        <p:nvPicPr>
          <p:cNvPr id="5" name="Content Placeholder 4" descr="THTR 300 reactor cor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6564" y="1417638"/>
            <a:ext cx="4616824" cy="4303058"/>
          </a:xfrm>
          <a:prstGeom prst="rect">
            <a:avLst/>
          </a:prstGeom>
          <a:noFill/>
          <a:ln>
            <a:noFill/>
          </a:ln>
        </p:spPr>
      </p:pic>
    </p:spTree>
    <p:extLst>
      <p:ext uri="{BB962C8B-B14F-4D97-AF65-F5344CB8AC3E}">
        <p14:creationId xmlns:p14="http://schemas.microsoft.com/office/powerpoint/2010/main" val="68588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Pebble bed reactor top</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8350" y="1600200"/>
            <a:ext cx="7919391" cy="4170055"/>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13429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Grp="1" noChangeArrowheads="1"/>
          </p:cNvSpPr>
          <p:nvPr>
            <p:ph type="title"/>
          </p:nvPr>
        </p:nvSpPr>
        <p:spPr/>
        <p:txBody>
          <a:bodyPr/>
          <a:lstStyle/>
          <a:p>
            <a:r>
              <a:rPr lang="en-US" altLang="en-US" sz="2400" b="1"/>
              <a:t>Fuel particles used in the pebble bed and the prismatic fuel designs.</a:t>
            </a:r>
            <a:r>
              <a:rPr lang="en-US" altLang="en-US"/>
              <a:t> </a:t>
            </a:r>
          </a:p>
        </p:txBody>
      </p:sp>
      <p:pic>
        <p:nvPicPr>
          <p:cNvPr id="32051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438401"/>
            <a:ext cx="8153400" cy="3362325"/>
          </a:xfrm>
          <a:noFill/>
          <a:ln/>
        </p:spPr>
      </p:pic>
    </p:spTree>
    <p:extLst>
      <p:ext uri="{BB962C8B-B14F-4D97-AF65-F5344CB8AC3E}">
        <p14:creationId xmlns:p14="http://schemas.microsoft.com/office/powerpoint/2010/main" val="3860730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28</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2308860" y="243272"/>
            <a:ext cx="7475220" cy="5483158"/>
          </a:xfrm>
          <a:prstGeom prst="rect">
            <a:avLst/>
          </a:prstGeom>
        </p:spPr>
      </p:pic>
    </p:spTree>
    <p:extLst>
      <p:ext uri="{BB962C8B-B14F-4D97-AF65-F5344CB8AC3E}">
        <p14:creationId xmlns:p14="http://schemas.microsoft.com/office/powerpoint/2010/main" val="37030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981200" y="354106"/>
            <a:ext cx="8148918" cy="900953"/>
          </a:xfrm>
        </p:spPr>
        <p:txBody>
          <a:bodyPr/>
          <a:lstStyle/>
          <a:p>
            <a:pPr lvl="0">
              <a:spcBef>
                <a:spcPts val="0"/>
              </a:spcBef>
            </a:pPr>
            <a:r>
              <a:rPr lang="en-US" sz="2400" b="1" dirty="0">
                <a:solidFill>
                  <a:prstClr val="black"/>
                </a:solidFill>
                <a:latin typeface="Times New Roman" panose="02020603050405020304" pitchFamily="18" charset="0"/>
                <a:ea typeface="Times New Roman" panose="02020603050405020304" pitchFamily="18" charset="0"/>
              </a:rPr>
              <a:t>Comparison of the technical characteristics of different HTGR designs.</a:t>
            </a:r>
            <a:endParaRPr lang="en-US" sz="2400" b="1" dirty="0">
              <a:solidFill>
                <a:prstClr val="black"/>
              </a:solidFill>
            </a:endParaRPr>
          </a:p>
          <a:p>
            <a:endParaRPr lang="en-US" dirty="0"/>
          </a:p>
        </p:txBody>
      </p:sp>
      <p:sp>
        <p:nvSpPr>
          <p:cNvPr id="7" name="Rectangle 6"/>
          <p:cNvSpPr/>
          <p:nvPr/>
        </p:nvSpPr>
        <p:spPr>
          <a:xfrm>
            <a:off x="1452780" y="5863372"/>
            <a:ext cx="3011145" cy="276999"/>
          </a:xfrm>
          <a:prstGeom prst="rect">
            <a:avLst/>
          </a:prstGeom>
        </p:spPr>
        <p:txBody>
          <a:bodyPr wrap="none">
            <a:spAutoFit/>
          </a:bodyPr>
          <a:lstStyle/>
          <a:p>
            <a:r>
              <a:rPr lang="en-US" sz="1200" dirty="0">
                <a:latin typeface="Times New Roman" panose="02020603050405020304" pitchFamily="18" charset="0"/>
                <a:ea typeface="Times New Roman" panose="02020603050405020304" pitchFamily="18" charset="0"/>
              </a:rPr>
              <a:t>PCRV = </a:t>
            </a:r>
            <a:r>
              <a:rPr lang="en-US" sz="1200" dirty="0" err="1">
                <a:latin typeface="Times New Roman" panose="02020603050405020304" pitchFamily="18" charset="0"/>
                <a:ea typeface="Times New Roman" panose="02020603050405020304" pitchFamily="18" charset="0"/>
              </a:rPr>
              <a:t>Prestressed</a:t>
            </a:r>
            <a:r>
              <a:rPr lang="en-US" sz="1200" dirty="0">
                <a:latin typeface="Times New Roman" panose="02020603050405020304" pitchFamily="18" charset="0"/>
                <a:ea typeface="Times New Roman" panose="02020603050405020304" pitchFamily="18" charset="0"/>
              </a:rPr>
              <a:t> Concrete Pressure Vessel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58353586"/>
              </p:ext>
            </p:extLst>
          </p:nvPr>
        </p:nvGraphicFramePr>
        <p:xfrm>
          <a:off x="1362637" y="1255059"/>
          <a:ext cx="9054353" cy="4245774"/>
        </p:xfrm>
        <a:graphic>
          <a:graphicData uri="http://schemas.openxmlformats.org/drawingml/2006/table">
            <a:tbl>
              <a:tblPr firstRow="1" firstCol="1" bandRow="1"/>
              <a:tblGrid>
                <a:gridCol w="1694273"/>
                <a:gridCol w="1472016"/>
                <a:gridCol w="1472016"/>
                <a:gridCol w="1472016"/>
                <a:gridCol w="1472016"/>
                <a:gridCol w="1472016"/>
              </a:tblGrid>
              <a:tr h="610303">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Peach Bottom</a:t>
                      </a: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USA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Dragon</a:t>
                      </a: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UK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AVR</a:t>
                      </a: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THTR</a:t>
                      </a: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Fort Saint-Vrain</a:t>
                      </a: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USA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815">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Power generation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1967-1974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1966-1975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1968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1976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869">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Power MWth/MWe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115/40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46/15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750/300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837/330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22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Fuel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cylinders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cylinders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Pebble bed, spheres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Pebble bed, spheres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Hexagonal blocks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22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He outlet temperature </a:t>
                      </a:r>
                      <a:r>
                        <a:rPr lang="en-US" sz="1200" baseline="30000">
                          <a:effectLst/>
                          <a:latin typeface="Times New Roman" panose="02020603050405020304" pitchFamily="18" charset="0"/>
                          <a:ea typeface="Times New Roman" panose="02020603050405020304" pitchFamily="18" charset="0"/>
                        </a:rPr>
                        <a:t>o</a:t>
                      </a:r>
                      <a:r>
                        <a:rPr lang="en-US" sz="1200">
                          <a:effectLst/>
                          <a:latin typeface="Times New Roman" panose="02020603050405020304" pitchFamily="18" charset="0"/>
                          <a:ea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750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750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950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750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785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030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He coolant pressure</a:t>
                      </a: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bar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223">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Fuel 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 uranium carbide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 uranium carbide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 uranium oxides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 uranium oxides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Th, uranium carbides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815">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Reactor vessel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Steel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rPr>
                        <a:t>PCRV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PCRV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5713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3</a:t>
            </a:fld>
            <a:endParaRPr lang="en-US">
              <a:solidFill>
                <a:prstClr val="black">
                  <a:tint val="75000"/>
                </a:prstClr>
              </a:solidFill>
            </a:endParaRPr>
          </a:p>
        </p:txBody>
      </p:sp>
      <p:sp>
        <p:nvSpPr>
          <p:cNvPr id="7" name="Rectangle 5"/>
          <p:cNvSpPr>
            <a:spLocks noChangeArrowheads="1"/>
          </p:cNvSpPr>
          <p:nvPr/>
        </p:nvSpPr>
        <p:spPr bwMode="auto">
          <a:xfrm flipH="1">
            <a:off x="0" y="158480"/>
            <a:ext cx="121920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43050" algn="l"/>
              </a:tabLst>
              <a:defRPr>
                <a:solidFill>
                  <a:schemeClr val="tx1"/>
                </a:solidFill>
                <a:latin typeface="Arial" panose="020B0604020202020204" pitchFamily="34" charset="0"/>
              </a:defRPr>
            </a:lvl1pPr>
            <a:lvl2pPr eaLnBrk="0" fontAlgn="base" hangingPunct="0">
              <a:spcBef>
                <a:spcPct val="0"/>
              </a:spcBef>
              <a:spcAft>
                <a:spcPct val="0"/>
              </a:spcAft>
              <a:tabLst>
                <a:tab pos="-1543050" algn="l"/>
              </a:tabLst>
              <a:defRPr>
                <a:solidFill>
                  <a:schemeClr val="tx1"/>
                </a:solidFill>
                <a:latin typeface="Arial" panose="020B0604020202020204" pitchFamily="34" charset="0"/>
              </a:defRPr>
            </a:lvl2pPr>
            <a:lvl3pPr eaLnBrk="0" fontAlgn="base" hangingPunct="0">
              <a:spcBef>
                <a:spcPct val="0"/>
              </a:spcBef>
              <a:spcAft>
                <a:spcPct val="0"/>
              </a:spcAft>
              <a:tabLst>
                <a:tab pos="-1543050" algn="l"/>
              </a:tabLst>
              <a:defRPr>
                <a:solidFill>
                  <a:schemeClr val="tx1"/>
                </a:solidFill>
                <a:latin typeface="Arial" panose="020B0604020202020204" pitchFamily="34" charset="0"/>
              </a:defRPr>
            </a:lvl3pPr>
            <a:lvl4pPr eaLnBrk="0" fontAlgn="base" hangingPunct="0">
              <a:spcBef>
                <a:spcPct val="0"/>
              </a:spcBef>
              <a:spcAft>
                <a:spcPct val="0"/>
              </a:spcAft>
              <a:tabLst>
                <a:tab pos="-1543050" algn="l"/>
              </a:tabLst>
              <a:defRPr>
                <a:solidFill>
                  <a:schemeClr val="tx1"/>
                </a:solidFill>
                <a:latin typeface="Arial" panose="020B0604020202020204" pitchFamily="34" charset="0"/>
              </a:defRPr>
            </a:lvl4pPr>
            <a:lvl5pPr eaLnBrk="0" fontAlgn="base" hangingPunct="0">
              <a:spcBef>
                <a:spcPct val="0"/>
              </a:spcBef>
              <a:spcAft>
                <a:spcPct val="0"/>
              </a:spcAft>
              <a:tabLst>
                <a:tab pos="-1543050" algn="l"/>
              </a:tabLst>
              <a:defRPr>
                <a:solidFill>
                  <a:schemeClr val="tx1"/>
                </a:solidFill>
                <a:latin typeface="Arial" panose="020B0604020202020204" pitchFamily="34" charset="0"/>
              </a:defRPr>
            </a:lvl5pPr>
            <a:lvl6pPr eaLnBrk="0" fontAlgn="base" hangingPunct="0">
              <a:spcBef>
                <a:spcPct val="0"/>
              </a:spcBef>
              <a:spcAft>
                <a:spcPct val="0"/>
              </a:spcAft>
              <a:tabLst>
                <a:tab pos="-1543050" algn="l"/>
              </a:tabLst>
              <a:defRPr>
                <a:solidFill>
                  <a:schemeClr val="tx1"/>
                </a:solidFill>
                <a:latin typeface="Arial" panose="020B0604020202020204" pitchFamily="34" charset="0"/>
              </a:defRPr>
            </a:lvl6pPr>
            <a:lvl7pPr eaLnBrk="0" fontAlgn="base" hangingPunct="0">
              <a:spcBef>
                <a:spcPct val="0"/>
              </a:spcBef>
              <a:spcAft>
                <a:spcPct val="0"/>
              </a:spcAft>
              <a:tabLst>
                <a:tab pos="-1543050" algn="l"/>
              </a:tabLst>
              <a:defRPr>
                <a:solidFill>
                  <a:schemeClr val="tx1"/>
                </a:solidFill>
                <a:latin typeface="Arial" panose="020B0604020202020204" pitchFamily="34" charset="0"/>
              </a:defRPr>
            </a:lvl7pPr>
            <a:lvl8pPr eaLnBrk="0" fontAlgn="base" hangingPunct="0">
              <a:spcBef>
                <a:spcPct val="0"/>
              </a:spcBef>
              <a:spcAft>
                <a:spcPct val="0"/>
              </a:spcAft>
              <a:tabLst>
                <a:tab pos="-1543050" algn="l"/>
              </a:tabLst>
              <a:defRPr>
                <a:solidFill>
                  <a:schemeClr val="tx1"/>
                </a:solidFill>
                <a:latin typeface="Arial" panose="020B0604020202020204" pitchFamily="34" charset="0"/>
              </a:defRPr>
            </a:lvl8pPr>
            <a:lvl9pPr eaLnBrk="0" fontAlgn="base" hangingPunct="0">
              <a:spcBef>
                <a:spcPct val="0"/>
              </a:spcBef>
              <a:spcAft>
                <a:spcPct val="0"/>
              </a:spcAft>
              <a:tabLst>
                <a:tab pos="-1543050" algn="l"/>
              </a:tabLst>
              <a:defRPr>
                <a:solidFill>
                  <a:schemeClr val="tx1"/>
                </a:solidFill>
                <a:latin typeface="Arial" panose="020B0604020202020204" pitchFamily="34" charset="0"/>
              </a:defRPr>
            </a:lvl9pPr>
          </a:lstStyle>
          <a:p>
            <a:pPr algn="ctr"/>
            <a:r>
              <a:rPr lang="en-US" altLang="en-US" sz="2000" dirty="0">
                <a:solidFill>
                  <a:prstClr val="black"/>
                </a:solidFill>
                <a:ea typeface="Times New Roman" panose="02020603050405020304" pitchFamily="18" charset="0"/>
              </a:rPr>
              <a:t>THORIUM</a:t>
            </a:r>
          </a:p>
          <a:p>
            <a:pPr algn="just"/>
            <a:r>
              <a:rPr lang="en-US" altLang="en-US" sz="2000" dirty="0">
                <a:solidFill>
                  <a:prstClr val="black"/>
                </a:solidFill>
                <a:ea typeface="Times New Roman" panose="02020603050405020304" pitchFamily="18" charset="0"/>
              </a:rPr>
              <a:t>		</a:t>
            </a:r>
            <a:r>
              <a:rPr lang="en-US" altLang="en-US" dirty="0">
                <a:solidFill>
                  <a:prstClr val="black"/>
                </a:solidFill>
                <a:ea typeface="Times New Roman" panose="02020603050405020304" pitchFamily="18" charset="0"/>
              </a:rPr>
              <a:t>Thorium (</a:t>
            </a:r>
            <a:r>
              <a:rPr lang="en-US" altLang="en-US" dirty="0" err="1">
                <a:solidFill>
                  <a:prstClr val="black"/>
                </a:solidFill>
                <a:ea typeface="Times New Roman" panose="02020603050405020304" pitchFamily="18" charset="0"/>
              </a:rPr>
              <a:t>Th</a:t>
            </a:r>
            <a:r>
              <a:rPr lang="en-US" altLang="en-US" dirty="0">
                <a:solidFill>
                  <a:prstClr val="black"/>
                </a:solidFill>
                <a:ea typeface="Times New Roman" panose="02020603050405020304" pitchFamily="18" charset="0"/>
              </a:rPr>
              <a:t>) is named after Thor, the Scandinavian god of lightning.  </a:t>
            </a:r>
          </a:p>
          <a:p>
            <a:pPr algn="just"/>
            <a:r>
              <a:rPr lang="en-US" altLang="en-US" dirty="0">
                <a:solidFill>
                  <a:prstClr val="black"/>
                </a:solidFill>
                <a:ea typeface="Times New Roman" panose="02020603050405020304" pitchFamily="18" charset="0"/>
              </a:rPr>
              <a:t>		It occurs in nature in the form of a single isotope: Th</a:t>
            </a:r>
            <a:r>
              <a:rPr lang="en-US" altLang="en-US" baseline="30000" dirty="0">
                <a:solidFill>
                  <a:prstClr val="black"/>
                </a:solidFill>
                <a:ea typeface="Times New Roman" panose="02020603050405020304" pitchFamily="18" charset="0"/>
              </a:rPr>
              <a:t>232</a:t>
            </a:r>
            <a:r>
              <a:rPr lang="en-US" altLang="en-US" dirty="0">
                <a:solidFill>
                  <a:prstClr val="black"/>
                </a:solidFill>
                <a:ea typeface="Times New Roman" panose="02020603050405020304" pitchFamily="18" charset="0"/>
              </a:rPr>
              <a:t>.  </a:t>
            </a:r>
          </a:p>
          <a:p>
            <a:pPr algn="just"/>
            <a:r>
              <a:rPr lang="en-US" altLang="en-US" dirty="0">
                <a:solidFill>
                  <a:prstClr val="black"/>
                </a:solidFill>
                <a:ea typeface="Times New Roman" panose="02020603050405020304" pitchFamily="18" charset="0"/>
              </a:rPr>
              <a:t>		It occurs in </a:t>
            </a:r>
            <a:r>
              <a:rPr lang="en-US" altLang="en-US" dirty="0" err="1">
                <a:solidFill>
                  <a:prstClr val="black"/>
                </a:solidFill>
                <a:ea typeface="Times New Roman" panose="02020603050405020304" pitchFamily="18" charset="0"/>
              </a:rPr>
              <a:t>Thorite</a:t>
            </a:r>
            <a:r>
              <a:rPr lang="en-US" altLang="en-US" dirty="0">
                <a:solidFill>
                  <a:prstClr val="black"/>
                </a:solidFill>
                <a:ea typeface="Times New Roman" panose="02020603050405020304" pitchFamily="18" charset="0"/>
              </a:rPr>
              <a:t> (ThSiO</a:t>
            </a:r>
            <a:r>
              <a:rPr lang="en-US" altLang="en-US" baseline="-30000" dirty="0">
                <a:solidFill>
                  <a:prstClr val="black"/>
                </a:solidFill>
                <a:ea typeface="Times New Roman" panose="02020603050405020304" pitchFamily="18" charset="0"/>
              </a:rPr>
              <a:t>4</a:t>
            </a:r>
            <a:r>
              <a:rPr lang="en-US" altLang="en-US" dirty="0">
                <a:solidFill>
                  <a:prstClr val="black"/>
                </a:solidFill>
                <a:ea typeface="Times New Roman" panose="02020603050405020304" pitchFamily="18" charset="0"/>
              </a:rPr>
              <a:t>) and </a:t>
            </a:r>
            <a:r>
              <a:rPr lang="en-US" altLang="en-US" dirty="0" err="1">
                <a:solidFill>
                  <a:prstClr val="black"/>
                </a:solidFill>
                <a:ea typeface="Times New Roman" panose="02020603050405020304" pitchFamily="18" charset="0"/>
              </a:rPr>
              <a:t>Thorianite</a:t>
            </a:r>
            <a:r>
              <a:rPr lang="en-US" altLang="en-US" dirty="0">
                <a:solidFill>
                  <a:prstClr val="black"/>
                </a:solidFill>
                <a:ea typeface="Times New Roman" panose="02020603050405020304" pitchFamily="18" charset="0"/>
              </a:rPr>
              <a:t> (ThO</a:t>
            </a:r>
            <a:r>
              <a:rPr lang="en-US" altLang="en-US" baseline="-30000" dirty="0">
                <a:solidFill>
                  <a:prstClr val="black"/>
                </a:solidFill>
                <a:ea typeface="Times New Roman" panose="02020603050405020304" pitchFamily="18" charset="0"/>
              </a:rPr>
              <a:t>2</a:t>
            </a:r>
            <a:r>
              <a:rPr lang="en-US" altLang="en-US" dirty="0">
                <a:solidFill>
                  <a:prstClr val="black"/>
                </a:solidFill>
                <a:ea typeface="Times New Roman" panose="02020603050405020304" pitchFamily="18" charset="0"/>
              </a:rPr>
              <a:t> + UO</a:t>
            </a:r>
            <a:r>
              <a:rPr lang="en-US" altLang="en-US" baseline="-30000" dirty="0">
                <a:solidFill>
                  <a:prstClr val="black"/>
                </a:solidFill>
                <a:ea typeface="Times New Roman" panose="02020603050405020304" pitchFamily="18" charset="0"/>
              </a:rPr>
              <a:t>2</a:t>
            </a:r>
            <a:r>
              <a:rPr lang="en-US" altLang="en-US" dirty="0">
                <a:solidFill>
                  <a:prstClr val="black"/>
                </a:solidFill>
                <a:ea typeface="Times New Roman" panose="02020603050405020304" pitchFamily="18" charset="0"/>
              </a:rPr>
              <a:t>).  </a:t>
            </a:r>
          </a:p>
          <a:p>
            <a:pPr algn="just"/>
            <a:r>
              <a:rPr lang="en-US" altLang="en-US" dirty="0">
                <a:solidFill>
                  <a:prstClr val="black"/>
                </a:solidFill>
                <a:ea typeface="Times New Roman" panose="02020603050405020304" pitchFamily="18" charset="0"/>
              </a:rPr>
              <a:t>		It is 3 times as abundant as uranium and as abundant as lead and molybdenum.  </a:t>
            </a:r>
          </a:p>
          <a:p>
            <a:pPr algn="just"/>
            <a:r>
              <a:rPr lang="en-US" altLang="en-US" dirty="0">
                <a:solidFill>
                  <a:prstClr val="black"/>
                </a:solidFill>
                <a:ea typeface="Times New Roman" panose="02020603050405020304" pitchFamily="18" charset="0"/>
              </a:rPr>
              <a:t>		It is commercially obtained from the monazite mineral containing 3-9 percent ThO</a:t>
            </a:r>
            <a:r>
              <a:rPr lang="en-US" altLang="en-US" baseline="-30000" dirty="0">
                <a:solidFill>
                  <a:prstClr val="black"/>
                </a:solidFill>
                <a:ea typeface="Times New Roman" panose="02020603050405020304" pitchFamily="18" charset="0"/>
              </a:rPr>
              <a:t>2</a:t>
            </a:r>
            <a:r>
              <a:rPr lang="en-US" altLang="en-US" dirty="0">
                <a:solidFill>
                  <a:prstClr val="black"/>
                </a:solidFill>
                <a:ea typeface="Times New Roman" panose="02020603050405020304" pitchFamily="18" charset="0"/>
              </a:rPr>
              <a:t> with other rare-earths minerals.  </a:t>
            </a:r>
          </a:p>
          <a:p>
            <a:pPr algn="just"/>
            <a:r>
              <a:rPr lang="en-US" altLang="en-US" dirty="0">
                <a:solidFill>
                  <a:prstClr val="black"/>
                </a:solidFill>
                <a:ea typeface="Times New Roman" panose="02020603050405020304" pitchFamily="18" charset="0"/>
              </a:rPr>
              <a:t>		Its large abundance would make it in the future valuable for electrical energy generation with supplies exceeding both coal and uranium combined.  </a:t>
            </a:r>
          </a:p>
          <a:p>
            <a:pPr algn="just"/>
            <a:r>
              <a:rPr lang="en-US" altLang="en-US" dirty="0">
                <a:solidFill>
                  <a:prstClr val="black"/>
                </a:solidFill>
                <a:ea typeface="Times New Roman" panose="02020603050405020304" pitchFamily="18" charset="0"/>
              </a:rPr>
              <a:t>		This would depend on breeding of the fissile isotope U</a:t>
            </a:r>
            <a:r>
              <a:rPr lang="en-US" altLang="en-US" baseline="30000" dirty="0">
                <a:solidFill>
                  <a:prstClr val="black"/>
                </a:solidFill>
                <a:ea typeface="Times New Roman" panose="02020603050405020304" pitchFamily="18" charset="0"/>
              </a:rPr>
              <a:t>233</a:t>
            </a:r>
            <a:r>
              <a:rPr lang="en-US" altLang="en-US" dirty="0">
                <a:solidFill>
                  <a:prstClr val="black"/>
                </a:solidFill>
                <a:ea typeface="Times New Roman" panose="02020603050405020304" pitchFamily="18" charset="0"/>
              </a:rPr>
              <a:t> from thorium according to the breeding reactions:</a:t>
            </a:r>
            <a:endParaRPr lang="en-US" altLang="en-US" dirty="0">
              <a:solidFill>
                <a:prstClr val="black"/>
              </a:solidFill>
            </a:endParaRPr>
          </a:p>
          <a:p>
            <a:pPr algn="just"/>
            <a:r>
              <a:rPr lang="en-US" altLang="en-US" sz="1200" dirty="0">
                <a:solidFill>
                  <a:prstClr val="black"/>
                </a:solidFill>
                <a:ea typeface="Times New Roman" panose="02020603050405020304" pitchFamily="18" charset="0"/>
              </a:rPr>
              <a:t>		</a:t>
            </a:r>
            <a:endParaRPr lang="en-US" altLang="en-US" dirty="0">
              <a:solidFill>
                <a:prstClr val="black"/>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337252278"/>
              </p:ext>
            </p:extLst>
          </p:nvPr>
        </p:nvGraphicFramePr>
        <p:xfrm>
          <a:off x="285751" y="3443288"/>
          <a:ext cx="11544300" cy="2328862"/>
        </p:xfrm>
        <a:graphic>
          <a:graphicData uri="http://schemas.openxmlformats.org/presentationml/2006/ole">
            <mc:AlternateContent xmlns:mc="http://schemas.openxmlformats.org/markup-compatibility/2006">
              <mc:Choice xmlns:v="urn:schemas-microsoft-com:vml" Requires="v">
                <p:oleObj spid="_x0000_s72717" name="Equation" r:id="rId3" imgW="3797280" imgH="1231560" progId="Equation.DSMT4">
                  <p:embed/>
                </p:oleObj>
              </mc:Choice>
              <mc:Fallback>
                <p:oleObj name="Equation" r:id="rId3" imgW="3797280" imgH="1231560" progId="Equation.DSMT4">
                  <p:embed/>
                  <p:pic>
                    <p:nvPicPr>
                      <p:cNvPr id="0" name=""/>
                      <p:cNvPicPr>
                        <a:picLocks noChangeAspect="1" noChangeArrowheads="1"/>
                      </p:cNvPicPr>
                      <p:nvPr/>
                    </p:nvPicPr>
                    <p:blipFill>
                      <a:blip r:embed="rId4"/>
                      <a:srcRect/>
                      <a:stretch>
                        <a:fillRect/>
                      </a:stretch>
                    </p:blipFill>
                    <p:spPr bwMode="auto">
                      <a:xfrm>
                        <a:off x="285751" y="3443288"/>
                        <a:ext cx="11544300" cy="2328862"/>
                      </a:xfrm>
                      <a:prstGeom prst="rect">
                        <a:avLst/>
                      </a:prstGeom>
                      <a:noFill/>
                    </p:spPr>
                  </p:pic>
                </p:oleObj>
              </mc:Fallback>
            </mc:AlternateContent>
          </a:graphicData>
        </a:graphic>
      </p:graphicFrame>
      <p:sp>
        <p:nvSpPr>
          <p:cNvPr id="9" name="Rectangle 6"/>
          <p:cNvSpPr>
            <a:spLocks noChangeArrowheads="1"/>
          </p:cNvSpPr>
          <p:nvPr/>
        </p:nvSpPr>
        <p:spPr bwMode="auto">
          <a:xfrm flipH="1">
            <a:off x="12191999" y="3717063"/>
            <a:ext cx="40629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43050" algn="l"/>
              </a:tabLst>
              <a:defRPr>
                <a:solidFill>
                  <a:schemeClr val="tx1"/>
                </a:solidFill>
                <a:latin typeface="Arial" panose="020B0604020202020204" pitchFamily="34" charset="0"/>
              </a:defRPr>
            </a:lvl1pPr>
            <a:lvl2pPr eaLnBrk="0" fontAlgn="base" hangingPunct="0">
              <a:spcBef>
                <a:spcPct val="0"/>
              </a:spcBef>
              <a:spcAft>
                <a:spcPct val="0"/>
              </a:spcAft>
              <a:tabLst>
                <a:tab pos="-1543050" algn="l"/>
              </a:tabLst>
              <a:defRPr>
                <a:solidFill>
                  <a:schemeClr val="tx1"/>
                </a:solidFill>
                <a:latin typeface="Arial" panose="020B0604020202020204" pitchFamily="34" charset="0"/>
              </a:defRPr>
            </a:lvl2pPr>
            <a:lvl3pPr eaLnBrk="0" fontAlgn="base" hangingPunct="0">
              <a:spcBef>
                <a:spcPct val="0"/>
              </a:spcBef>
              <a:spcAft>
                <a:spcPct val="0"/>
              </a:spcAft>
              <a:tabLst>
                <a:tab pos="-1543050" algn="l"/>
              </a:tabLst>
              <a:defRPr>
                <a:solidFill>
                  <a:schemeClr val="tx1"/>
                </a:solidFill>
                <a:latin typeface="Arial" panose="020B0604020202020204" pitchFamily="34" charset="0"/>
              </a:defRPr>
            </a:lvl3pPr>
            <a:lvl4pPr eaLnBrk="0" fontAlgn="base" hangingPunct="0">
              <a:spcBef>
                <a:spcPct val="0"/>
              </a:spcBef>
              <a:spcAft>
                <a:spcPct val="0"/>
              </a:spcAft>
              <a:tabLst>
                <a:tab pos="-1543050" algn="l"/>
              </a:tabLst>
              <a:defRPr>
                <a:solidFill>
                  <a:schemeClr val="tx1"/>
                </a:solidFill>
                <a:latin typeface="Arial" panose="020B0604020202020204" pitchFamily="34" charset="0"/>
              </a:defRPr>
            </a:lvl4pPr>
            <a:lvl5pPr eaLnBrk="0" fontAlgn="base" hangingPunct="0">
              <a:spcBef>
                <a:spcPct val="0"/>
              </a:spcBef>
              <a:spcAft>
                <a:spcPct val="0"/>
              </a:spcAft>
              <a:tabLst>
                <a:tab pos="-1543050" algn="l"/>
              </a:tabLst>
              <a:defRPr>
                <a:solidFill>
                  <a:schemeClr val="tx1"/>
                </a:solidFill>
                <a:latin typeface="Arial" panose="020B0604020202020204" pitchFamily="34" charset="0"/>
              </a:defRPr>
            </a:lvl5pPr>
            <a:lvl6pPr eaLnBrk="0" fontAlgn="base" hangingPunct="0">
              <a:spcBef>
                <a:spcPct val="0"/>
              </a:spcBef>
              <a:spcAft>
                <a:spcPct val="0"/>
              </a:spcAft>
              <a:tabLst>
                <a:tab pos="-1543050" algn="l"/>
              </a:tabLst>
              <a:defRPr>
                <a:solidFill>
                  <a:schemeClr val="tx1"/>
                </a:solidFill>
                <a:latin typeface="Arial" panose="020B0604020202020204" pitchFamily="34" charset="0"/>
              </a:defRPr>
            </a:lvl6pPr>
            <a:lvl7pPr eaLnBrk="0" fontAlgn="base" hangingPunct="0">
              <a:spcBef>
                <a:spcPct val="0"/>
              </a:spcBef>
              <a:spcAft>
                <a:spcPct val="0"/>
              </a:spcAft>
              <a:tabLst>
                <a:tab pos="-1543050" algn="l"/>
              </a:tabLst>
              <a:defRPr>
                <a:solidFill>
                  <a:schemeClr val="tx1"/>
                </a:solidFill>
                <a:latin typeface="Arial" panose="020B0604020202020204" pitchFamily="34" charset="0"/>
              </a:defRPr>
            </a:lvl7pPr>
            <a:lvl8pPr eaLnBrk="0" fontAlgn="base" hangingPunct="0">
              <a:spcBef>
                <a:spcPct val="0"/>
              </a:spcBef>
              <a:spcAft>
                <a:spcPct val="0"/>
              </a:spcAft>
              <a:tabLst>
                <a:tab pos="-1543050" algn="l"/>
              </a:tabLst>
              <a:defRPr>
                <a:solidFill>
                  <a:schemeClr val="tx1"/>
                </a:solidFill>
                <a:latin typeface="Arial" panose="020B0604020202020204" pitchFamily="34" charset="0"/>
              </a:defRPr>
            </a:lvl8pPr>
            <a:lvl9pPr eaLnBrk="0" fontAlgn="base" hangingPunct="0">
              <a:spcBef>
                <a:spcPct val="0"/>
              </a:spcBef>
              <a:spcAft>
                <a:spcPct val="0"/>
              </a:spcAft>
              <a:tabLst>
                <a:tab pos="-1543050" algn="l"/>
              </a:tabLst>
              <a:defRPr>
                <a:solidFill>
                  <a:schemeClr val="tx1"/>
                </a:solidFill>
                <a:latin typeface="Arial" panose="020B0604020202020204" pitchFamily="34" charset="0"/>
              </a:defRPr>
            </a:lvl9pPr>
          </a:lstStyle>
          <a:p>
            <a:pPr algn="just"/>
            <a:r>
              <a:rPr lang="en-US" altLang="en-US" sz="1200">
                <a:solidFill>
                  <a:prstClr val="black"/>
                </a:solidFill>
                <a:ea typeface="Times New Roman" panose="02020603050405020304" pitchFamily="18" charset="0"/>
              </a:rPr>
              <a:t>				(11)</a:t>
            </a:r>
            <a:endParaRPr lang="en-US" altLang="en-US" sz="800">
              <a:solidFill>
                <a:prstClr val="black"/>
              </a:solidFill>
            </a:endParaRPr>
          </a:p>
          <a:p>
            <a:pPr algn="just"/>
            <a:r>
              <a:rPr lang="en-US" altLang="en-US" sz="1200">
                <a:solidFill>
                  <a:prstClr val="black"/>
                </a:solidFill>
                <a:ea typeface="Times New Roman" panose="02020603050405020304" pitchFamily="18" charset="0"/>
              </a:rPr>
              <a:t>	Together with uranium, its radioactive decay chain leads to stable lead isotopes with a half-life of 1.4 x 10</a:t>
            </a:r>
            <a:r>
              <a:rPr lang="en-US" altLang="en-US" sz="1200" baseline="30000">
                <a:solidFill>
                  <a:prstClr val="black"/>
                </a:solidFill>
                <a:ea typeface="Times New Roman" panose="02020603050405020304" pitchFamily="18" charset="0"/>
              </a:rPr>
              <a:t>10</a:t>
            </a:r>
            <a:r>
              <a:rPr lang="en-US" altLang="en-US" sz="1200">
                <a:solidFill>
                  <a:prstClr val="black"/>
                </a:solidFill>
                <a:ea typeface="Times New Roman" panose="02020603050405020304" pitchFamily="18" charset="0"/>
              </a:rPr>
              <a:t> years for Th</a:t>
            </a:r>
            <a:r>
              <a:rPr lang="en-US" altLang="en-US" sz="1200" baseline="30000">
                <a:solidFill>
                  <a:prstClr val="black"/>
                </a:solidFill>
                <a:ea typeface="Times New Roman" panose="02020603050405020304" pitchFamily="18" charset="0"/>
              </a:rPr>
              <a:t>232</a:t>
            </a:r>
            <a:r>
              <a:rPr lang="en-US" altLang="en-US" sz="1200">
                <a:solidFill>
                  <a:prstClr val="black"/>
                </a:solidFill>
                <a:ea typeface="Times New Roman" panose="02020603050405020304" pitchFamily="18" charset="0"/>
              </a:rPr>
              <a:t>.  It contributes to the internal heat generation in the Earth. </a:t>
            </a:r>
            <a:endParaRPr lang="en-US" altLang="en-US">
              <a:solidFill>
                <a:prstClr val="black"/>
              </a:solidFill>
            </a:endParaRPr>
          </a:p>
        </p:txBody>
      </p:sp>
    </p:spTree>
    <p:extLst>
      <p:ext uri="{BB962C8B-B14F-4D97-AF65-F5344CB8AC3E}">
        <p14:creationId xmlns:p14="http://schemas.microsoft.com/office/powerpoint/2010/main" val="3958329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30</a:t>
            </a:fld>
            <a:endParaRPr lang="en-US">
              <a:solidFill>
                <a:prstClr val="black">
                  <a:tint val="75000"/>
                </a:prstClr>
              </a:solidFill>
            </a:endParaRPr>
          </a:p>
        </p:txBody>
      </p:sp>
      <p:pic>
        <p:nvPicPr>
          <p:cNvPr id="5" name="Content Placeholder 4" descr="pebble bed modular reactor PBM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9750" y="1659731"/>
            <a:ext cx="5657850" cy="3996998"/>
          </a:xfrm>
          <a:prstGeom prst="rect">
            <a:avLst/>
          </a:prstGeom>
          <a:noFill/>
          <a:ln>
            <a:noFill/>
          </a:ln>
        </p:spPr>
      </p:pic>
      <p:sp>
        <p:nvSpPr>
          <p:cNvPr id="6" name="Title 5"/>
          <p:cNvSpPr>
            <a:spLocks noGrp="1"/>
          </p:cNvSpPr>
          <p:nvPr>
            <p:ph type="title"/>
          </p:nvPr>
        </p:nvSpPr>
        <p:spPr>
          <a:xfrm>
            <a:off x="609600" y="274638"/>
            <a:ext cx="10972800" cy="1143000"/>
          </a:xfrm>
        </p:spPr>
        <p:txBody>
          <a:bodyPr>
            <a:normAutofit/>
          </a:bodyPr>
          <a:lstStyle/>
          <a:p>
            <a:pPr marL="0" marR="0">
              <a:spcBef>
                <a:spcPts val="0"/>
              </a:spcBef>
              <a:spcAft>
                <a:spcPts val="0"/>
              </a:spcAft>
            </a:pPr>
            <a:r>
              <a:rPr lang="en-US" sz="2700" dirty="0">
                <a:latin typeface="Times New Roman" panose="02020603050405020304" pitchFamily="18" charset="0"/>
                <a:ea typeface="Times New Roman" panose="02020603050405020304" pitchFamily="18" charset="0"/>
              </a:rPr>
              <a:t>Single reactor unit arrangement of the Pebble Bed Modular Design PBMR design using the gas turbine or Brayton thermodynamic cycle</a:t>
            </a:r>
            <a:r>
              <a:rPr lang="en-US" sz="2700" dirty="0" smtClean="0">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4601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1853407" y="129541"/>
            <a:ext cx="8229600" cy="493713"/>
          </a:xfrm>
        </p:spPr>
        <p:txBody>
          <a:bodyPr/>
          <a:lstStyle/>
          <a:p>
            <a:r>
              <a:rPr lang="en-US" altLang="en-US" sz="2000" dirty="0"/>
              <a:t>Homogeneous Molten Salt Reactor</a:t>
            </a:r>
          </a:p>
        </p:txBody>
      </p:sp>
      <p:pic>
        <p:nvPicPr>
          <p:cNvPr id="371715" name="Picture 3" descr="homogeneous molten salt reac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9228" y="1394101"/>
            <a:ext cx="3733153" cy="4142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261" y="1392790"/>
            <a:ext cx="4360586" cy="41440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727" y="1367625"/>
            <a:ext cx="3244131" cy="4169165"/>
          </a:xfrm>
          <a:prstGeom prst="rect">
            <a:avLst/>
          </a:prstGeom>
        </p:spPr>
      </p:pic>
    </p:spTree>
    <p:extLst>
      <p:ext uri="{BB962C8B-B14F-4D97-AF65-F5344CB8AC3E}">
        <p14:creationId xmlns:p14="http://schemas.microsoft.com/office/powerpoint/2010/main" val="190582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Oxide </a:t>
            </a:r>
            <a:r>
              <a:rPr lang="en-US" dirty="0" err="1" smtClean="0"/>
              <a:t>BeO</a:t>
            </a:r>
            <a:r>
              <a:rPr lang="en-US" dirty="0" smtClean="0"/>
              <a:t> moderator and reflector , He-cooled Core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119" y="1595518"/>
            <a:ext cx="4291897" cy="4224837"/>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32</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897" y="1595518"/>
            <a:ext cx="3810035" cy="4224837"/>
          </a:xfrm>
          <a:prstGeom prst="rect">
            <a:avLst/>
          </a:prstGeom>
        </p:spPr>
      </p:pic>
    </p:spTree>
    <p:extLst>
      <p:ext uri="{BB962C8B-B14F-4D97-AF65-F5344CB8AC3E}">
        <p14:creationId xmlns:p14="http://schemas.microsoft.com/office/powerpoint/2010/main" val="3990506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609600" y="381000"/>
            <a:ext cx="10580370" cy="750570"/>
          </a:xfrm>
        </p:spPr>
        <p:txBody>
          <a:bodyPr/>
          <a:lstStyle/>
          <a:p>
            <a:r>
              <a:rPr lang="en-US" altLang="en-US" sz="2000" dirty="0"/>
              <a:t>Two region </a:t>
            </a:r>
            <a:r>
              <a:rPr lang="en-US" altLang="en-US" sz="2000" dirty="0" smtClean="0"/>
              <a:t> Salt-Graphite Molten </a:t>
            </a:r>
            <a:r>
              <a:rPr lang="en-US" altLang="en-US" sz="2000" dirty="0"/>
              <a:t>Salt Breeder</a:t>
            </a:r>
          </a:p>
        </p:txBody>
      </p:sp>
      <p:pic>
        <p:nvPicPr>
          <p:cNvPr id="367619" name="Picture 3" descr="Two region molten salt breeder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0750" y="1295401"/>
            <a:ext cx="2635250" cy="5364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7620" name="Picture 4" descr="Two region molten salt breeder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24551" y="1333500"/>
            <a:ext cx="4049713" cy="528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5302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5" name="Rectangle 5"/>
          <p:cNvSpPr>
            <a:spLocks noGrp="1" noChangeArrowheads="1"/>
          </p:cNvSpPr>
          <p:nvPr>
            <p:ph type="title"/>
          </p:nvPr>
        </p:nvSpPr>
        <p:spPr>
          <a:xfrm>
            <a:off x="1626394" y="467822"/>
            <a:ext cx="9035332" cy="499110"/>
          </a:xfrm>
        </p:spPr>
        <p:txBody>
          <a:bodyPr/>
          <a:lstStyle/>
          <a:p>
            <a:r>
              <a:rPr lang="en-US" altLang="en-US" sz="2000" dirty="0" err="1"/>
              <a:t>Convair</a:t>
            </a:r>
            <a:r>
              <a:rPr lang="en-US" altLang="en-US" sz="2000" dirty="0"/>
              <a:t> B36 X6 200 MW Wright turbojet </a:t>
            </a:r>
            <a:r>
              <a:rPr lang="en-US" altLang="en-US" sz="2000" dirty="0" smtClean="0"/>
              <a:t>engine using Na-K as a coolant</a:t>
            </a:r>
            <a:endParaRPr lang="en-US" altLang="en-US" sz="2000" dirty="0"/>
          </a:p>
        </p:txBody>
      </p:sp>
      <p:pic>
        <p:nvPicPr>
          <p:cNvPr id="337927" name="Picture 7" descr="200 MW wright turboj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29375" y="2283054"/>
            <a:ext cx="5127624" cy="32589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84" y="2312354"/>
            <a:ext cx="6001816" cy="3170238"/>
          </a:xfrm>
          <a:prstGeom prst="rect">
            <a:avLst/>
          </a:prstGeom>
        </p:spPr>
      </p:pic>
      <p:sp>
        <p:nvSpPr>
          <p:cNvPr id="2" name="Content Placeholder 1"/>
          <p:cNvSpPr>
            <a:spLocks noGrp="1"/>
          </p:cNvSpPr>
          <p:nvPr>
            <p:ph sz="half" idx="1"/>
          </p:nvPr>
        </p:nvSpPr>
        <p:spPr>
          <a:xfrm rot="10800000" flipV="1">
            <a:off x="-1" y="1157287"/>
            <a:ext cx="11844337" cy="5286375"/>
          </a:xfrm>
        </p:spPr>
        <p:txBody>
          <a:bodyPr/>
          <a:lstStyle/>
          <a:p>
            <a:pPr marL="0" indent="0">
              <a:buNone/>
            </a:pPr>
            <a:endParaRPr lang="en-US" dirty="0"/>
          </a:p>
        </p:txBody>
      </p:sp>
    </p:spTree>
    <p:extLst>
      <p:ext uri="{BB962C8B-B14F-4D97-AF65-F5344CB8AC3E}">
        <p14:creationId xmlns:p14="http://schemas.microsoft.com/office/powerpoint/2010/main" val="3249471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Thorium strategic bomber designs</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35</a:t>
            </a:fld>
            <a:endParaRPr lang="en-US">
              <a:solidFill>
                <a:prstClr val="black">
                  <a:tint val="75000"/>
                </a:prstClr>
              </a:solidFill>
            </a:endParaRP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27" y="2307793"/>
            <a:ext cx="5822994" cy="2674938"/>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279" y="2307793"/>
            <a:ext cx="4741121" cy="2626251"/>
          </a:xfrm>
          <a:prstGeom prst="rect">
            <a:avLst/>
          </a:prstGeom>
        </p:spPr>
      </p:pic>
    </p:spTree>
    <p:extLst>
      <p:ext uri="{BB962C8B-B14F-4D97-AF65-F5344CB8AC3E}">
        <p14:creationId xmlns:p14="http://schemas.microsoft.com/office/powerpoint/2010/main" val="292529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Molten Salt Reactor Experiment, MSRE, ORNL</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7708" y="1600200"/>
            <a:ext cx="7567124" cy="3956355"/>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170364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MSBR Experiment</a:t>
            </a:r>
            <a:endParaRPr lang="en-US" dirty="0"/>
          </a:p>
        </p:txBody>
      </p:sp>
      <p:sp>
        <p:nvSpPr>
          <p:cNvPr id="3" name="Content Placeholder 2"/>
          <p:cNvSpPr>
            <a:spLocks noGrp="1"/>
          </p:cNvSpPr>
          <p:nvPr>
            <p:ph idx="1"/>
          </p:nvPr>
        </p:nvSpPr>
        <p:spPr>
          <a:xfrm>
            <a:off x="609600" y="1600201"/>
            <a:ext cx="10748963" cy="3214687"/>
          </a:xfrm>
        </p:spPr>
        <p:txBody>
          <a:bodyPr/>
          <a:lstStyle/>
          <a:p>
            <a:r>
              <a:rPr lang="en-US" dirty="0" smtClean="0"/>
              <a:t>Operated from June 1965 to December 1969.</a:t>
            </a:r>
          </a:p>
          <a:p>
            <a:r>
              <a:rPr lang="en-US" dirty="0" smtClean="0"/>
              <a:t>Nominal power level: 8 </a:t>
            </a:r>
            <a:r>
              <a:rPr lang="en-US" dirty="0" err="1" smtClean="0"/>
              <a:t>MWth</a:t>
            </a:r>
            <a:r>
              <a:rPr lang="en-US" dirty="0" smtClean="0"/>
              <a:t>.</a:t>
            </a:r>
          </a:p>
          <a:p>
            <a:r>
              <a:rPr lang="en-US" dirty="0" smtClean="0"/>
              <a:t>Initial fuel loading in 1965: 227 kg U235+U238.</a:t>
            </a:r>
          </a:p>
          <a:p>
            <a:r>
              <a:rPr lang="en-US" dirty="0" smtClean="0"/>
              <a:t>Fuel mix changed in 1968: U233+U235+Pu239.</a:t>
            </a:r>
          </a:p>
          <a:p>
            <a:r>
              <a:rPr lang="en-US" dirty="0" smtClean="0"/>
              <a:t>Metal fluoride salts: </a:t>
            </a:r>
            <a:r>
              <a:rPr lang="en-US" dirty="0" err="1" smtClean="0"/>
              <a:t>Liythium+Beryllium+Zirconium</a:t>
            </a:r>
            <a:r>
              <a:rPr lang="en-US" dirty="0" smtClean="0"/>
              <a:t>.</a:t>
            </a:r>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1621710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ltLang="en-US" sz="2400" dirty="0"/>
              <a:t>Molten Salt Reactor Experiment</a:t>
            </a:r>
            <a:r>
              <a:rPr lang="en-US" altLang="en-US" sz="2400" dirty="0" smtClean="0"/>
              <a:t>, Oak Ridge National Laboratory, ORNL </a:t>
            </a:r>
            <a:r>
              <a:rPr lang="en-US" altLang="en-US" sz="2400" dirty="0"/>
              <a:t>8MWth</a:t>
            </a:r>
          </a:p>
        </p:txBody>
      </p:sp>
      <p:pic>
        <p:nvPicPr>
          <p:cNvPr id="366595" name="Picture 3" descr="8 mwth molten salt reactor experimen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22514" y="1981200"/>
            <a:ext cx="33543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6596" name="Picture 4" descr="8 mwth molten salt reactor experiment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4" y="1981200"/>
            <a:ext cx="34702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709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MSRE core configuration and graphite moderator element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536591"/>
            <a:ext cx="3262685" cy="4155892"/>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39</a:t>
            </a:fld>
            <a:endParaRPr lang="en-US">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342" y="1536592"/>
            <a:ext cx="951833" cy="41558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526" y="1536591"/>
            <a:ext cx="3113348" cy="41558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6225" y="1536591"/>
            <a:ext cx="3155661" cy="4155892"/>
          </a:xfrm>
          <a:prstGeom prst="rect">
            <a:avLst/>
          </a:prstGeom>
        </p:spPr>
      </p:pic>
    </p:spTree>
    <p:extLst>
      <p:ext uri="{BB962C8B-B14F-4D97-AF65-F5344CB8AC3E}">
        <p14:creationId xmlns:p14="http://schemas.microsoft.com/office/powerpoint/2010/main" val="142083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34501" name="Rectangle 5"/>
          <p:cNvSpPr>
            <a:spLocks noChangeArrowheads="1"/>
          </p:cNvSpPr>
          <p:nvPr/>
        </p:nvSpPr>
        <p:spPr bwMode="auto">
          <a:xfrm>
            <a:off x="1524001" y="1347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ltLang="en-US">
              <a:solidFill>
                <a:srgbClr val="000000"/>
              </a:solidFill>
            </a:endParaRPr>
          </a:p>
        </p:txBody>
      </p:sp>
      <p:pic>
        <p:nvPicPr>
          <p:cNvPr id="234500" name="Picture 11" descr="regeneration factor 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051560"/>
            <a:ext cx="6400800" cy="5642928"/>
          </a:xfrm>
          <a:prstGeom prst="rect">
            <a:avLst/>
          </a:prstGeom>
          <a:noFill/>
          <a:extLst>
            <a:ext uri="{909E8E84-426E-40DD-AFC4-6F175D3DCCD1}">
              <a14:hiddenFill xmlns:a14="http://schemas.microsoft.com/office/drawing/2010/main">
                <a:solidFill>
                  <a:srgbClr val="FFFFFF"/>
                </a:solidFill>
              </a14:hiddenFill>
            </a:ext>
          </a:extLst>
        </p:spPr>
      </p:pic>
      <p:sp>
        <p:nvSpPr>
          <p:cNvPr id="234502" name="Rectangle 6"/>
          <p:cNvSpPr>
            <a:spLocks noChangeArrowheads="1"/>
          </p:cNvSpPr>
          <p:nvPr/>
        </p:nvSpPr>
        <p:spPr bwMode="auto">
          <a:xfrm>
            <a:off x="1676400" y="9409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altLang="en-US" sz="1000" b="1" dirty="0">
                <a:solidFill>
                  <a:srgbClr val="000000"/>
                </a:solidFill>
                <a:ea typeface="Calibri" panose="020F0502020204030204" pitchFamily="34" charset="0"/>
                <a:cs typeface="Arial" panose="020B0604020202020204" pitchFamily="34" charset="0"/>
              </a:rPr>
              <a:t> </a:t>
            </a:r>
            <a:r>
              <a:rPr lang="en-US" altLang="en-US" sz="1600" b="1" dirty="0">
                <a:solidFill>
                  <a:srgbClr val="000000"/>
                </a:solidFill>
                <a:ea typeface="Calibri" panose="020F0502020204030204" pitchFamily="34" charset="0"/>
                <a:cs typeface="Arial" panose="020B0604020202020204" pitchFamily="34" charset="0"/>
              </a:rPr>
              <a:t>Regeneration factor </a:t>
            </a:r>
            <a:r>
              <a:rPr lang="el-GR" altLang="en-US" sz="1600" b="1" dirty="0">
                <a:solidFill>
                  <a:srgbClr val="000000"/>
                </a:solidFill>
                <a:ea typeface="Calibri" panose="020F0502020204030204" pitchFamily="34" charset="0"/>
                <a:cs typeface="Arial" panose="020B0604020202020204" pitchFamily="34" charset="0"/>
              </a:rPr>
              <a:t>η</a:t>
            </a:r>
            <a:r>
              <a:rPr lang="en-US" altLang="en-US" sz="1600" b="1" dirty="0">
                <a:solidFill>
                  <a:srgbClr val="000000"/>
                </a:solidFill>
                <a:ea typeface="Calibri" panose="020F0502020204030204" pitchFamily="34" charset="0"/>
                <a:cs typeface="Arial" panose="020B0604020202020204" pitchFamily="34" charset="0"/>
              </a:rPr>
              <a:t>(E) as a function of neutron energy for the different fissile isotopes.</a:t>
            </a:r>
          </a:p>
          <a:p>
            <a:pPr algn="ctr" fontAlgn="base">
              <a:spcBef>
                <a:spcPct val="0"/>
              </a:spcBef>
              <a:spcAft>
                <a:spcPct val="0"/>
              </a:spcAft>
            </a:pPr>
            <a:r>
              <a:rPr lang="en-US" altLang="en-US" sz="1600" b="1" dirty="0">
                <a:solidFill>
                  <a:srgbClr val="000000"/>
                </a:solidFill>
                <a:ea typeface="Calibri" panose="020F0502020204030204" pitchFamily="34" charset="0"/>
                <a:cs typeface="Arial" panose="020B0604020202020204" pitchFamily="34" charset="0"/>
              </a:rPr>
              <a:t>Breeding in the Thorium-U</a:t>
            </a:r>
            <a:r>
              <a:rPr lang="en-US" altLang="en-US" sz="1600" b="1" baseline="30000" dirty="0">
                <a:solidFill>
                  <a:srgbClr val="000000"/>
                </a:solidFill>
                <a:ea typeface="Calibri" panose="020F0502020204030204" pitchFamily="34" charset="0"/>
                <a:cs typeface="Arial" panose="020B0604020202020204" pitchFamily="34" charset="0"/>
              </a:rPr>
              <a:t>233</a:t>
            </a:r>
            <a:r>
              <a:rPr lang="en-US" altLang="en-US" sz="1600" b="1" dirty="0">
                <a:solidFill>
                  <a:srgbClr val="000000"/>
                </a:solidFill>
                <a:ea typeface="Calibri" panose="020F0502020204030204" pitchFamily="34" charset="0"/>
                <a:cs typeface="Arial" panose="020B0604020202020204" pitchFamily="34" charset="0"/>
              </a:rPr>
              <a:t> fuel cycle can be achieved with thermal or fast neutrons.</a:t>
            </a:r>
            <a:endParaRPr lang="en-US" altLang="en-US" sz="1600" dirty="0">
              <a:solidFill>
                <a:srgbClr val="00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441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heat exchanger</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198" y="1508704"/>
            <a:ext cx="4229365" cy="3895165"/>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40</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655" y="1552210"/>
            <a:ext cx="7302103" cy="3851659"/>
          </a:xfrm>
          <a:prstGeom prst="rect">
            <a:avLst/>
          </a:prstGeom>
        </p:spPr>
      </p:pic>
    </p:spTree>
    <p:extLst>
      <p:ext uri="{BB962C8B-B14F-4D97-AF65-F5344CB8AC3E}">
        <p14:creationId xmlns:p14="http://schemas.microsoft.com/office/powerpoint/2010/main" val="293977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MSRE Control Room and 6,000 hours of full-power operation milestone</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258" y="2043952"/>
            <a:ext cx="5744310" cy="3052227"/>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41</a:t>
            </a:fld>
            <a:endParaRPr lang="en-US">
              <a:solidFill>
                <a:prstClr val="black">
                  <a:tint val="75000"/>
                </a:prst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393" y="2043951"/>
            <a:ext cx="5787457" cy="3052227"/>
          </a:xfrm>
          <a:prstGeom prst="rect">
            <a:avLst/>
          </a:prstGeom>
        </p:spPr>
      </p:pic>
    </p:spTree>
    <p:extLst>
      <p:ext uri="{BB962C8B-B14F-4D97-AF65-F5344CB8AC3E}">
        <p14:creationId xmlns:p14="http://schemas.microsoft.com/office/powerpoint/2010/main" val="2389683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Schematic</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3" y="1600200"/>
            <a:ext cx="5232671" cy="4186137"/>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896992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Flow Diagram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9404" y="1195114"/>
            <a:ext cx="5048195" cy="4434226"/>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056834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MSRE Chemical flow diagram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98" y="1192696"/>
            <a:ext cx="8584961" cy="4581333"/>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732802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smtClean="0"/>
              <a:t>MSRE Freeze-plug safety feature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0581" y="1251783"/>
            <a:ext cx="4373217" cy="2220989"/>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45</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581" y="3619787"/>
            <a:ext cx="4373217" cy="2184194"/>
          </a:xfrm>
          <a:prstGeom prst="rect">
            <a:avLst/>
          </a:prstGeom>
        </p:spPr>
      </p:pic>
    </p:spTree>
    <p:extLst>
      <p:ext uri="{BB962C8B-B14F-4D97-AF65-F5344CB8AC3E}">
        <p14:creationId xmlns:p14="http://schemas.microsoft.com/office/powerpoint/2010/main" val="1807698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Interior views of MSRE, ORNL</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2807" y="2031389"/>
            <a:ext cx="4858247" cy="3501253"/>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46</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90" y="2031389"/>
            <a:ext cx="6646311" cy="3510669"/>
          </a:xfrm>
          <a:prstGeom prst="rect">
            <a:avLst/>
          </a:prstGeom>
        </p:spPr>
      </p:pic>
    </p:spTree>
    <p:extLst>
      <p:ext uri="{BB962C8B-B14F-4D97-AF65-F5344CB8AC3E}">
        <p14:creationId xmlns:p14="http://schemas.microsoft.com/office/powerpoint/2010/main" val="2515695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23589" name="Rectangle 5"/>
          <p:cNvSpPr>
            <a:spLocks noGrp="1" noChangeArrowheads="1"/>
          </p:cNvSpPr>
          <p:nvPr>
            <p:ph type="title"/>
          </p:nvPr>
        </p:nvSpPr>
        <p:spPr/>
        <p:txBody>
          <a:bodyPr/>
          <a:lstStyle/>
          <a:p>
            <a:r>
              <a:rPr lang="en-US" altLang="en-US" sz="2400" b="1" dirty="0"/>
              <a:t>3Li7F-BeF2-92U233F4 salt in the cold solid and hot liquid states.</a:t>
            </a:r>
            <a:r>
              <a:rPr lang="en-US" altLang="en-US" dirty="0"/>
              <a:t> </a:t>
            </a:r>
          </a:p>
        </p:txBody>
      </p:sp>
      <p:pic>
        <p:nvPicPr>
          <p:cNvPr id="32358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4283" y="2218511"/>
            <a:ext cx="4550117" cy="3619940"/>
          </a:xfrm>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6368" y="2934699"/>
            <a:ext cx="4455459" cy="233215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0361" y="1417638"/>
            <a:ext cx="2478353" cy="261084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0361" y="4199260"/>
            <a:ext cx="2478353" cy="2658740"/>
          </a:xfrm>
          <a:prstGeom prst="rect">
            <a:avLst/>
          </a:prstGeom>
        </p:spPr>
      </p:pic>
    </p:spTree>
    <p:extLst>
      <p:ext uri="{BB962C8B-B14F-4D97-AF65-F5344CB8AC3E}">
        <p14:creationId xmlns:p14="http://schemas.microsoft.com/office/powerpoint/2010/main" val="2440427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 corrosion and etching of glass by molten salt. Be is added to enhance corrosion resistance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6067" y="4231341"/>
            <a:ext cx="4770758" cy="1530243"/>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48</a:t>
            </a:fld>
            <a:endParaRPr lang="en-US">
              <a:solidFill>
                <a:prstClr val="black">
                  <a:tint val="7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298" y="1634547"/>
            <a:ext cx="4795527" cy="2390606"/>
          </a:xfrm>
          <a:prstGeom prst="rect">
            <a:avLst/>
          </a:prstGeom>
        </p:spPr>
      </p:pic>
    </p:spTree>
    <p:extLst>
      <p:ext uri="{BB962C8B-B14F-4D97-AF65-F5344CB8AC3E}">
        <p14:creationId xmlns:p14="http://schemas.microsoft.com/office/powerpoint/2010/main" val="4073828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092856" cy="1143000"/>
          </a:xfrm>
        </p:spPr>
        <p:txBody>
          <a:bodyPr/>
          <a:lstStyle/>
          <a:p>
            <a:r>
              <a:rPr lang="en-US" dirty="0" smtClean="0"/>
              <a:t>Phase diagram of </a:t>
            </a:r>
            <a:r>
              <a:rPr lang="en-US" dirty="0" err="1" smtClean="0"/>
              <a:t>LiF</a:t>
            </a:r>
            <a:r>
              <a:rPr lang="en-US" dirty="0" smtClean="0"/>
              <a:t> and BeF2 salt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1691481"/>
            <a:ext cx="5689600" cy="4053840"/>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41073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p:cNvGraphicFramePr>
            <a:graphicFrameLocks noChangeAspect="1"/>
          </p:cNvGraphicFramePr>
          <p:nvPr>
            <p:extLst>
              <p:ext uri="{D42A27DB-BD31-4B8C-83A1-F6EECF244321}">
                <p14:modId xmlns:p14="http://schemas.microsoft.com/office/powerpoint/2010/main" val="3859137702"/>
              </p:ext>
            </p:extLst>
          </p:nvPr>
        </p:nvGraphicFramePr>
        <p:xfrm>
          <a:off x="2389343" y="1043447"/>
          <a:ext cx="6857053" cy="1024290"/>
        </p:xfrm>
        <a:graphic>
          <a:graphicData uri="http://schemas.openxmlformats.org/presentationml/2006/ole">
            <mc:AlternateContent xmlns:mc="http://schemas.openxmlformats.org/markup-compatibility/2006">
              <mc:Choice xmlns:v="urn:schemas-microsoft-com:vml" Requires="v">
                <p:oleObj spid="_x0000_s64549" name="Equation" r:id="rId3" imgW="3060700" imgH="419100" progId="Equation.DSMT4">
                  <p:embed/>
                </p:oleObj>
              </mc:Choice>
              <mc:Fallback>
                <p:oleObj name="Equation" r:id="rId3" imgW="3060700" imgH="41910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343" y="1043447"/>
                        <a:ext cx="6857053" cy="1024290"/>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84107500"/>
              </p:ext>
            </p:extLst>
          </p:nvPr>
        </p:nvGraphicFramePr>
        <p:xfrm>
          <a:off x="3098012" y="3053297"/>
          <a:ext cx="4857267" cy="1788865"/>
        </p:xfrm>
        <a:graphic>
          <a:graphicData uri="http://schemas.openxmlformats.org/presentationml/2006/ole">
            <mc:AlternateContent xmlns:mc="http://schemas.openxmlformats.org/markup-compatibility/2006">
              <mc:Choice xmlns:v="urn:schemas-microsoft-com:vml" Requires="v">
                <p:oleObj spid="_x0000_s64550" name="Equation" r:id="rId5" imgW="2489200" imgH="889000" progId="Equation.DSMT4">
                  <p:embed/>
                </p:oleObj>
              </mc:Choice>
              <mc:Fallback>
                <p:oleObj name="Equation" r:id="rId5" imgW="2489200" imgH="8890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8012" y="3053297"/>
                        <a:ext cx="4857267" cy="1788865"/>
                      </a:xfrm>
                      <a:prstGeom prst="rect">
                        <a:avLst/>
                      </a:prstGeom>
                      <a:noFill/>
                    </p:spPr>
                  </p:pic>
                </p:oleObj>
              </mc:Fallback>
            </mc:AlternateContent>
          </a:graphicData>
        </a:graphic>
      </p:graphicFrame>
      <p:sp>
        <p:nvSpPr>
          <p:cNvPr id="15" name="Rectangle 10"/>
          <p:cNvSpPr>
            <a:spLocks noChangeArrowheads="1"/>
          </p:cNvSpPr>
          <p:nvPr/>
        </p:nvSpPr>
        <p:spPr bwMode="auto">
          <a:xfrm>
            <a:off x="0" y="-17775"/>
            <a:ext cx="116357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CONVERSION OR BREEDING RATIO</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lang="en-US" altLang="en-US" sz="2400" dirty="0">
                <a:latin typeface="Arial" panose="020B0604020202020204" pitchFamily="34" charset="0"/>
                <a:ea typeface="Times New Roman" panose="02020603050405020304" pitchFamily="18" charset="0"/>
              </a:rPr>
              <a:t>T</a:t>
            </a: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he conversion ratio C is defined as: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217170" y="1874889"/>
            <a:ext cx="1187577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When N nuclei of fissile fuel are consumed, NC nuclei of fertile fuel are converted into fissile nuclei.  If the process is repeated, the consumption of N fuel nuclei results in the conversion of a total number of fissile nuclei as:</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2"/>
          <p:cNvSpPr>
            <a:spLocks noChangeArrowheads="1"/>
          </p:cNvSpPr>
          <p:nvPr/>
        </p:nvSpPr>
        <p:spPr bwMode="auto">
          <a:xfrm>
            <a:off x="0" y="4842162"/>
            <a:ext cx="1209294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When C = 1, an infinite amount of fissile fuel can be converted from a starting amount of fertile fuel.  When C &gt; 1 the sequence diverges since more than a fissile nucleus is created from a fertile nucleus and cannot be summed mathematically.  In this case C is designated as B, the breeding ratio.</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1612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1981200" y="114300"/>
            <a:ext cx="8111490" cy="720090"/>
          </a:xfrm>
        </p:spPr>
        <p:txBody>
          <a:bodyPr/>
          <a:lstStyle/>
          <a:p>
            <a:r>
              <a:rPr lang="en-US" altLang="en-US" sz="2000"/>
              <a:t>Russian Molten Salt Actinide Recycler and Transmuter, MOSART</a:t>
            </a:r>
            <a:r>
              <a:rPr lang="en-US" altLang="en-US"/>
              <a:t>  </a:t>
            </a:r>
          </a:p>
        </p:txBody>
      </p:sp>
      <p:pic>
        <p:nvPicPr>
          <p:cNvPr id="370691" name="Picture 3" descr="MOSART Russian Molten Salt Recycler and transmu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89364" y="937260"/>
            <a:ext cx="5268205" cy="57683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9198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1798320" y="120014"/>
            <a:ext cx="8225790" cy="554355"/>
          </a:xfrm>
        </p:spPr>
        <p:txBody>
          <a:bodyPr/>
          <a:lstStyle/>
          <a:p>
            <a:r>
              <a:rPr lang="en-US" altLang="en-US" sz="2000" dirty="0"/>
              <a:t>French Thorium Molten Salt Reactor, TMSR</a:t>
            </a:r>
            <a:r>
              <a:rPr lang="en-US" altLang="en-US" sz="4000" dirty="0"/>
              <a:t> </a:t>
            </a:r>
          </a:p>
        </p:txBody>
      </p:sp>
      <p:pic>
        <p:nvPicPr>
          <p:cNvPr id="369667" name="Picture 3" descr="French TMSR Thorium Molten Salt Reac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64180" y="834390"/>
            <a:ext cx="6368725" cy="58407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3345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Molten Salt Breeder Reactor is considered as a Generation IV reactor concept alternative.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9302" y="1543677"/>
            <a:ext cx="4640542" cy="4123558"/>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324810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design of a Molten Salt Reactor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945" y="1600200"/>
            <a:ext cx="7029422" cy="4101915"/>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206490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78236" name="Rectangle 60"/>
          <p:cNvSpPr>
            <a:spLocks noChangeArrowheads="1"/>
          </p:cNvSpPr>
          <p:nvPr/>
        </p:nvSpPr>
        <p:spPr bwMode="auto">
          <a:xfrm>
            <a:off x="1524001" y="2163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ltLang="en-US">
              <a:solidFill>
                <a:srgbClr val="000000"/>
              </a:solidFill>
            </a:endParaRPr>
          </a:p>
        </p:txBody>
      </p:sp>
      <p:grpSp>
        <p:nvGrpSpPr>
          <p:cNvPr id="178214" name="Group 38"/>
          <p:cNvGrpSpPr>
            <a:grpSpLocks noChangeAspect="1"/>
          </p:cNvGrpSpPr>
          <p:nvPr/>
        </p:nvGrpSpPr>
        <p:grpSpPr bwMode="auto">
          <a:xfrm>
            <a:off x="3657600" y="0"/>
            <a:ext cx="5257800" cy="3124200"/>
            <a:chOff x="2526" y="2406"/>
            <a:chExt cx="7200" cy="4085"/>
          </a:xfrm>
        </p:grpSpPr>
        <p:sp>
          <p:nvSpPr>
            <p:cNvPr id="178235" name="AutoShape 59"/>
            <p:cNvSpPr>
              <a:spLocks noChangeAspect="1" noChangeArrowheads="1" noTextEdit="1"/>
            </p:cNvSpPr>
            <p:nvPr/>
          </p:nvSpPr>
          <p:spPr bwMode="auto">
            <a:xfrm>
              <a:off x="2526" y="2406"/>
              <a:ext cx="7200" cy="408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sp>
          <p:nvSpPr>
            <p:cNvPr id="178234" name="Oval 58"/>
            <p:cNvSpPr>
              <a:spLocks noChangeArrowheads="1"/>
            </p:cNvSpPr>
            <p:nvPr/>
          </p:nvSpPr>
          <p:spPr bwMode="auto">
            <a:xfrm>
              <a:off x="3698" y="3579"/>
              <a:ext cx="1883" cy="1929"/>
            </a:xfrm>
            <a:prstGeom prst="ellipse">
              <a:avLst/>
            </a:prstGeom>
            <a:solidFill>
              <a:srgbClr val="FFFFFF"/>
            </a:solidFill>
            <a:ln w="19050">
              <a:solidFill>
                <a:srgbClr val="000000"/>
              </a:solidFill>
              <a:round/>
              <a:headEnd/>
              <a:tailEnd/>
            </a:ln>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cxnSp>
          <p:nvCxnSpPr>
            <p:cNvPr id="178233" name="AutoShape 57"/>
            <p:cNvCxnSpPr>
              <a:cxnSpLocks noChangeShapeType="1"/>
            </p:cNvCxnSpPr>
            <p:nvPr/>
          </p:nvCxnSpPr>
          <p:spPr bwMode="auto">
            <a:xfrm>
              <a:off x="2729" y="3841"/>
              <a:ext cx="124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232" name="Rectangle 56"/>
            <p:cNvSpPr>
              <a:spLocks noChangeArrowheads="1"/>
            </p:cNvSpPr>
            <p:nvPr/>
          </p:nvSpPr>
          <p:spPr bwMode="auto">
            <a:xfrm>
              <a:off x="6938" y="3791"/>
              <a:ext cx="2400" cy="1477"/>
            </a:xfrm>
            <a:prstGeom prst="rect">
              <a:avLst/>
            </a:prstGeom>
            <a:solidFill>
              <a:srgbClr val="FFFFFF"/>
            </a:solidFill>
            <a:ln w="19050">
              <a:solidFill>
                <a:srgbClr val="000000"/>
              </a:solidFill>
              <a:miter lim="800000"/>
              <a:headEnd/>
              <a:tailEnd/>
            </a:ln>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cxnSp>
          <p:nvCxnSpPr>
            <p:cNvPr id="178231" name="AutoShape 55"/>
            <p:cNvCxnSpPr>
              <a:cxnSpLocks noChangeShapeType="1"/>
            </p:cNvCxnSpPr>
            <p:nvPr/>
          </p:nvCxnSpPr>
          <p:spPr bwMode="auto">
            <a:xfrm>
              <a:off x="5581" y="4266"/>
              <a:ext cx="1357" cy="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230" name="AutoShape 54"/>
            <p:cNvCxnSpPr>
              <a:cxnSpLocks noChangeShapeType="1"/>
            </p:cNvCxnSpPr>
            <p:nvPr/>
          </p:nvCxnSpPr>
          <p:spPr bwMode="auto">
            <a:xfrm>
              <a:off x="2729" y="5243"/>
              <a:ext cx="124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229" name="Rectangle 53"/>
            <p:cNvSpPr>
              <a:spLocks noChangeArrowheads="1"/>
            </p:cNvSpPr>
            <p:nvPr/>
          </p:nvSpPr>
          <p:spPr bwMode="auto">
            <a:xfrm>
              <a:off x="5812" y="3717"/>
              <a:ext cx="721"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U</a:t>
              </a:r>
              <a:r>
                <a:rPr lang="en-US" altLang="en-US" sz="16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233</a:t>
              </a:r>
              <a:endParaRPr lang="en-US" altLang="en-US" sz="1600" b="1">
                <a:solidFill>
                  <a:srgbClr val="000000"/>
                </a:solidFill>
                <a:ea typeface="Calibri" panose="020F0502020204030204" pitchFamily="34" charset="0"/>
                <a:cs typeface="Times New Roman" panose="02020603050405020304" pitchFamily="18" charset="0"/>
              </a:endParaRPr>
            </a:p>
          </p:txBody>
        </p:sp>
        <p:sp>
          <p:nvSpPr>
            <p:cNvPr id="178228" name="Rectangle 52"/>
            <p:cNvSpPr>
              <a:spLocks noChangeArrowheads="1"/>
            </p:cNvSpPr>
            <p:nvPr/>
          </p:nvSpPr>
          <p:spPr bwMode="auto">
            <a:xfrm>
              <a:off x="7224" y="4266"/>
              <a:ext cx="1376" cy="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U</a:t>
              </a:r>
              <a:r>
                <a:rPr lang="en-US" altLang="en-US" sz="14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233</a:t>
              </a: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 Fission</a:t>
              </a:r>
              <a:endParaRPr lang="en-US" altLang="en-US" sz="1400" b="1">
                <a:solidFill>
                  <a:srgbClr val="000000"/>
                </a:solidFill>
                <a:ea typeface="Calibri" panose="020F0502020204030204" pitchFamily="34" charset="0"/>
                <a:cs typeface="Times New Roman" panose="02020603050405020304" pitchFamily="18" charset="0"/>
              </a:endParaRPr>
            </a:p>
          </p:txBody>
        </p:sp>
        <p:sp>
          <p:nvSpPr>
            <p:cNvPr id="178227" name="Rectangle 51"/>
            <p:cNvSpPr>
              <a:spLocks noChangeArrowheads="1"/>
            </p:cNvSpPr>
            <p:nvPr/>
          </p:nvSpPr>
          <p:spPr bwMode="auto">
            <a:xfrm>
              <a:off x="4057" y="4266"/>
              <a:ext cx="1229"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DT Fusion</a:t>
              </a:r>
              <a:endParaRPr lang="en-US" altLang="en-US" sz="1400" b="1">
                <a:solidFill>
                  <a:srgbClr val="000000"/>
                </a:solidFill>
                <a:ea typeface="Calibri" panose="020F0502020204030204" pitchFamily="34" charset="0"/>
                <a:cs typeface="Times New Roman" panose="02020603050405020304" pitchFamily="18" charset="0"/>
              </a:endParaRPr>
            </a:p>
          </p:txBody>
        </p:sp>
        <p:sp>
          <p:nvSpPr>
            <p:cNvPr id="178226" name="Rectangle 50"/>
            <p:cNvSpPr>
              <a:spLocks noChangeArrowheads="1"/>
            </p:cNvSpPr>
            <p:nvPr/>
          </p:nvSpPr>
          <p:spPr bwMode="auto">
            <a:xfrm>
              <a:off x="2886" y="5429"/>
              <a:ext cx="722"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US" altLang="en-US" sz="14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232</a:t>
              </a:r>
              <a:endParaRPr lang="en-US" altLang="en-US" sz="1400" b="1">
                <a:solidFill>
                  <a:srgbClr val="000000"/>
                </a:solidFill>
                <a:ea typeface="Calibri" panose="020F0502020204030204" pitchFamily="34" charset="0"/>
                <a:cs typeface="Times New Roman" panose="02020603050405020304" pitchFamily="18" charset="0"/>
              </a:endParaRPr>
            </a:p>
          </p:txBody>
        </p:sp>
        <p:sp>
          <p:nvSpPr>
            <p:cNvPr id="178225" name="Rectangle 49"/>
            <p:cNvSpPr>
              <a:spLocks noChangeArrowheads="1"/>
            </p:cNvSpPr>
            <p:nvPr/>
          </p:nvSpPr>
          <p:spPr bwMode="auto">
            <a:xfrm>
              <a:off x="3115" y="3394"/>
              <a:ext cx="436"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D</a:t>
              </a:r>
              <a:endParaRPr lang="en-US" altLang="en-US" sz="1600" b="1">
                <a:solidFill>
                  <a:srgbClr val="000000"/>
                </a:solidFill>
                <a:ea typeface="Calibri" panose="020F0502020204030204" pitchFamily="34" charset="0"/>
                <a:cs typeface="Times New Roman" panose="02020603050405020304" pitchFamily="18" charset="0"/>
              </a:endParaRPr>
            </a:p>
          </p:txBody>
        </p:sp>
        <p:cxnSp>
          <p:nvCxnSpPr>
            <p:cNvPr id="178224" name="AutoShape 48"/>
            <p:cNvCxnSpPr>
              <a:cxnSpLocks noChangeShapeType="1"/>
            </p:cNvCxnSpPr>
            <p:nvPr/>
          </p:nvCxnSpPr>
          <p:spPr bwMode="auto">
            <a:xfrm>
              <a:off x="4638" y="2591"/>
              <a:ext cx="2" cy="96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223" name="AutoShape 47"/>
            <p:cNvCxnSpPr>
              <a:cxnSpLocks noChangeShapeType="1"/>
            </p:cNvCxnSpPr>
            <p:nvPr/>
          </p:nvCxnSpPr>
          <p:spPr bwMode="auto">
            <a:xfrm>
              <a:off x="7954" y="2609"/>
              <a:ext cx="1" cy="118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222" name="AutoShape 46"/>
            <p:cNvCxnSpPr>
              <a:cxnSpLocks noChangeShapeType="1"/>
            </p:cNvCxnSpPr>
            <p:nvPr/>
          </p:nvCxnSpPr>
          <p:spPr bwMode="auto">
            <a:xfrm flipH="1">
              <a:off x="5535" y="4815"/>
              <a:ext cx="1329"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221" name="Rectangle 45"/>
            <p:cNvSpPr>
              <a:spLocks noChangeArrowheads="1"/>
            </p:cNvSpPr>
            <p:nvPr/>
          </p:nvSpPr>
          <p:spPr bwMode="auto">
            <a:xfrm>
              <a:off x="5976" y="4935"/>
              <a:ext cx="473"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T</a:t>
              </a:r>
              <a:endParaRPr lang="en-US" altLang="en-US" sz="1600" b="1">
                <a:solidFill>
                  <a:srgbClr val="000000"/>
                </a:solidFill>
                <a:ea typeface="Calibri" panose="020F0502020204030204" pitchFamily="34" charset="0"/>
                <a:cs typeface="Times New Roman" panose="02020603050405020304" pitchFamily="18" charset="0"/>
              </a:endParaRPr>
            </a:p>
          </p:txBody>
        </p:sp>
        <p:sp>
          <p:nvSpPr>
            <p:cNvPr id="178220" name="Rectangle 44"/>
            <p:cNvSpPr>
              <a:spLocks noChangeArrowheads="1"/>
            </p:cNvSpPr>
            <p:nvPr/>
          </p:nvSpPr>
          <p:spPr bwMode="auto">
            <a:xfrm>
              <a:off x="7390" y="2997"/>
              <a:ext cx="472"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Li</a:t>
              </a:r>
              <a:endParaRPr lang="en-US" altLang="en-US" sz="1600" b="1">
                <a:solidFill>
                  <a:srgbClr val="000000"/>
                </a:solidFill>
                <a:ea typeface="Calibri" panose="020F0502020204030204" pitchFamily="34" charset="0"/>
                <a:cs typeface="Times New Roman" panose="02020603050405020304" pitchFamily="18" charset="0"/>
              </a:endParaRPr>
            </a:p>
          </p:txBody>
        </p:sp>
        <p:sp>
          <p:nvSpPr>
            <p:cNvPr id="178219" name="Rectangle 43"/>
            <p:cNvSpPr>
              <a:spLocks noChangeArrowheads="1"/>
            </p:cNvSpPr>
            <p:nvPr/>
          </p:nvSpPr>
          <p:spPr bwMode="auto">
            <a:xfrm>
              <a:off x="4712" y="2858"/>
              <a:ext cx="473"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a:solidFill>
                    <a:srgbClr val="000000"/>
                  </a:solidFill>
                  <a:latin typeface="Calibri" panose="020F0502020204030204" pitchFamily="34" charset="0"/>
                  <a:ea typeface="Calibri" panose="020F0502020204030204" pitchFamily="34" charset="0"/>
                  <a:cs typeface="Times New Roman" panose="02020603050405020304" pitchFamily="18" charset="0"/>
                </a:rPr>
                <a:t>Li</a:t>
              </a:r>
              <a:endParaRPr lang="en-US" altLang="en-US" sz="1600">
                <a:solidFill>
                  <a:srgbClr val="000000"/>
                </a:solidFill>
                <a:ea typeface="Calibri" panose="020F0502020204030204" pitchFamily="34" charset="0"/>
                <a:cs typeface="Times New Roman" panose="02020603050405020304" pitchFamily="18" charset="0"/>
              </a:endParaRPr>
            </a:p>
          </p:txBody>
        </p:sp>
        <p:cxnSp>
          <p:nvCxnSpPr>
            <p:cNvPr id="178218" name="AutoShape 42"/>
            <p:cNvCxnSpPr>
              <a:cxnSpLocks noChangeShapeType="1"/>
            </p:cNvCxnSpPr>
            <p:nvPr/>
          </p:nvCxnSpPr>
          <p:spPr bwMode="auto">
            <a:xfrm flipV="1">
              <a:off x="5037" y="5429"/>
              <a:ext cx="1" cy="66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217" name="AutoShape 41"/>
            <p:cNvCxnSpPr>
              <a:cxnSpLocks noChangeShapeType="1"/>
            </p:cNvCxnSpPr>
            <p:nvPr/>
          </p:nvCxnSpPr>
          <p:spPr bwMode="auto">
            <a:xfrm flipV="1">
              <a:off x="4234" y="5429"/>
              <a:ext cx="1" cy="66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8216" name="AutoShape 40"/>
            <p:cNvCxnSpPr>
              <a:cxnSpLocks noChangeShapeType="1"/>
            </p:cNvCxnSpPr>
            <p:nvPr/>
          </p:nvCxnSpPr>
          <p:spPr bwMode="auto">
            <a:xfrm>
              <a:off x="4234" y="6093"/>
              <a:ext cx="803"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78215" name="Rectangle 39"/>
            <p:cNvSpPr>
              <a:spLocks noChangeArrowheads="1"/>
            </p:cNvSpPr>
            <p:nvPr/>
          </p:nvSpPr>
          <p:spPr bwMode="auto">
            <a:xfrm>
              <a:off x="4454" y="6094"/>
              <a:ext cx="472"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T</a:t>
              </a:r>
              <a:endParaRPr lang="en-US" altLang="en-US" sz="1600" b="1">
                <a:solidFill>
                  <a:srgbClr val="000000"/>
                </a:solidFill>
                <a:ea typeface="Calibri" panose="020F0502020204030204" pitchFamily="34" charset="0"/>
                <a:cs typeface="Times New Roman" panose="02020603050405020304" pitchFamily="18" charset="0"/>
              </a:endParaRPr>
            </a:p>
          </p:txBody>
        </p:sp>
      </p:grpSp>
      <p:sp>
        <p:nvSpPr>
          <p:cNvPr id="178258" name="Rectangle 82"/>
          <p:cNvSpPr>
            <a:spLocks noChangeArrowheads="1"/>
          </p:cNvSpPr>
          <p:nvPr/>
        </p:nvSpPr>
        <p:spPr bwMode="auto">
          <a:xfrm>
            <a:off x="1524001" y="210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ltLang="en-US">
              <a:solidFill>
                <a:srgbClr val="000000"/>
              </a:solidFill>
            </a:endParaRPr>
          </a:p>
        </p:txBody>
      </p:sp>
      <p:grpSp>
        <p:nvGrpSpPr>
          <p:cNvPr id="178246" name="Group 70"/>
          <p:cNvGrpSpPr>
            <a:grpSpLocks noChangeAspect="1"/>
          </p:cNvGrpSpPr>
          <p:nvPr/>
        </p:nvGrpSpPr>
        <p:grpSpPr bwMode="auto">
          <a:xfrm>
            <a:off x="3733800" y="3124200"/>
            <a:ext cx="5257800" cy="2971800"/>
            <a:chOff x="2526" y="2406"/>
            <a:chExt cx="7200" cy="4320"/>
          </a:xfrm>
        </p:grpSpPr>
        <p:sp>
          <p:nvSpPr>
            <p:cNvPr id="178257" name="AutoShape 81"/>
            <p:cNvSpPr>
              <a:spLocks noChangeAspect="1" noChangeArrowheads="1" noTextEdit="1"/>
            </p:cNvSpPr>
            <p:nvPr/>
          </p:nvSpPr>
          <p:spPr bwMode="auto">
            <a:xfrm>
              <a:off x="2526" y="2406"/>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sp>
          <p:nvSpPr>
            <p:cNvPr id="178256" name="Oval 80"/>
            <p:cNvSpPr>
              <a:spLocks noChangeArrowheads="1"/>
            </p:cNvSpPr>
            <p:nvPr/>
          </p:nvSpPr>
          <p:spPr bwMode="auto">
            <a:xfrm>
              <a:off x="3698" y="3579"/>
              <a:ext cx="1883" cy="1929"/>
            </a:xfrm>
            <a:prstGeom prst="ellipse">
              <a:avLst/>
            </a:prstGeom>
            <a:solidFill>
              <a:srgbClr val="FFFFFF"/>
            </a:solidFill>
            <a:ln w="19050">
              <a:solidFill>
                <a:srgbClr val="000000"/>
              </a:solidFill>
              <a:round/>
              <a:headEnd/>
              <a:tailEnd/>
            </a:ln>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cxnSp>
          <p:nvCxnSpPr>
            <p:cNvPr id="178255" name="AutoShape 79"/>
            <p:cNvCxnSpPr>
              <a:cxnSpLocks noChangeShapeType="1"/>
            </p:cNvCxnSpPr>
            <p:nvPr/>
          </p:nvCxnSpPr>
          <p:spPr bwMode="auto">
            <a:xfrm>
              <a:off x="2729" y="3844"/>
              <a:ext cx="124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254" name="Rectangle 78"/>
            <p:cNvSpPr>
              <a:spLocks noChangeArrowheads="1"/>
            </p:cNvSpPr>
            <p:nvPr/>
          </p:nvSpPr>
          <p:spPr bwMode="auto">
            <a:xfrm>
              <a:off x="6938" y="3791"/>
              <a:ext cx="2012" cy="1477"/>
            </a:xfrm>
            <a:prstGeom prst="rect">
              <a:avLst/>
            </a:prstGeom>
            <a:solidFill>
              <a:srgbClr val="FFFFFF"/>
            </a:solidFill>
            <a:ln w="19050">
              <a:solidFill>
                <a:srgbClr val="000000"/>
              </a:solidFill>
              <a:miter lim="800000"/>
              <a:headEnd/>
              <a:tailEnd/>
            </a:ln>
          </p:spPr>
          <p:txBody>
            <a:bodyPr/>
            <a:lstStyle/>
            <a:p>
              <a:pPr fontAlgn="base">
                <a:spcBef>
                  <a:spcPct val="0"/>
                </a:spcBef>
                <a:spcAft>
                  <a:spcPct val="0"/>
                </a:spcAft>
              </a:pPr>
              <a:endParaRPr lang="en-US" b="1">
                <a:solidFill>
                  <a:srgbClr val="000000"/>
                </a:solidFill>
                <a:latin typeface="Times New Roman" panose="02020603050405020304" pitchFamily="18" charset="0"/>
              </a:endParaRPr>
            </a:p>
          </p:txBody>
        </p:sp>
        <p:cxnSp>
          <p:nvCxnSpPr>
            <p:cNvPr id="178253" name="AutoShape 77"/>
            <p:cNvCxnSpPr>
              <a:cxnSpLocks noChangeShapeType="1"/>
            </p:cNvCxnSpPr>
            <p:nvPr/>
          </p:nvCxnSpPr>
          <p:spPr bwMode="auto">
            <a:xfrm>
              <a:off x="5599" y="4544"/>
              <a:ext cx="1357" cy="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252" name="AutoShape 76"/>
            <p:cNvCxnSpPr>
              <a:cxnSpLocks noChangeShapeType="1"/>
            </p:cNvCxnSpPr>
            <p:nvPr/>
          </p:nvCxnSpPr>
          <p:spPr bwMode="auto">
            <a:xfrm>
              <a:off x="2729" y="5243"/>
              <a:ext cx="124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251" name="Rectangle 75"/>
            <p:cNvSpPr>
              <a:spLocks noChangeArrowheads="1"/>
            </p:cNvSpPr>
            <p:nvPr/>
          </p:nvSpPr>
          <p:spPr bwMode="auto">
            <a:xfrm>
              <a:off x="5812" y="3966"/>
              <a:ext cx="721"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U</a:t>
              </a:r>
              <a:r>
                <a:rPr lang="en-US" altLang="en-US" sz="16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233</a:t>
              </a:r>
              <a:endParaRPr lang="en-US" altLang="en-US" sz="1600" b="1">
                <a:solidFill>
                  <a:srgbClr val="000000"/>
                </a:solidFill>
                <a:ea typeface="Calibri" panose="020F0502020204030204" pitchFamily="34" charset="0"/>
                <a:cs typeface="Times New Roman" panose="02020603050405020304" pitchFamily="18" charset="0"/>
              </a:endParaRPr>
            </a:p>
          </p:txBody>
        </p:sp>
        <p:sp>
          <p:nvSpPr>
            <p:cNvPr id="178250" name="Rectangle 74"/>
            <p:cNvSpPr>
              <a:spLocks noChangeArrowheads="1"/>
            </p:cNvSpPr>
            <p:nvPr/>
          </p:nvSpPr>
          <p:spPr bwMode="auto">
            <a:xfrm>
              <a:off x="7224" y="4266"/>
              <a:ext cx="1376" cy="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U</a:t>
              </a:r>
              <a:r>
                <a:rPr lang="en-US" altLang="en-US" sz="14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233</a:t>
              </a: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 Fission</a:t>
              </a:r>
              <a:endParaRPr lang="en-US" altLang="en-US" sz="1400" b="1">
                <a:solidFill>
                  <a:srgbClr val="000000"/>
                </a:solidFill>
                <a:ea typeface="Calibri" panose="020F0502020204030204" pitchFamily="34" charset="0"/>
                <a:cs typeface="Times New Roman" panose="02020603050405020304" pitchFamily="18" charset="0"/>
              </a:endParaRPr>
            </a:p>
          </p:txBody>
        </p:sp>
        <p:sp>
          <p:nvSpPr>
            <p:cNvPr id="178249" name="Rectangle 73"/>
            <p:cNvSpPr>
              <a:spLocks noChangeArrowheads="1"/>
            </p:cNvSpPr>
            <p:nvPr/>
          </p:nvSpPr>
          <p:spPr bwMode="auto">
            <a:xfrm>
              <a:off x="3974" y="4114"/>
              <a:ext cx="1375" cy="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Catalyzed DD Fusion</a:t>
              </a:r>
              <a:endParaRPr lang="en-US" altLang="en-US" sz="1600" b="1">
                <a:solidFill>
                  <a:srgbClr val="000000"/>
                </a:solidFill>
                <a:ea typeface="Calibri" panose="020F0502020204030204" pitchFamily="34" charset="0"/>
                <a:cs typeface="Times New Roman" panose="02020603050405020304" pitchFamily="18" charset="0"/>
              </a:endParaRPr>
            </a:p>
          </p:txBody>
        </p:sp>
        <p:sp>
          <p:nvSpPr>
            <p:cNvPr id="178248" name="Rectangle 72"/>
            <p:cNvSpPr>
              <a:spLocks noChangeArrowheads="1"/>
            </p:cNvSpPr>
            <p:nvPr/>
          </p:nvSpPr>
          <p:spPr bwMode="auto">
            <a:xfrm>
              <a:off x="2886" y="5429"/>
              <a:ext cx="722"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400" b="1">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US" altLang="en-US" sz="1400" b="1"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232</a:t>
              </a:r>
              <a:endParaRPr lang="en-US" altLang="en-US" sz="1400" b="1">
                <a:solidFill>
                  <a:srgbClr val="000000"/>
                </a:solidFill>
                <a:ea typeface="Calibri" panose="020F0502020204030204" pitchFamily="34" charset="0"/>
                <a:cs typeface="Times New Roman" panose="02020603050405020304" pitchFamily="18" charset="0"/>
              </a:endParaRPr>
            </a:p>
          </p:txBody>
        </p:sp>
        <p:sp>
          <p:nvSpPr>
            <p:cNvPr id="178247" name="Rectangle 71"/>
            <p:cNvSpPr>
              <a:spLocks noChangeArrowheads="1"/>
            </p:cNvSpPr>
            <p:nvPr/>
          </p:nvSpPr>
          <p:spPr bwMode="auto">
            <a:xfrm>
              <a:off x="3115" y="3394"/>
              <a:ext cx="436" cy="3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p>
              <a:pPr fontAlgn="base">
                <a:spcBef>
                  <a:spcPct val="0"/>
                </a:spcBef>
                <a:spcAft>
                  <a:spcPct val="0"/>
                </a:spcAft>
              </a:pPr>
              <a:r>
                <a:rPr lang="en-US" altLang="en-US" sz="1600" b="1">
                  <a:solidFill>
                    <a:srgbClr val="000000"/>
                  </a:solidFill>
                  <a:latin typeface="Calibri" panose="020F0502020204030204" pitchFamily="34" charset="0"/>
                  <a:ea typeface="Calibri" panose="020F0502020204030204" pitchFamily="34" charset="0"/>
                  <a:cs typeface="Times New Roman" panose="02020603050405020304" pitchFamily="18" charset="0"/>
                </a:rPr>
                <a:t>D</a:t>
              </a:r>
              <a:endParaRPr lang="en-US" altLang="en-US" sz="1600" b="1">
                <a:solidFill>
                  <a:srgbClr val="000000"/>
                </a:solidFill>
                <a:ea typeface="Calibri" panose="020F0502020204030204" pitchFamily="34" charset="0"/>
                <a:cs typeface="Times New Roman" panose="02020603050405020304" pitchFamily="18" charset="0"/>
              </a:endParaRPr>
            </a:p>
          </p:txBody>
        </p:sp>
      </p:grpSp>
      <p:sp>
        <p:nvSpPr>
          <p:cNvPr id="178264" name="Rectangle 88"/>
          <p:cNvSpPr>
            <a:spLocks noChangeArrowheads="1"/>
          </p:cNvSpPr>
          <p:nvPr/>
        </p:nvSpPr>
        <p:spPr bwMode="auto">
          <a:xfrm>
            <a:off x="1752600" y="60960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altLang="en-US" b="1">
                <a:solidFill>
                  <a:srgbClr val="000000"/>
                </a:solidFill>
              </a:rPr>
              <a:t>Material flows in the DT (top) and Catalyzed DD fusion-fission hybrid (bottom) Fuel Factory alternatives with U</a:t>
            </a:r>
            <a:r>
              <a:rPr lang="en-US" altLang="en-US" b="1" baseline="30000">
                <a:solidFill>
                  <a:srgbClr val="000000"/>
                </a:solidFill>
              </a:rPr>
              <a:t>233</a:t>
            </a:r>
            <a:r>
              <a:rPr lang="en-US" altLang="en-US" b="1">
                <a:solidFill>
                  <a:srgbClr val="000000"/>
                </a:solidFill>
              </a:rPr>
              <a:t> breeding from Th</a:t>
            </a:r>
            <a:r>
              <a:rPr lang="en-US" altLang="en-US" b="1" baseline="30000">
                <a:solidFill>
                  <a:srgbClr val="000000"/>
                </a:solidFill>
              </a:rPr>
              <a:t>232</a:t>
            </a:r>
            <a:r>
              <a:rPr lang="en-US" altLang="en-US" b="1">
                <a:solidFill>
                  <a:srgbClr val="000000"/>
                </a:solidFill>
              </a:rPr>
              <a:t>.</a:t>
            </a:r>
          </a:p>
        </p:txBody>
      </p:sp>
    </p:spTree>
    <p:extLst>
      <p:ext uri="{BB962C8B-B14F-4D97-AF65-F5344CB8AC3E}">
        <p14:creationId xmlns:p14="http://schemas.microsoft.com/office/powerpoint/2010/main" val="1939979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45764" name="Picture 4" descr="laser enricher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762000"/>
            <a:ext cx="6553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45765" name="Rectangle 5"/>
          <p:cNvSpPr>
            <a:spLocks noChangeArrowheads="1"/>
          </p:cNvSpPr>
          <p:nvPr/>
        </p:nvSpPr>
        <p:spPr bwMode="auto">
          <a:xfrm>
            <a:off x="2971801" y="228601"/>
            <a:ext cx="6138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b="1">
                <a:solidFill>
                  <a:srgbClr val="000000"/>
                </a:solidFill>
              </a:rPr>
              <a:t>Laser fusion fissile generator plant with U</a:t>
            </a:r>
            <a:r>
              <a:rPr lang="en-US" altLang="en-US" b="1" baseline="30000">
                <a:solidFill>
                  <a:srgbClr val="000000"/>
                </a:solidFill>
              </a:rPr>
              <a:t>233</a:t>
            </a:r>
            <a:r>
              <a:rPr lang="en-US" altLang="en-US" b="1">
                <a:solidFill>
                  <a:srgbClr val="000000"/>
                </a:solidFill>
              </a:rPr>
              <a:t> breeding.</a:t>
            </a:r>
            <a:r>
              <a:rPr lang="en-US" altLang="en-US">
                <a:solidFill>
                  <a:srgbClr val="000000"/>
                </a:solidFill>
              </a:rPr>
              <a:t> </a:t>
            </a:r>
          </a:p>
        </p:txBody>
      </p:sp>
    </p:spTree>
    <p:extLst>
      <p:ext uri="{BB962C8B-B14F-4D97-AF65-F5344CB8AC3E}">
        <p14:creationId xmlns:p14="http://schemas.microsoft.com/office/powerpoint/2010/main" val="206716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46788" name="Picture 4" descr="thorium fuel elem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295401"/>
            <a:ext cx="5486400" cy="5407025"/>
          </a:xfrm>
          <a:prstGeom prst="rect">
            <a:avLst/>
          </a:prstGeom>
          <a:noFill/>
          <a:extLst>
            <a:ext uri="{909E8E84-426E-40DD-AFC4-6F175D3DCCD1}">
              <a14:hiddenFill xmlns:a14="http://schemas.microsoft.com/office/drawing/2010/main">
                <a:solidFill>
                  <a:srgbClr val="FFFFFF"/>
                </a:solidFill>
              </a14:hiddenFill>
            </a:ext>
          </a:extLst>
        </p:spPr>
      </p:pic>
      <p:sp>
        <p:nvSpPr>
          <p:cNvPr id="246789" name="Rectangle 5"/>
          <p:cNvSpPr>
            <a:spLocks noChangeArrowheads="1"/>
          </p:cNvSpPr>
          <p:nvPr/>
        </p:nvSpPr>
        <p:spPr bwMode="auto">
          <a:xfrm>
            <a:off x="1828800" y="152400"/>
            <a:ext cx="861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altLang="en-US" b="1">
                <a:solidFill>
                  <a:srgbClr val="000000"/>
                </a:solidFill>
              </a:rPr>
              <a:t>ThO</a:t>
            </a:r>
            <a:r>
              <a:rPr lang="en-US" altLang="en-US" b="1" baseline="-25000">
                <a:solidFill>
                  <a:srgbClr val="000000"/>
                </a:solidFill>
              </a:rPr>
              <a:t>2</a:t>
            </a:r>
            <a:r>
              <a:rPr lang="en-US" altLang="en-US" b="1">
                <a:solidFill>
                  <a:srgbClr val="000000"/>
                </a:solidFill>
              </a:rPr>
              <a:t> Pressurized Water Reactor fuel elements within a flux trap neutron multiplication zone, followed by a tritium breeding zone and a graphite reflector.</a:t>
            </a:r>
            <a:r>
              <a:rPr lang="en-US" altLang="en-US">
                <a:solidFill>
                  <a:srgbClr val="000000"/>
                </a:solidFill>
              </a:rPr>
              <a:t> </a:t>
            </a:r>
          </a:p>
        </p:txBody>
      </p:sp>
    </p:spTree>
    <p:extLst>
      <p:ext uri="{BB962C8B-B14F-4D97-AF65-F5344CB8AC3E}">
        <p14:creationId xmlns:p14="http://schemas.microsoft.com/office/powerpoint/2010/main" val="73223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7" name="Rectangle 5"/>
          <p:cNvSpPr>
            <a:spLocks noGrp="1" noChangeArrowheads="1"/>
          </p:cNvSpPr>
          <p:nvPr>
            <p:ph type="title"/>
          </p:nvPr>
        </p:nvSpPr>
        <p:spPr/>
        <p:txBody>
          <a:bodyPr>
            <a:normAutofit/>
          </a:bodyPr>
          <a:lstStyle/>
          <a:p>
            <a:pPr>
              <a:lnSpc>
                <a:spcPct val="85000"/>
              </a:lnSpc>
            </a:pPr>
            <a:r>
              <a:rPr lang="en-US" altLang="en-US" sz="1800" b="1" dirty="0"/>
              <a:t>Prismatic hexagonal graphite fuel block.</a:t>
            </a:r>
            <a:br>
              <a:rPr lang="en-US" altLang="en-US" sz="1800" b="1" dirty="0"/>
            </a:br>
            <a:r>
              <a:rPr lang="en-US" altLang="en-US" sz="1800" b="1" dirty="0"/>
              <a:t/>
            </a:r>
            <a:br>
              <a:rPr lang="en-US" altLang="en-US" sz="1800" b="1" dirty="0"/>
            </a:br>
            <a:r>
              <a:rPr lang="en-US" altLang="en-US" sz="1800" b="1" dirty="0"/>
              <a:t>High Temperature Engineering Test Reactor (HTTR) is a 30 MW(</a:t>
            </a:r>
            <a:r>
              <a:rPr lang="en-US" altLang="en-US" sz="1800" b="1" dirty="0" err="1"/>
              <a:t>th</a:t>
            </a:r>
            <a:r>
              <a:rPr lang="en-US" altLang="en-US" sz="1800" b="1" dirty="0"/>
              <a:t>) prismatic core HTGR designed, constructed and operated by the Japan Atomic Energy Research Institute (JAERI).</a:t>
            </a:r>
            <a:r>
              <a:rPr lang="en-US" altLang="en-US" sz="1800" dirty="0"/>
              <a:t>  </a:t>
            </a:r>
          </a:p>
        </p:txBody>
      </p:sp>
      <p:pic>
        <p:nvPicPr>
          <p:cNvPr id="3256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417638"/>
            <a:ext cx="7943850" cy="4378608"/>
          </a:xfrm>
          <a:noFill/>
          <a:ln/>
        </p:spPr>
      </p:pic>
    </p:spTree>
    <p:extLst>
      <p:ext uri="{BB962C8B-B14F-4D97-AF65-F5344CB8AC3E}">
        <p14:creationId xmlns:p14="http://schemas.microsoft.com/office/powerpoint/2010/main" val="1197254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fuel pellets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1151" y="1643063"/>
            <a:ext cx="6981295" cy="3711575"/>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4083089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ea typeface="Times New Roman" panose="02020603050405020304" pitchFamily="18" charset="0"/>
              </a:rPr>
              <a:t>High Temperature Engineering Test Reactor, HTTR is sited underground.</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59</a:t>
            </a:fld>
            <a:endParaRPr lang="en-US">
              <a:solidFill>
                <a:prstClr val="black">
                  <a:tint val="75000"/>
                </a:prstClr>
              </a:solidFill>
            </a:endParaRPr>
          </a:p>
        </p:txBody>
      </p:sp>
      <p:pic>
        <p:nvPicPr>
          <p:cNvPr id="5" name="Content Placeholder 4" descr="HTTR buildi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6517" y="1600201"/>
            <a:ext cx="7458972" cy="4129088"/>
          </a:xfrm>
          <a:prstGeom prst="rect">
            <a:avLst/>
          </a:prstGeom>
          <a:noFill/>
          <a:ln>
            <a:noFill/>
          </a:ln>
        </p:spPr>
      </p:pic>
    </p:spTree>
    <p:extLst>
      <p:ext uri="{BB962C8B-B14F-4D97-AF65-F5344CB8AC3E}">
        <p14:creationId xmlns:p14="http://schemas.microsoft.com/office/powerpoint/2010/main" val="1524936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5DF5CD-857F-4FE9-A9D6-FF9BC404B84A}" type="slidenum">
              <a:rPr lang="en-US" smtClean="0">
                <a:solidFill>
                  <a:prstClr val="black">
                    <a:tint val="75000"/>
                  </a:prstClr>
                </a:solidFill>
              </a:rPr>
              <a:pPr/>
              <a:t>6</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71" y="309335"/>
            <a:ext cx="8658592" cy="5360080"/>
          </a:xfrm>
          <a:prstGeom prst="rect">
            <a:avLst/>
          </a:prstGeom>
        </p:spPr>
      </p:pic>
    </p:spTree>
    <p:extLst>
      <p:ext uri="{BB962C8B-B14F-4D97-AF65-F5344CB8AC3E}">
        <p14:creationId xmlns:p14="http://schemas.microsoft.com/office/powerpoint/2010/main" val="2169827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60</a:t>
            </a:fld>
            <a:endParaRPr lang="en-US">
              <a:solidFill>
                <a:prstClr val="black">
                  <a:tint val="75000"/>
                </a:prstClr>
              </a:solidFill>
            </a:endParaRPr>
          </a:p>
        </p:txBody>
      </p:sp>
      <p:pic>
        <p:nvPicPr>
          <p:cNvPr id="5" name="Content Placeholder 4" descr="htr10 Tsinghua university chin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3088" y="1600200"/>
            <a:ext cx="7045823" cy="4525963"/>
          </a:xfrm>
          <a:prstGeom prst="rect">
            <a:avLst/>
          </a:prstGeom>
          <a:noFill/>
          <a:ln>
            <a:noFill/>
          </a:ln>
        </p:spPr>
      </p:pic>
      <p:sp>
        <p:nvSpPr>
          <p:cNvPr id="6" name="Rectangle 1"/>
          <p:cNvSpPr>
            <a:spLocks noGrp="1" noChangeArrowheads="1"/>
          </p:cNvSpPr>
          <p:nvPr>
            <p:ph type="title"/>
          </p:nvPr>
        </p:nvSpPr>
        <p:spPr bwMode="auto">
          <a:xfrm>
            <a:off x="2900362" y="117752"/>
            <a:ext cx="65884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HTR-10 is a 10 </a:t>
            </a:r>
            <a:r>
              <a:rPr kumimoji="0" lang="en-US" altLang="en-US" sz="20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MWth</a:t>
            </a: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pebble bed core HTGR designed, constructed and operated by the Institute for Nuclear Energy Technology (INET) at Tsinghua University in China.</a:t>
            </a:r>
            <a:r>
              <a:rPr kumimoji="0" lang="en-US" altLang="en-US" sz="20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55817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Fluoride Salt Cooled High temperature Reactor, FHR, ORNL</a:t>
            </a:r>
            <a:endParaRPr lang="en-US" dirty="0"/>
          </a:p>
        </p:txBody>
      </p:sp>
      <p:sp>
        <p:nvSpPr>
          <p:cNvPr id="3" name="Content Placeholder 2"/>
          <p:cNvSpPr>
            <a:spLocks noGrp="1"/>
          </p:cNvSpPr>
          <p:nvPr>
            <p:ph idx="1"/>
          </p:nvPr>
        </p:nvSpPr>
        <p:spPr/>
        <p:txBody>
          <a:bodyPr/>
          <a:lstStyle/>
          <a:p>
            <a:r>
              <a:rPr lang="en-US" dirty="0" smtClean="0"/>
              <a:t>Uses solid fuel: coated-particle ceramic fuel.</a:t>
            </a:r>
          </a:p>
          <a:p>
            <a:r>
              <a:rPr lang="en-US" dirty="0" smtClean="0"/>
              <a:t>Fluoride salt is used as primary coolant.</a:t>
            </a:r>
          </a:p>
          <a:p>
            <a:r>
              <a:rPr lang="en-US" dirty="0" smtClean="0"/>
              <a:t>Low pressure pool-type primary system configuration.</a:t>
            </a:r>
          </a:p>
          <a:p>
            <a:r>
              <a:rPr lang="en-US" dirty="0" smtClean="0"/>
              <a:t>Can deliver high temperature in the range of 600 </a:t>
            </a:r>
            <a:r>
              <a:rPr lang="en-US" dirty="0" err="1" smtClean="0"/>
              <a:t>oC.</a:t>
            </a:r>
            <a:endParaRPr lang="en-US" dirty="0" smtClean="0"/>
          </a:p>
          <a:p>
            <a:r>
              <a:rPr lang="en-US" dirty="0" smtClean="0"/>
              <a:t>Strong safety features. No requirement for active response to avoid core damage or large off-site release from postulated severe accidents.</a:t>
            </a:r>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875757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Pebble </a:t>
            </a:r>
            <a:r>
              <a:rPr lang="en-US" dirty="0"/>
              <a:t>bed high temperature molten salt cooled </a:t>
            </a:r>
            <a:r>
              <a:rPr lang="en-US" dirty="0" smtClean="0"/>
              <a:t>reactor, </a:t>
            </a:r>
            <a:r>
              <a:rPr lang="en-US" dirty="0"/>
              <a:t>ORNL</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8350" y="1600201"/>
            <a:ext cx="7817138" cy="4116212"/>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10438502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Solid </a:t>
            </a:r>
            <a:r>
              <a:rPr lang="es-ES" dirty="0"/>
              <a:t>fuel </a:t>
            </a:r>
            <a:r>
              <a:rPr lang="es-ES" dirty="0" err="1" smtClean="0"/>
              <a:t>Flibe-salt</a:t>
            </a:r>
            <a:r>
              <a:rPr lang="es-ES" dirty="0" smtClean="0"/>
              <a:t> </a:t>
            </a:r>
            <a:r>
              <a:rPr lang="es-ES" dirty="0" err="1"/>
              <a:t>cooled</a:t>
            </a:r>
            <a:r>
              <a:rPr lang="es-ES" dirty="0"/>
              <a:t> fuel </a:t>
            </a:r>
            <a:r>
              <a:rPr lang="es-ES" dirty="0" err="1"/>
              <a:t>plates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92283" y="1600201"/>
            <a:ext cx="5494505" cy="4139526"/>
          </a:xfrm>
        </p:spPr>
      </p:pic>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3438837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Advantages of Liquid Fueled Systems</a:t>
            </a:r>
            <a:endParaRPr lang="en-US" dirty="0"/>
          </a:p>
        </p:txBody>
      </p:sp>
      <p:sp>
        <p:nvSpPr>
          <p:cNvPr id="3" name="Content Placeholder 2"/>
          <p:cNvSpPr>
            <a:spLocks noGrp="1"/>
          </p:cNvSpPr>
          <p:nvPr>
            <p:ph idx="1"/>
          </p:nvPr>
        </p:nvSpPr>
        <p:spPr>
          <a:xfrm>
            <a:off x="771524" y="1600201"/>
            <a:ext cx="10810875" cy="4186237"/>
          </a:xfrm>
        </p:spPr>
        <p:txBody>
          <a:bodyPr>
            <a:normAutofit fontScale="92500"/>
          </a:bodyPr>
          <a:lstStyle/>
          <a:p>
            <a:r>
              <a:rPr lang="en-US" sz="2400" dirty="0" smtClean="0"/>
              <a:t>Decay heat generation can be eliminated by continuous extraction of the fission products.</a:t>
            </a:r>
          </a:p>
          <a:p>
            <a:r>
              <a:rPr lang="en-US" sz="2400" dirty="0" smtClean="0"/>
              <a:t>Need to store solid fuel elements in storage pools eliminated.</a:t>
            </a:r>
          </a:p>
          <a:p>
            <a:endParaRPr lang="en-US" sz="2400" dirty="0"/>
          </a:p>
          <a:p>
            <a:endParaRPr lang="en-US" sz="2400" dirty="0" smtClean="0"/>
          </a:p>
          <a:p>
            <a:endParaRPr lang="en-US" sz="2400" dirty="0"/>
          </a:p>
          <a:p>
            <a:endParaRPr lang="en-US" sz="2400" dirty="0" smtClean="0"/>
          </a:p>
          <a:p>
            <a:endParaRPr lang="en-US" sz="2400" dirty="0" smtClean="0"/>
          </a:p>
          <a:p>
            <a:r>
              <a:rPr lang="en-US" sz="2400" dirty="0" smtClean="0"/>
              <a:t>Core meltdown accidents are not applicable since fuel is in liquid form.</a:t>
            </a:r>
          </a:p>
          <a:p>
            <a:r>
              <a:rPr lang="en-US" sz="2400" dirty="0" smtClean="0"/>
              <a:t>In the case of fuel spillage, secondary criticality is not a problem, since a thermal reactor requires a moderator for criticality. </a:t>
            </a:r>
            <a:endParaRPr lang="en-US" sz="2400"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64</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613" y="2427735"/>
            <a:ext cx="3886200" cy="2037366"/>
          </a:xfrm>
          <a:prstGeom prst="rect">
            <a:avLst/>
          </a:prstGeom>
        </p:spPr>
      </p:pic>
    </p:spTree>
    <p:extLst>
      <p:ext uri="{BB962C8B-B14F-4D97-AF65-F5344CB8AC3E}">
        <p14:creationId xmlns:p14="http://schemas.microsoft.com/office/powerpoint/2010/main" val="2788001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609600" y="0"/>
            <a:ext cx="10671810" cy="559752"/>
          </a:xfrm>
        </p:spPr>
        <p:txBody>
          <a:bodyPr/>
          <a:lstStyle/>
          <a:p>
            <a:r>
              <a:rPr lang="en-US" altLang="en-US" sz="2000" b="1" dirty="0" smtClean="0"/>
              <a:t>OTHER ADVANTAGES </a:t>
            </a:r>
            <a:r>
              <a:rPr lang="en-US" altLang="en-US" sz="2000" b="1" dirty="0"/>
              <a:t>OF THE THORIUM FUEL CYCLE</a:t>
            </a:r>
            <a:r>
              <a:rPr lang="en-US" altLang="en-US" dirty="0"/>
              <a:t> </a:t>
            </a:r>
          </a:p>
        </p:txBody>
      </p:sp>
      <p:sp>
        <p:nvSpPr>
          <p:cNvPr id="340995" name="Rectangle 3"/>
          <p:cNvSpPr>
            <a:spLocks noGrp="1" noChangeArrowheads="1"/>
          </p:cNvSpPr>
          <p:nvPr>
            <p:ph type="body" idx="1"/>
          </p:nvPr>
        </p:nvSpPr>
        <p:spPr>
          <a:xfrm>
            <a:off x="609600" y="948691"/>
            <a:ext cx="10972800" cy="4525963"/>
          </a:xfrm>
        </p:spPr>
        <p:txBody>
          <a:bodyPr/>
          <a:lstStyle/>
          <a:p>
            <a:pPr>
              <a:lnSpc>
                <a:spcPct val="80000"/>
              </a:lnSpc>
            </a:pPr>
            <a:endParaRPr lang="en-US" altLang="en-US" sz="1400" dirty="0"/>
          </a:p>
          <a:p>
            <a:pPr marL="0" indent="0">
              <a:lnSpc>
                <a:spcPct val="80000"/>
              </a:lnSpc>
              <a:buNone/>
            </a:pPr>
            <a:r>
              <a:rPr lang="en-US" altLang="en-US" sz="2000" dirty="0"/>
              <a:t>1. Breeding is possible in both the thermal and fast parts of the neutron spectrum with a regeneration factor of η &gt; </a:t>
            </a:r>
            <a:r>
              <a:rPr lang="en-US" altLang="en-US" sz="2000" dirty="0" smtClean="0"/>
              <a:t>2.</a:t>
            </a:r>
            <a:endParaRPr lang="en-US" altLang="en-US" sz="2000" dirty="0"/>
          </a:p>
          <a:p>
            <a:pPr marL="0" indent="0">
              <a:lnSpc>
                <a:spcPct val="80000"/>
              </a:lnSpc>
              <a:buNone/>
            </a:pPr>
            <a:r>
              <a:rPr lang="en-US" altLang="en-US" sz="2000" dirty="0"/>
              <a:t> </a:t>
            </a:r>
          </a:p>
          <a:p>
            <a:pPr marL="0" indent="0">
              <a:lnSpc>
                <a:spcPct val="80000"/>
              </a:lnSpc>
              <a:buNone/>
            </a:pPr>
            <a:r>
              <a:rPr lang="en-US" altLang="en-US" sz="2000" dirty="0"/>
              <a:t>2. Expanded nuclear fuel resources due to the higher abundance of the fertile Th232 than U238.  The USA proven resources in the state of Idaho amount to 600,000 tons of 30 percent of </a:t>
            </a:r>
            <a:r>
              <a:rPr lang="en-US" altLang="en-US" sz="2000" dirty="0" err="1"/>
              <a:t>Th</a:t>
            </a:r>
            <a:r>
              <a:rPr lang="en-US" altLang="en-US" sz="2000" dirty="0"/>
              <a:t> oxides.  The probable reserves amount to 1.5 million tons.  There exists about 3,000 tons of already milled thorium in a USA strategic stockpile stored in Nevada.</a:t>
            </a:r>
          </a:p>
          <a:p>
            <a:pPr marL="0" indent="0">
              <a:lnSpc>
                <a:spcPct val="80000"/>
              </a:lnSpc>
              <a:buNone/>
            </a:pPr>
            <a:r>
              <a:rPr lang="en-US" altLang="en-US" sz="2000" dirty="0"/>
              <a:t>  </a:t>
            </a:r>
          </a:p>
          <a:p>
            <a:pPr marL="0" indent="0">
              <a:lnSpc>
                <a:spcPct val="80000"/>
              </a:lnSpc>
              <a:buNone/>
            </a:pPr>
            <a:r>
              <a:rPr lang="en-US" altLang="en-US" sz="2000" dirty="0"/>
              <a:t>3. Lower nuclear proliferation concerns due to the reduced limited needs for enrichment of the U235 isotope that is needed for starting up the fission cycle and can then be later replaced by the bred U233.  The fusion fission hybrid totally eliminates that need.  An attempted U233 weapon test was reported as a fizzle because the U232 contaminant concentration and its daughter products could not be reduced enough. </a:t>
            </a:r>
          </a:p>
          <a:p>
            <a:pPr marL="0" indent="0">
              <a:lnSpc>
                <a:spcPct val="80000"/>
              </a:lnSpc>
              <a:buNone/>
            </a:pPr>
            <a:endParaRPr lang="en-US" altLang="en-US" sz="2000" dirty="0"/>
          </a:p>
          <a:p>
            <a:pPr marL="0" indent="0">
              <a:lnSpc>
                <a:spcPct val="80000"/>
              </a:lnSpc>
              <a:buNone/>
            </a:pPr>
            <a:r>
              <a:rPr lang="en-US" altLang="en-US" sz="2000" dirty="0"/>
              <a:t>4. A superior system of handling fission products wastes than other nuclear technologies and a much lower production of the long lived transuranic elements as waste.  One ton of natural Th232, not requiring enrichment, is needed to power a 1,000 </a:t>
            </a:r>
            <a:r>
              <a:rPr lang="en-US" altLang="en-US" sz="2000" dirty="0" err="1"/>
              <a:t>MWe</a:t>
            </a:r>
            <a:r>
              <a:rPr lang="en-US" altLang="en-US" sz="2000" dirty="0"/>
              <a:t> reactor per year compared with about 33 tons of uranium solid fuel to produce the same amount of power.  The thorium just needs to be purified then converted into a fluoride.  The same initial fuel loading of one ton per year is discharged primarily as fission products to be disposed of for the fission thorium cycle.</a:t>
            </a:r>
          </a:p>
        </p:txBody>
      </p:sp>
    </p:spTree>
    <p:extLst>
      <p:ext uri="{BB962C8B-B14F-4D97-AF65-F5344CB8AC3E}">
        <p14:creationId xmlns:p14="http://schemas.microsoft.com/office/powerpoint/2010/main" val="4145107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609600" y="240348"/>
            <a:ext cx="10500360" cy="491172"/>
          </a:xfrm>
        </p:spPr>
        <p:txBody>
          <a:bodyPr/>
          <a:lstStyle/>
          <a:p>
            <a:r>
              <a:rPr lang="en-US" altLang="en-US" sz="2000"/>
              <a:t>ADVANTAGES OF THE THORIUM FUEL CYCLE</a:t>
            </a:r>
          </a:p>
        </p:txBody>
      </p:sp>
      <p:sp>
        <p:nvSpPr>
          <p:cNvPr id="342019" name="Rectangle 3"/>
          <p:cNvSpPr>
            <a:spLocks noGrp="1" noChangeArrowheads="1"/>
          </p:cNvSpPr>
          <p:nvPr>
            <p:ph type="body" idx="1"/>
          </p:nvPr>
        </p:nvSpPr>
        <p:spPr>
          <a:xfrm>
            <a:off x="609600" y="811531"/>
            <a:ext cx="11014710" cy="5566409"/>
          </a:xfrm>
        </p:spPr>
        <p:txBody>
          <a:bodyPr/>
          <a:lstStyle/>
          <a:p>
            <a:pPr marL="0" indent="0">
              <a:lnSpc>
                <a:spcPct val="80000"/>
              </a:lnSpc>
              <a:buNone/>
            </a:pPr>
            <a:r>
              <a:rPr lang="en-US" altLang="en-US" sz="1800" dirty="0"/>
              <a:t>5. Ease of separation of the lower volume and short lived fission products for eventual disposal.</a:t>
            </a:r>
          </a:p>
          <a:p>
            <a:pPr marL="0" indent="0">
              <a:lnSpc>
                <a:spcPct val="80000"/>
              </a:lnSpc>
              <a:buNone/>
            </a:pPr>
            <a:endParaRPr lang="en-US" altLang="en-US" sz="1800" dirty="0"/>
          </a:p>
          <a:p>
            <a:pPr marL="0" indent="0">
              <a:lnSpc>
                <a:spcPct val="80000"/>
              </a:lnSpc>
              <a:buNone/>
            </a:pPr>
            <a:r>
              <a:rPr lang="en-US" altLang="en-US" sz="1800" dirty="0"/>
              <a:t>6. Higher fuel burnup and fuel utilization than the U235-Pu239 cycle.</a:t>
            </a:r>
          </a:p>
          <a:p>
            <a:pPr marL="0" indent="0">
              <a:lnSpc>
                <a:spcPct val="80000"/>
              </a:lnSpc>
              <a:buNone/>
            </a:pPr>
            <a:endParaRPr lang="en-US" altLang="en-US" sz="1800" dirty="0"/>
          </a:p>
          <a:p>
            <a:pPr marL="0" indent="0">
              <a:lnSpc>
                <a:spcPct val="80000"/>
              </a:lnSpc>
              <a:buNone/>
            </a:pPr>
            <a:r>
              <a:rPr lang="en-US" altLang="en-US" sz="1800" dirty="0"/>
              <a:t>7. Enhanced nuclear safety associated with better temperature and void reactivity coefficients and lower excess reactivity in the core.  Upon being drained from its reactor vessel, a thorium molten salt would solidify shutting down the chain reaction,</a:t>
            </a:r>
          </a:p>
          <a:p>
            <a:pPr marL="0" indent="0">
              <a:lnSpc>
                <a:spcPct val="80000"/>
              </a:lnSpc>
              <a:buNone/>
            </a:pPr>
            <a:endParaRPr lang="en-US" altLang="en-US" sz="1800" dirty="0"/>
          </a:p>
          <a:p>
            <a:pPr marL="0" indent="0">
              <a:lnSpc>
                <a:spcPct val="80000"/>
              </a:lnSpc>
              <a:buNone/>
            </a:pPr>
            <a:r>
              <a:rPr lang="en-US" altLang="en-US" sz="1800" dirty="0"/>
              <a:t>8. With a tailored breeding ratio of unity, a fission thorium fuelled reactor can generate its own fuel, after a small amount of fissile fuel is used as an initial loading.</a:t>
            </a:r>
          </a:p>
          <a:p>
            <a:pPr marL="0" indent="0">
              <a:lnSpc>
                <a:spcPct val="80000"/>
              </a:lnSpc>
              <a:buNone/>
            </a:pPr>
            <a:r>
              <a:rPr lang="en-US" altLang="en-US" sz="1800" dirty="0"/>
              <a:t>  </a:t>
            </a:r>
          </a:p>
          <a:p>
            <a:pPr marL="0" indent="0">
              <a:lnSpc>
                <a:spcPct val="80000"/>
              </a:lnSpc>
              <a:buNone/>
            </a:pPr>
            <a:r>
              <a:rPr lang="en-US" altLang="en-US" sz="1800" dirty="0"/>
              <a:t>9. The operation at high temperature implies higher thermal efficiency with a Brayton gas turbine cycle (thermal efficiency around 40-50 percent) instead of a Joule or Rankine steam cycle (thermal efficiency around 33 percent), and lower waste heat that can be used for desalination or space heating.  An open air cooled cycle can be contemplated eliminating the need for cooling water and the associated heat exchange equipment in arid areas of the world.</a:t>
            </a:r>
          </a:p>
          <a:p>
            <a:pPr marL="0" indent="0">
              <a:lnSpc>
                <a:spcPct val="80000"/>
              </a:lnSpc>
              <a:buNone/>
            </a:pPr>
            <a:endParaRPr lang="en-US" altLang="en-US" sz="1800" dirty="0"/>
          </a:p>
          <a:p>
            <a:pPr marL="0" indent="0">
              <a:lnSpc>
                <a:spcPct val="80000"/>
              </a:lnSpc>
              <a:buNone/>
            </a:pPr>
            <a:r>
              <a:rPr lang="en-US" altLang="en-US" sz="1800" dirty="0"/>
              <a:t>10. A thorium cycle for base-load electrical operation would provide a perfect match to peak-load cycle wind turbines generation.  The produced wind energy can be stored as compressed air which can be used to cool a thorium open cycle reactor, substantially increasing its thermal efficiency, yet not requiring a water supply for cooling. </a:t>
            </a:r>
          </a:p>
          <a:p>
            <a:pPr marL="0" indent="0">
              <a:lnSpc>
                <a:spcPct val="80000"/>
              </a:lnSpc>
              <a:buNone/>
            </a:pPr>
            <a:endParaRPr lang="en-US" altLang="en-US" sz="1800" dirty="0"/>
          </a:p>
        </p:txBody>
      </p:sp>
    </p:spTree>
    <p:extLst>
      <p:ext uri="{BB962C8B-B14F-4D97-AF65-F5344CB8AC3E}">
        <p14:creationId xmlns:p14="http://schemas.microsoft.com/office/powerpoint/2010/main" val="39759440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09600" y="274638"/>
            <a:ext cx="10214610" cy="331152"/>
          </a:xfrm>
        </p:spPr>
        <p:txBody>
          <a:bodyPr/>
          <a:lstStyle/>
          <a:p>
            <a:r>
              <a:rPr lang="en-US" altLang="en-US" sz="2000" b="1" dirty="0"/>
              <a:t>ADVANTAGES OF THE THORIUM FUEL CYCLE</a:t>
            </a:r>
          </a:p>
        </p:txBody>
      </p:sp>
      <p:sp>
        <p:nvSpPr>
          <p:cNvPr id="343043" name="Rectangle 3"/>
          <p:cNvSpPr>
            <a:spLocks noGrp="1" noChangeArrowheads="1"/>
          </p:cNvSpPr>
          <p:nvPr>
            <p:ph type="body" idx="1"/>
          </p:nvPr>
        </p:nvSpPr>
        <p:spPr>
          <a:xfrm>
            <a:off x="609600" y="720090"/>
            <a:ext cx="11106150" cy="6023609"/>
          </a:xfrm>
        </p:spPr>
        <p:txBody>
          <a:bodyPr/>
          <a:lstStyle/>
          <a:p>
            <a:pPr marL="0" indent="0">
              <a:lnSpc>
                <a:spcPct val="80000"/>
              </a:lnSpc>
              <a:buNone/>
            </a:pPr>
            <a:r>
              <a:rPr lang="en-US" altLang="en-US" sz="2000" dirty="0"/>
              <a:t>11. The unit powers are scalable over a wide range for different applications such as process heat or electrical production.  Units of 100 </a:t>
            </a:r>
            <a:r>
              <a:rPr lang="en-US" altLang="en-US" sz="2000" dirty="0" err="1"/>
              <a:t>MWe</a:t>
            </a:r>
            <a:r>
              <a:rPr lang="en-US" altLang="en-US" sz="2000" dirty="0"/>
              <a:t> each can be designed, built and combined for larger power needs.</a:t>
            </a:r>
          </a:p>
          <a:p>
            <a:pPr marL="0" indent="0">
              <a:lnSpc>
                <a:spcPct val="80000"/>
              </a:lnSpc>
              <a:buNone/>
            </a:pPr>
            <a:endParaRPr lang="en-US" altLang="en-US" sz="2000" dirty="0"/>
          </a:p>
          <a:p>
            <a:pPr marL="0" indent="0">
              <a:lnSpc>
                <a:spcPct val="80000"/>
              </a:lnSpc>
              <a:buNone/>
            </a:pPr>
            <a:r>
              <a:rPr lang="en-US" altLang="en-US" sz="2000" dirty="0"/>
              <a:t>12. Operation at atmospheric pressure without pressurization implies the use of standard equipment with a lower cost than the equipment operated at high pressure in the LWRs cycle.</a:t>
            </a:r>
          </a:p>
          <a:p>
            <a:pPr marL="0" indent="0">
              <a:lnSpc>
                <a:spcPct val="80000"/>
              </a:lnSpc>
              <a:buNone/>
            </a:pPr>
            <a:endParaRPr lang="en-US" altLang="en-US" sz="2000" dirty="0"/>
          </a:p>
          <a:p>
            <a:pPr marL="0" indent="0">
              <a:lnSpc>
                <a:spcPct val="80000"/>
              </a:lnSpc>
              <a:buNone/>
            </a:pPr>
            <a:r>
              <a:rPr lang="en-US" altLang="en-US" sz="2000" dirty="0"/>
              <a:t>13. In uranium-fuelled thermal reactors, without breeding, only 0.72 percent or 1/139 of the uranium is burned as U235.  If we assume that about 40 percent of the thorium can be converted into U233 then </a:t>
            </a:r>
            <a:r>
              <a:rPr lang="en-US" altLang="en-US" sz="2000" dirty="0" err="1"/>
              <a:t>fissioned</a:t>
            </a:r>
            <a:r>
              <a:rPr lang="en-US" altLang="en-US" sz="2000" dirty="0"/>
              <a:t>, this would lead to an energy efficiency ratio of 139 x 0.40 = 55.6 or 5560 percent more efficient use of the available resource. </a:t>
            </a:r>
          </a:p>
          <a:p>
            <a:pPr marL="0" indent="0">
              <a:lnSpc>
                <a:spcPct val="80000"/>
              </a:lnSpc>
              <a:buNone/>
            </a:pPr>
            <a:endParaRPr lang="en-US" altLang="en-US" sz="2000" dirty="0"/>
          </a:p>
          <a:p>
            <a:pPr marL="0" indent="0">
              <a:lnSpc>
                <a:spcPct val="80000"/>
              </a:lnSpc>
              <a:buNone/>
            </a:pPr>
            <a:r>
              <a:rPr lang="en-US" altLang="en-US" sz="2000" dirty="0"/>
              <a:t>14. Operational experience exists from the Molten Salt reactor experiment (MSRE) at oak Ridge National Laboratory (ORNL) at Oak Ridge, Tennessee.  A thorium fluoride salt was not corrosive to nickel alloy: </a:t>
            </a:r>
            <a:r>
              <a:rPr lang="en-US" altLang="en-US" sz="2000" dirty="0" err="1"/>
              <a:t>Hastelloy</a:t>
            </a:r>
            <a:r>
              <a:rPr lang="en-US" altLang="en-US" sz="2000" dirty="0"/>
              <a:t>-N.  Corrosion was caused only from tellurium, a fission product.</a:t>
            </a:r>
          </a:p>
          <a:p>
            <a:pPr>
              <a:lnSpc>
                <a:spcPct val="80000"/>
              </a:lnSpc>
            </a:pPr>
            <a:endParaRPr lang="en-US" altLang="en-US" sz="1600" dirty="0"/>
          </a:p>
        </p:txBody>
      </p:sp>
    </p:spTree>
    <p:extLst>
      <p:ext uri="{BB962C8B-B14F-4D97-AF65-F5344CB8AC3E}">
        <p14:creationId xmlns:p14="http://schemas.microsoft.com/office/powerpoint/2010/main" val="1908133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775576" cy="998350"/>
          </a:xfrm>
        </p:spPr>
        <p:txBody>
          <a:bodyPr/>
          <a:lstStyle/>
          <a:p>
            <a:r>
              <a:rPr lang="en-US" dirty="0" smtClean="0"/>
              <a:t>Summary</a:t>
            </a:r>
            <a:endParaRPr lang="en-US" dirty="0"/>
          </a:p>
        </p:txBody>
      </p:sp>
      <p:sp>
        <p:nvSpPr>
          <p:cNvPr id="3" name="Content Placeholder 2"/>
          <p:cNvSpPr>
            <a:spLocks noGrp="1"/>
          </p:cNvSpPr>
          <p:nvPr>
            <p:ph idx="1"/>
          </p:nvPr>
        </p:nvSpPr>
        <p:spPr>
          <a:xfrm>
            <a:off x="609600" y="1417639"/>
            <a:ext cx="10847294" cy="4274950"/>
          </a:xfrm>
        </p:spPr>
        <p:txBody>
          <a:bodyPr>
            <a:normAutofit fontScale="92500"/>
          </a:bodyPr>
          <a:lstStyle/>
          <a:p>
            <a:pPr lvl="0" algn="just" fontAlgn="base">
              <a:lnSpc>
                <a:spcPct val="80000"/>
              </a:lnSpc>
              <a:spcBef>
                <a:spcPct val="0"/>
              </a:spcBef>
              <a:spcAft>
                <a:spcPct val="0"/>
              </a:spcAft>
              <a:buClr>
                <a:srgbClr val="00CCFF"/>
              </a:buClr>
              <a:buSzPct val="65000"/>
              <a:buNone/>
            </a:pPr>
            <a:r>
              <a:rPr lang="en-US" altLang="en-US" sz="2000" b="1" dirty="0" smtClean="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An overview of </a:t>
            </a:r>
            <a:r>
              <a:rPr lang="en-US" altLang="en-US" sz="1800" b="1" dirty="0">
                <a:solidFill>
                  <a:srgbClr val="FFFFFF"/>
                </a:solidFill>
                <a:effectLst>
                  <a:outerShdw blurRad="38100" dist="38100" dir="2700000" algn="tl">
                    <a:srgbClr val="000000"/>
                  </a:outerShdw>
                </a:effectLst>
                <a:latin typeface="Tahoma"/>
              </a:rPr>
              <a:t>the thorium fission fuel cycle </a:t>
            </a:r>
            <a:r>
              <a:rPr lang="en-US" altLang="en-US" sz="1800" b="1" dirty="0" smtClean="0">
                <a:solidFill>
                  <a:srgbClr val="FFFFFF"/>
                </a:solidFill>
                <a:effectLst>
                  <a:outerShdw blurRad="38100" dist="38100" dir="2700000" algn="tl">
                    <a:srgbClr val="000000"/>
                  </a:outerShdw>
                </a:effectLst>
                <a:latin typeface="Tahoma"/>
              </a:rPr>
              <a:t>is presented.  The global and local </a:t>
            </a:r>
            <a:r>
              <a:rPr lang="en-US" altLang="en-US" sz="1800" b="1" dirty="0" err="1" smtClean="0">
                <a:solidFill>
                  <a:srgbClr val="FFFFFF"/>
                </a:solidFill>
                <a:effectLst>
                  <a:outerShdw blurRad="38100" dist="38100" dir="2700000" algn="tl">
                    <a:srgbClr val="000000"/>
                  </a:outerShdw>
                </a:effectLst>
                <a:latin typeface="Tahoma"/>
              </a:rPr>
              <a:t>Th</a:t>
            </a:r>
            <a:r>
              <a:rPr lang="en-US" altLang="en-US" sz="1800" b="1" dirty="0" smtClean="0">
                <a:solidFill>
                  <a:srgbClr val="FFFFFF"/>
                </a:solidFill>
                <a:effectLst>
                  <a:outerShdw blurRad="38100" dist="38100" dir="2700000" algn="tl">
                    <a:srgbClr val="000000"/>
                  </a:outerShdw>
                </a:effectLst>
                <a:latin typeface="Tahoma"/>
              </a:rPr>
              <a:t> resources are assessed, and its ability to provide a practically unlimited energy supply through the breeding process is discussed. Two approaches  to the use of thorium are identified  using either solid or liquid fuel. </a:t>
            </a:r>
            <a:endParaRPr lang="en-US" altLang="en-US" sz="1800" b="1" dirty="0">
              <a:solidFill>
                <a:srgbClr val="FFFFFF"/>
              </a:solidFill>
              <a:effectLst>
                <a:outerShdw blurRad="38100" dist="38100" dir="2700000" algn="tl">
                  <a:srgbClr val="000000"/>
                </a:outerShdw>
              </a:effectLst>
              <a:latin typeface="Tahoma"/>
            </a:endParaRPr>
          </a:p>
          <a:p>
            <a:pPr lvl="0" algn="just" fontAlgn="base">
              <a:lnSpc>
                <a:spcPct val="80000"/>
              </a:lnSpc>
              <a:spcBef>
                <a:spcPct val="0"/>
              </a:spcBef>
              <a:spcAft>
                <a:spcPct val="0"/>
              </a:spcAft>
              <a:buClr>
                <a:srgbClr val="00CCFF"/>
              </a:buClr>
              <a:buSzPct val="65000"/>
              <a:buNone/>
            </a:pP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solid fuel </a:t>
            </a:r>
            <a:r>
              <a:rPr lang="en-US" altLang="en-US" sz="1800" b="1" dirty="0" smtClean="0">
                <a:solidFill>
                  <a:srgbClr val="FFFFFF"/>
                </a:solidFill>
                <a:effectLst>
                  <a:outerShdw blurRad="38100" dist="38100" dir="2700000" algn="tl">
                    <a:srgbClr val="000000"/>
                  </a:outerShdw>
                </a:effectLst>
                <a:latin typeface="Tahoma"/>
              </a:rPr>
              <a:t>approach</a:t>
            </a:r>
            <a:r>
              <a:rPr lang="en-US" altLang="en-US" sz="1800" b="1" dirty="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is exemplified in </a:t>
            </a:r>
            <a:r>
              <a:rPr lang="en-US" altLang="en-US" sz="1800" b="1" dirty="0">
                <a:solidFill>
                  <a:srgbClr val="FFFFFF"/>
                </a:solidFill>
                <a:effectLst>
                  <a:outerShdw blurRad="38100" dist="38100" dir="2700000" algn="tl">
                    <a:srgbClr val="000000"/>
                  </a:outerShdw>
                </a:effectLst>
                <a:latin typeface="Tahoma"/>
              </a:rPr>
              <a:t>the pilot </a:t>
            </a:r>
            <a:r>
              <a:rPr lang="en-US" altLang="en-US" sz="1800" b="1" dirty="0" err="1">
                <a:solidFill>
                  <a:srgbClr val="FFFFFF"/>
                </a:solidFill>
                <a:effectLst>
                  <a:outerShdw blurRad="38100" dist="38100" dir="2700000" algn="tl">
                    <a:srgbClr val="000000"/>
                  </a:outerShdw>
                </a:effectLst>
                <a:latin typeface="Tahoma"/>
              </a:rPr>
              <a:t>Shippingport</a:t>
            </a:r>
            <a:r>
              <a:rPr lang="en-US" altLang="en-US" sz="1800" b="1" dirty="0">
                <a:solidFill>
                  <a:srgbClr val="FFFFFF"/>
                </a:solidFill>
                <a:effectLst>
                  <a:outerShdw blurRad="38100" dist="38100" dir="2700000" algn="tl">
                    <a:srgbClr val="000000"/>
                  </a:outerShdw>
                </a:effectLst>
                <a:latin typeface="Tahoma"/>
              </a:rPr>
              <a:t> fission reactor </a:t>
            </a:r>
            <a:r>
              <a:rPr lang="en-US" altLang="en-US" sz="1800" b="1" dirty="0" smtClean="0">
                <a:solidFill>
                  <a:srgbClr val="FFFFFF"/>
                </a:solidFill>
                <a:effectLst>
                  <a:outerShdw blurRad="38100" dist="38100" dir="2700000" algn="tl">
                    <a:srgbClr val="000000"/>
                  </a:outerShdw>
                </a:effectLst>
                <a:latin typeface="Tahoma"/>
              </a:rPr>
              <a:t>plant using the seed and blanket approach, in </a:t>
            </a:r>
            <a:r>
              <a:rPr lang="en-US" altLang="en-US" sz="1800" b="1" dirty="0">
                <a:solidFill>
                  <a:srgbClr val="FFFFFF"/>
                </a:solidFill>
                <a:effectLst>
                  <a:outerShdw blurRad="38100" dist="38100" dir="2700000" algn="tl">
                    <a:srgbClr val="000000"/>
                  </a:outerShdw>
                </a:effectLst>
                <a:latin typeface="Tahoma"/>
              </a:rPr>
              <a:t>the High Temperature Gas Cooled Reactor (HTGR) in a pebble bed and a prismatic moderator and fuel configurations.  The General Atomics (GA) Company built two thorium reactors over the 1960-1970 period.  The first was a 40 </a:t>
            </a:r>
            <a:r>
              <a:rPr lang="en-US" altLang="en-US" sz="1800" b="1" dirty="0" err="1">
                <a:solidFill>
                  <a:srgbClr val="FFFFFF"/>
                </a:solidFill>
                <a:effectLst>
                  <a:outerShdw blurRad="38100" dist="38100" dir="2700000" algn="tl">
                    <a:srgbClr val="000000"/>
                  </a:outerShdw>
                </a:effectLst>
                <a:latin typeface="Tahoma"/>
              </a:rPr>
              <a:t>MWe</a:t>
            </a:r>
            <a:r>
              <a:rPr lang="en-US" altLang="en-US" sz="1800" b="1" dirty="0">
                <a:solidFill>
                  <a:srgbClr val="FFFFFF"/>
                </a:solidFill>
                <a:effectLst>
                  <a:outerShdw blurRad="38100" dist="38100" dir="2700000" algn="tl">
                    <a:srgbClr val="000000"/>
                  </a:outerShdw>
                </a:effectLst>
                <a:latin typeface="Tahoma"/>
              </a:rPr>
              <a:t> prototype at Peach Bottom, Pennsylvania operated by Philadelphia Electric.  The second was the 330 </a:t>
            </a:r>
            <a:r>
              <a:rPr lang="en-US" altLang="en-US" sz="1800" b="1" dirty="0" err="1">
                <a:solidFill>
                  <a:srgbClr val="FFFFFF"/>
                </a:solidFill>
                <a:effectLst>
                  <a:outerShdw blurRad="38100" dist="38100" dir="2700000" algn="tl">
                    <a:srgbClr val="000000"/>
                  </a:outerShdw>
                </a:effectLst>
                <a:latin typeface="Tahoma"/>
              </a:rPr>
              <a:t>MWe</a:t>
            </a:r>
            <a:r>
              <a:rPr lang="en-US" altLang="en-US" sz="1800" b="1" dirty="0">
                <a:solidFill>
                  <a:srgbClr val="FFFFFF"/>
                </a:solidFill>
                <a:effectLst>
                  <a:outerShdw blurRad="38100" dist="38100" dir="2700000" algn="tl">
                    <a:srgbClr val="000000"/>
                  </a:outerShdw>
                </a:effectLst>
                <a:latin typeface="Tahoma"/>
              </a:rPr>
              <a:t> Fort St. </a:t>
            </a:r>
            <a:r>
              <a:rPr lang="en-US" altLang="en-US" sz="1800" b="1" dirty="0" err="1">
                <a:solidFill>
                  <a:srgbClr val="FFFFFF"/>
                </a:solidFill>
                <a:effectLst>
                  <a:outerShdw blurRad="38100" dist="38100" dir="2700000" algn="tl">
                    <a:srgbClr val="000000"/>
                  </a:outerShdw>
                </a:effectLst>
                <a:latin typeface="Tahoma"/>
              </a:rPr>
              <a:t>Vrain</a:t>
            </a:r>
            <a:r>
              <a:rPr lang="en-US" altLang="en-US" sz="1800" b="1" dirty="0">
                <a:solidFill>
                  <a:srgbClr val="FFFFFF"/>
                </a:solidFill>
                <a:effectLst>
                  <a:outerShdw blurRad="38100" dist="38100" dir="2700000" algn="tl">
                    <a:srgbClr val="000000"/>
                  </a:outerShdw>
                </a:effectLst>
                <a:latin typeface="Tahoma"/>
              </a:rPr>
              <a:t> reactor for Public service of Colorado which operated between 1971 and </a:t>
            </a:r>
            <a:r>
              <a:rPr lang="en-US" altLang="en-US" sz="1800" b="1" dirty="0" smtClean="0">
                <a:solidFill>
                  <a:srgbClr val="FFFFFF"/>
                </a:solidFill>
                <a:effectLst>
                  <a:outerShdw blurRad="38100" dist="38100" dir="2700000" algn="tl">
                    <a:srgbClr val="000000"/>
                  </a:outerShdw>
                </a:effectLst>
                <a:latin typeface="Tahoma"/>
              </a:rPr>
              <a:t>1975. </a:t>
            </a:r>
            <a:r>
              <a:rPr lang="en-US" altLang="en-US" sz="1800" b="1" dirty="0">
                <a:solidFill>
                  <a:srgbClr val="FFFFFF"/>
                </a:solidFill>
                <a:effectLst>
                  <a:outerShdw blurRad="38100" dist="38100" dir="2700000" algn="tl">
                    <a:srgbClr val="000000"/>
                  </a:outerShdw>
                </a:effectLst>
                <a:latin typeface="Tahoma"/>
              </a:rPr>
              <a:t>T</a:t>
            </a:r>
            <a:r>
              <a:rPr lang="en-US" altLang="en-US" sz="1800" b="1" dirty="0" smtClean="0">
                <a:solidFill>
                  <a:srgbClr val="FFFFFF"/>
                </a:solidFill>
                <a:effectLst>
                  <a:outerShdw blurRad="38100" dist="38100" dir="2700000" algn="tl">
                    <a:srgbClr val="000000"/>
                  </a:outerShdw>
                </a:effectLst>
                <a:latin typeface="Tahoma"/>
              </a:rPr>
              <a:t>he </a:t>
            </a:r>
            <a:r>
              <a:rPr lang="en-US" altLang="en-US" sz="1800" b="1" dirty="0">
                <a:solidFill>
                  <a:srgbClr val="FFFFFF"/>
                </a:solidFill>
                <a:effectLst>
                  <a:outerShdw blurRad="38100" dist="38100" dir="2700000" algn="tl">
                    <a:srgbClr val="000000"/>
                  </a:outerShdw>
                </a:effectLst>
                <a:latin typeface="Tahoma"/>
              </a:rPr>
              <a:t>AVR, TFTR-300 pebble-bed reactor </a:t>
            </a:r>
            <a:r>
              <a:rPr lang="en-US" altLang="en-US" sz="1800" b="1" dirty="0" smtClean="0">
                <a:solidFill>
                  <a:srgbClr val="FFFFFF"/>
                </a:solidFill>
                <a:effectLst>
                  <a:outerShdw blurRad="38100" dist="38100" dir="2700000" algn="tl">
                    <a:srgbClr val="000000"/>
                  </a:outerShdw>
                </a:effectLst>
                <a:latin typeface="Tahoma"/>
              </a:rPr>
              <a:t>was built and operated in Germany. </a:t>
            </a:r>
            <a:r>
              <a:rPr lang="en-US" altLang="en-US" sz="1800" b="1" dirty="0">
                <a:solidFill>
                  <a:srgbClr val="FFFFFF"/>
                </a:solidFill>
                <a:effectLst>
                  <a:outerShdw blurRad="38100" dist="38100" dir="2700000" algn="tl">
                    <a:srgbClr val="000000"/>
                  </a:outerShdw>
                </a:effectLst>
                <a:latin typeface="Tahoma"/>
              </a:rPr>
              <a:t>E</a:t>
            </a:r>
            <a:r>
              <a:rPr lang="en-US" altLang="en-US" sz="1800" b="1" dirty="0" smtClean="0">
                <a:solidFill>
                  <a:srgbClr val="FFFFFF"/>
                </a:solidFill>
                <a:effectLst>
                  <a:outerShdw blurRad="38100" dist="38100" dir="2700000" algn="tl">
                    <a:srgbClr val="000000"/>
                  </a:outerShdw>
                </a:effectLst>
                <a:latin typeface="Tahoma"/>
              </a:rPr>
              <a:t>xisting research reactor installations are centered around solid fuel. This approach is characterized by marginal breeding capabilities requiring sometimes the use of neutron multiplication features such as the use of beryllium.</a:t>
            </a:r>
            <a:endParaRPr lang="en-US" altLang="en-US" sz="1800" b="1" dirty="0">
              <a:solidFill>
                <a:srgbClr val="FFFFFF"/>
              </a:solidFill>
              <a:effectLst>
                <a:outerShdw blurRad="38100" dist="38100" dir="2700000" algn="tl">
                  <a:srgbClr val="000000"/>
                </a:outerShdw>
              </a:effectLst>
              <a:latin typeface="Tahoma"/>
            </a:endParaRPr>
          </a:p>
          <a:p>
            <a:pPr lvl="0" algn="just" fontAlgn="base">
              <a:lnSpc>
                <a:spcPct val="80000"/>
              </a:lnSpc>
              <a:spcBef>
                <a:spcPct val="0"/>
              </a:spcBef>
              <a:spcAft>
                <a:spcPct val="0"/>
              </a:spcAft>
              <a:buClr>
                <a:srgbClr val="00CCFF"/>
              </a:buClr>
              <a:buSzPct val="65000"/>
              <a:buNone/>
            </a:pP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liquid fuel </a:t>
            </a:r>
            <a:r>
              <a:rPr lang="en-US" altLang="en-US" sz="1800" b="1" dirty="0" smtClean="0">
                <a:solidFill>
                  <a:srgbClr val="FFFFFF"/>
                </a:solidFill>
                <a:effectLst>
                  <a:outerShdw blurRad="38100" dist="38100" dir="2700000" algn="tl">
                    <a:srgbClr val="000000"/>
                  </a:outerShdw>
                </a:effectLst>
                <a:latin typeface="Tahoma"/>
              </a:rPr>
              <a:t>approach was pursued on an experimental basis in the Molten Salt Breeder Experiment (MSBR) over </a:t>
            </a:r>
            <a:r>
              <a:rPr lang="en-US" altLang="en-US" sz="1800" b="1" dirty="0">
                <a:solidFill>
                  <a:srgbClr val="FFFFFF"/>
                </a:solidFill>
                <a:effectLst>
                  <a:outerShdw blurRad="38100" dist="38100" dir="2700000" algn="tl">
                    <a:srgbClr val="000000"/>
                  </a:outerShdw>
                </a:effectLst>
                <a:latin typeface="Tahoma"/>
              </a:rPr>
              <a:t>the period 1950-1976 </a:t>
            </a:r>
            <a:r>
              <a:rPr lang="en-US" altLang="en-US" sz="1800" b="1" dirty="0" smtClean="0">
                <a:solidFill>
                  <a:srgbClr val="FFFFFF"/>
                </a:solidFill>
                <a:effectLst>
                  <a:outerShdw blurRad="38100" dist="38100" dir="2700000" algn="tl">
                    <a:srgbClr val="000000"/>
                  </a:outerShdw>
                </a:effectLst>
                <a:latin typeface="Tahoma"/>
              </a:rPr>
              <a:t>at </a:t>
            </a:r>
            <a:r>
              <a:rPr lang="en-US" altLang="en-US" sz="1800" b="1" dirty="0">
                <a:solidFill>
                  <a:srgbClr val="FFFFFF"/>
                </a:solidFill>
                <a:effectLst>
                  <a:outerShdw blurRad="38100" dist="38100" dir="2700000" algn="tl">
                    <a:srgbClr val="000000"/>
                  </a:outerShdw>
                </a:effectLst>
                <a:latin typeface="Tahoma"/>
              </a:rPr>
              <a:t>the Oak Ridge National Laboratory (ORNL</a:t>
            </a:r>
            <a:r>
              <a:rPr lang="en-US" altLang="en-US" sz="1800" b="1" dirty="0" smtClean="0">
                <a:solidFill>
                  <a:srgbClr val="FFFFFF"/>
                </a:solidFill>
                <a:effectLst>
                  <a:outerShdw blurRad="38100" dist="38100" dir="2700000" algn="tl">
                    <a:srgbClr val="000000"/>
                  </a:outerShdw>
                </a:effectLst>
                <a:latin typeface="Tahoma"/>
              </a:rPr>
              <a:t>). The </a:t>
            </a:r>
            <a:r>
              <a:rPr lang="en-US" altLang="en-US" sz="1800" b="1" dirty="0">
                <a:solidFill>
                  <a:srgbClr val="FFFFFF"/>
                </a:solidFill>
                <a:effectLst>
                  <a:outerShdw blurRad="38100" dist="38100" dir="2700000" algn="tl">
                    <a:srgbClr val="000000"/>
                  </a:outerShdw>
                </a:effectLst>
                <a:latin typeface="Tahoma"/>
              </a:rPr>
              <a:t>Molten Salt Breeder Reactor is </a:t>
            </a:r>
            <a:r>
              <a:rPr lang="en-US" altLang="en-US" sz="1800" b="1" dirty="0" smtClean="0">
                <a:solidFill>
                  <a:srgbClr val="FFFFFF"/>
                </a:solidFill>
                <a:effectLst>
                  <a:outerShdw blurRad="38100" dist="38100" dir="2700000" algn="tl">
                    <a:srgbClr val="000000"/>
                  </a:outerShdw>
                </a:effectLst>
                <a:latin typeface="Tahoma"/>
              </a:rPr>
              <a:t>also understudy </a:t>
            </a:r>
            <a:r>
              <a:rPr lang="en-US" altLang="en-US" sz="1800" b="1" dirty="0">
                <a:solidFill>
                  <a:srgbClr val="FFFFFF"/>
                </a:solidFill>
                <a:effectLst>
                  <a:outerShdw blurRad="38100" dist="38100" dir="2700000" algn="tl">
                    <a:srgbClr val="000000"/>
                  </a:outerShdw>
                </a:effectLst>
                <a:latin typeface="Tahoma"/>
              </a:rPr>
              <a:t>as a Generation IV reactor concept</a:t>
            </a:r>
            <a:r>
              <a:rPr lang="en-US" altLang="en-US" sz="1800" b="1" dirty="0" smtClean="0">
                <a:solidFill>
                  <a:srgbClr val="FFFFFF"/>
                </a:solidFill>
                <a:effectLst>
                  <a:outerShdw blurRad="38100" dist="38100" dir="2700000" algn="tl">
                    <a:srgbClr val="000000"/>
                  </a:outerShdw>
                </a:effectLst>
                <a:latin typeface="Tahoma"/>
              </a:rPr>
              <a:t>. </a:t>
            </a:r>
          </a:p>
          <a:p>
            <a:pPr lvl="0" algn="just" fontAlgn="base">
              <a:lnSpc>
                <a:spcPct val="80000"/>
              </a:lnSpc>
              <a:spcBef>
                <a:spcPct val="0"/>
              </a:spcBef>
              <a:spcAft>
                <a:spcPct val="0"/>
              </a:spcAft>
              <a:buClr>
                <a:srgbClr val="00CCFF"/>
              </a:buClr>
              <a:buSzPct val="65000"/>
              <a:buNone/>
            </a:pPr>
            <a:r>
              <a:rPr lang="en-US" altLang="en-US" sz="1800" b="1" dirty="0">
                <a:solidFill>
                  <a:srgbClr val="FFFFFF"/>
                </a:solidFill>
                <a:effectLst>
                  <a:outerShdw blurRad="38100" dist="38100" dir="2700000" algn="tl">
                    <a:srgbClr val="000000"/>
                  </a:outerShdw>
                </a:effectLst>
                <a:latin typeface="Tahoma"/>
              </a:rPr>
              <a:t>	</a:t>
            </a:r>
            <a:r>
              <a:rPr lang="en-US" altLang="en-US" sz="1800" b="1" dirty="0" smtClean="0">
                <a:solidFill>
                  <a:srgbClr val="FFFFFF"/>
                </a:solidFill>
                <a:effectLst>
                  <a:outerShdw blurRad="38100" dist="38100" dir="2700000" algn="tl">
                    <a:srgbClr val="000000"/>
                  </a:outerShdw>
                </a:effectLst>
                <a:latin typeface="Tahoma"/>
              </a:rPr>
              <a:t>	A comparison between the solid and liquid fuels approaches identifies concrete safety and breeding advantages, making the liquid fuel approach worthy of serious consideration for a long-term nuclear non-carbon energy option.</a:t>
            </a:r>
            <a:endParaRPr lang="en-US" altLang="en-US" sz="1800" b="1" dirty="0">
              <a:solidFill>
                <a:srgbClr val="FFFFFF"/>
              </a:solidFill>
              <a:effectLst>
                <a:outerShdw blurRad="38100" dist="38100" dir="2700000" algn="tl">
                  <a:srgbClr val="000000"/>
                </a:outerShdw>
              </a:effectLst>
              <a:latin typeface="Tahoma"/>
            </a:endParaRPr>
          </a:p>
          <a:p>
            <a:endParaRPr lang="en-US" dirty="0"/>
          </a:p>
        </p:txBody>
      </p:sp>
      <p:sp>
        <p:nvSpPr>
          <p:cNvPr id="4" name="Slide Number Placeholder 3"/>
          <p:cNvSpPr>
            <a:spLocks noGrp="1"/>
          </p:cNvSpPr>
          <p:nvPr>
            <p:ph type="sldNum" sz="quarter" idx="12"/>
          </p:nvPr>
        </p:nvSpPr>
        <p:spPr/>
        <p:txBody>
          <a:bodyPr/>
          <a:lstStyle/>
          <a:p>
            <a:fld id="{6C5DF5CD-857F-4FE9-A9D6-FF9BC404B84A}"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560852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ChangeArrowheads="1"/>
          </p:cNvSpPr>
          <p:nvPr/>
        </p:nvSpPr>
        <p:spPr bwMode="auto">
          <a:xfrm>
            <a:off x="1028700" y="632207"/>
            <a:ext cx="1090422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t>REFERENCES</a:t>
            </a:r>
          </a:p>
          <a:p>
            <a:endParaRPr lang="en-US" altLang="en-US" sz="1400" dirty="0"/>
          </a:p>
          <a:p>
            <a:r>
              <a:rPr lang="en-US" altLang="en-US" sz="1400" dirty="0"/>
              <a:t>1. M. M. H. </a:t>
            </a:r>
            <a:r>
              <a:rPr lang="en-US" altLang="en-US" sz="1400" dirty="0" err="1"/>
              <a:t>Ragheb</a:t>
            </a:r>
            <a:r>
              <a:rPr lang="en-US" altLang="en-US" sz="1400" dirty="0"/>
              <a:t>, R. T. Santoro, J. M. Barnes, and M. J. Saltmarsh, “Nuclear Performance of Molten Salt Fusion-Fission Symbiotic Systems for Catalyzed Deuterium and Deuterium-Tritium Reactors,” Nuclear Technology, Vol. 48, pp. 216-232, May 1980.</a:t>
            </a:r>
          </a:p>
          <a:p>
            <a:r>
              <a:rPr lang="en-US" altLang="en-US" sz="1400" dirty="0"/>
              <a:t>2. M. </a:t>
            </a:r>
            <a:r>
              <a:rPr lang="en-US" altLang="en-US" sz="1400" dirty="0" err="1"/>
              <a:t>Ragheb</a:t>
            </a:r>
            <a:r>
              <a:rPr lang="en-US" altLang="en-US" sz="1400" dirty="0"/>
              <a:t>, “Optimized Fissile and </a:t>
            </a:r>
            <a:r>
              <a:rPr lang="en-US" altLang="en-US" sz="1400" dirty="0" err="1"/>
              <a:t>Fusile</a:t>
            </a:r>
            <a:r>
              <a:rPr lang="en-US" altLang="en-US" sz="1400" dirty="0"/>
              <a:t> Breeding in a Laser-Fusion Fissile-Enrichment Flux Trap Blanket,” Journal of Fusion Energy, Vol. 1, No.1, pp.285-298, 1981.</a:t>
            </a:r>
          </a:p>
          <a:p>
            <a:r>
              <a:rPr lang="en-US" altLang="en-US" sz="1400" dirty="0"/>
              <a:t>3. M. M. H. </a:t>
            </a:r>
            <a:r>
              <a:rPr lang="en-US" altLang="en-US" sz="1400" dirty="0" err="1"/>
              <a:t>Ragheb</a:t>
            </a:r>
            <a:r>
              <a:rPr lang="en-US" altLang="en-US" sz="1400" dirty="0"/>
              <a:t>, G. A Moses, and C. W. Maynard, “Pellet and Pellet-Blanket </a:t>
            </a:r>
            <a:r>
              <a:rPr lang="en-US" altLang="en-US" sz="1400" dirty="0" err="1"/>
              <a:t>neutronics</a:t>
            </a:r>
            <a:r>
              <a:rPr lang="en-US" altLang="en-US" sz="1400" dirty="0"/>
              <a:t> and Photonics for Electron Beam Fusion,” </a:t>
            </a:r>
            <a:r>
              <a:rPr lang="en-US" altLang="en-US" sz="1400" dirty="0" err="1"/>
              <a:t>Nucl</a:t>
            </a:r>
            <a:r>
              <a:rPr lang="en-US" altLang="en-US" sz="1400" dirty="0"/>
              <a:t>. Technol., Vol. 48:16, April 1980.</a:t>
            </a:r>
          </a:p>
          <a:p>
            <a:r>
              <a:rPr lang="en-US" altLang="en-US" sz="1400" dirty="0"/>
              <a:t>4. M. </a:t>
            </a:r>
            <a:r>
              <a:rPr lang="en-US" altLang="en-US" sz="1400" dirty="0" err="1"/>
              <a:t>Ragheb</a:t>
            </a:r>
            <a:r>
              <a:rPr lang="en-US" altLang="en-US" sz="1400" dirty="0"/>
              <a:t> and S. </a:t>
            </a:r>
            <a:r>
              <a:rPr lang="en-US" altLang="en-US" sz="1400" dirty="0" err="1"/>
              <a:t>Behtash</a:t>
            </a:r>
            <a:r>
              <a:rPr lang="en-US" altLang="en-US" sz="1400" dirty="0"/>
              <a:t>, “Symbiosis of Coupled Systems of Fusion D-3He Satellites and Tritium and He</a:t>
            </a:r>
            <a:r>
              <a:rPr lang="en-US" altLang="en-US" sz="1400" baseline="30000" dirty="0"/>
              <a:t>3</a:t>
            </a:r>
            <a:r>
              <a:rPr lang="en-US" altLang="en-US" sz="1400" dirty="0"/>
              <a:t> Generators,” Nuclear Science and Engineering, Vol. 88, pp. 16-36, 1984.</a:t>
            </a:r>
          </a:p>
          <a:p>
            <a:r>
              <a:rPr lang="en-US" altLang="en-US" sz="1400" dirty="0"/>
              <a:t>5. M. </a:t>
            </a:r>
            <a:r>
              <a:rPr lang="en-US" altLang="en-US" sz="1400" dirty="0" err="1"/>
              <a:t>Ragheb</a:t>
            </a:r>
            <a:r>
              <a:rPr lang="en-US" altLang="en-US" sz="1400" dirty="0"/>
              <a:t> and C. W. Maynard, “On a Nonproliferation Aspect of the Presence of U</a:t>
            </a:r>
            <a:r>
              <a:rPr lang="en-US" altLang="en-US" sz="1400" baseline="30000" dirty="0"/>
              <a:t>232</a:t>
            </a:r>
            <a:r>
              <a:rPr lang="en-US" altLang="en-US" sz="1400" dirty="0"/>
              <a:t> in the U</a:t>
            </a:r>
            <a:r>
              <a:rPr lang="en-US" altLang="en-US" sz="1400" baseline="30000" dirty="0"/>
              <a:t>233</a:t>
            </a:r>
            <a:r>
              <a:rPr lang="en-US" altLang="en-US" sz="1400" dirty="0"/>
              <a:t> fuel cycle,” </a:t>
            </a:r>
            <a:r>
              <a:rPr lang="en-US" altLang="en-US" sz="1400" dirty="0" err="1"/>
              <a:t>Atomkernenergie</a:t>
            </a:r>
            <a:r>
              <a:rPr lang="en-US" altLang="en-US" sz="1400" dirty="0"/>
              <a:t>, 1979.</a:t>
            </a:r>
          </a:p>
          <a:p>
            <a:r>
              <a:rPr lang="en-US" altLang="en-US" sz="1400" dirty="0"/>
              <a:t>6. M. M. H. </a:t>
            </a:r>
            <a:r>
              <a:rPr lang="en-US" altLang="en-US" sz="1400" dirty="0" err="1"/>
              <a:t>Ragheb</a:t>
            </a:r>
            <a:r>
              <a:rPr lang="en-US" altLang="en-US" sz="1400" dirty="0"/>
              <a:t>, M. Z. Youssef, S. I. Abdel-</a:t>
            </a:r>
            <a:r>
              <a:rPr lang="en-US" altLang="en-US" sz="1400" dirty="0" err="1"/>
              <a:t>Khalik</a:t>
            </a:r>
            <a:r>
              <a:rPr lang="en-US" altLang="en-US" sz="1400" dirty="0"/>
              <a:t>, and C. W. Maynard, “Three-Dimensional Lattice Calculations for a Laser-Fusion Fissile Enrichment Fuel Factory,” Trans. Am. </a:t>
            </a:r>
            <a:r>
              <a:rPr lang="en-US" altLang="en-US" sz="1400" dirty="0" err="1"/>
              <a:t>Nucl</a:t>
            </a:r>
            <a:r>
              <a:rPr lang="en-US" altLang="en-US" sz="1400" dirty="0"/>
              <a:t>. Soc., Vol. 30, 59, 1978.</a:t>
            </a:r>
          </a:p>
          <a:p>
            <a:r>
              <a:rPr lang="en-US" altLang="en-US" sz="1400" dirty="0"/>
              <a:t>7. M. M. H. </a:t>
            </a:r>
            <a:r>
              <a:rPr lang="en-US" altLang="en-US" sz="1400" dirty="0" err="1"/>
              <a:t>Ragheb</a:t>
            </a:r>
            <a:r>
              <a:rPr lang="en-US" altLang="en-US" sz="1400" dirty="0"/>
              <a:t>, S. I. Abdel-</a:t>
            </a:r>
            <a:r>
              <a:rPr lang="en-US" altLang="en-US" sz="1400" dirty="0" err="1"/>
              <a:t>Khalik</a:t>
            </a:r>
            <a:r>
              <a:rPr lang="en-US" altLang="en-US" sz="1400" dirty="0"/>
              <a:t>, M. Youssef, and C. W. Maynard, “Lattice Calculations and Three-Dimensional Effects in a Laser Fusion-Fission Reactor,” </a:t>
            </a:r>
            <a:r>
              <a:rPr lang="en-US" altLang="en-US" sz="1400" dirty="0" err="1"/>
              <a:t>Nucl</a:t>
            </a:r>
            <a:r>
              <a:rPr lang="en-US" altLang="en-US" sz="1400" dirty="0"/>
              <a:t>. Technol. Vol. 45, 140, 1979.</a:t>
            </a:r>
          </a:p>
          <a:p>
            <a:r>
              <a:rPr lang="en-US" altLang="en-US" sz="1400" dirty="0"/>
              <a:t>8. H. A. Bethe, “The Fusion Hybrid,” </a:t>
            </a:r>
            <a:r>
              <a:rPr lang="en-US" altLang="en-US" sz="1400" dirty="0" err="1"/>
              <a:t>Nucl</a:t>
            </a:r>
            <a:r>
              <a:rPr lang="en-US" altLang="en-US" sz="1400" dirty="0"/>
              <a:t>. News, Vol. 21, 7, 41, May 1978.</a:t>
            </a:r>
          </a:p>
          <a:p>
            <a:r>
              <a:rPr lang="en-US" altLang="en-US" sz="1400" dirty="0"/>
              <a:t>9. S. S. </a:t>
            </a:r>
            <a:r>
              <a:rPr lang="en-US" altLang="en-US" sz="1400" dirty="0" err="1"/>
              <a:t>Rozhkov</a:t>
            </a:r>
            <a:r>
              <a:rPr lang="en-US" altLang="en-US" sz="1400" dirty="0"/>
              <a:t> and G. E. </a:t>
            </a:r>
            <a:r>
              <a:rPr lang="en-US" altLang="en-US" sz="1400" dirty="0" err="1"/>
              <a:t>Shatalov</a:t>
            </a:r>
            <a:r>
              <a:rPr lang="en-US" altLang="en-US" sz="1400" dirty="0"/>
              <a:t>, “Thorium in the Blanket of a Hybrid Thermonuclear Reactor,” Proc. U.S.-USSR </a:t>
            </a:r>
            <a:r>
              <a:rPr lang="en-US" altLang="en-US" sz="1400" dirty="0" err="1"/>
              <a:t>Symp</a:t>
            </a:r>
            <a:r>
              <a:rPr lang="en-US" altLang="en-US" sz="1400" dirty="0"/>
              <a:t>. Fusion-Fission Reactors, July 13-16, 1976, CONF-760733, p. 143, 1976.</a:t>
            </a:r>
          </a:p>
          <a:p>
            <a:r>
              <a:rPr lang="en-US" altLang="en-US" sz="1400" dirty="0"/>
              <a:t>10. V. L. </a:t>
            </a:r>
            <a:r>
              <a:rPr lang="en-US" altLang="en-US" sz="1400" dirty="0" err="1"/>
              <a:t>Blinkin</a:t>
            </a:r>
            <a:r>
              <a:rPr lang="en-US" altLang="en-US" sz="1400" dirty="0"/>
              <a:t> and V. M. </a:t>
            </a:r>
            <a:r>
              <a:rPr lang="en-US" altLang="en-US" sz="1400" dirty="0" err="1"/>
              <a:t>Novikov</a:t>
            </a:r>
            <a:r>
              <a:rPr lang="en-US" altLang="en-US" sz="1400" dirty="0"/>
              <a:t>, “Symbiotic System of a Fusion and Fission Reactor with Very Simple Fuel Reprocessing,” </a:t>
            </a:r>
            <a:r>
              <a:rPr lang="en-US" altLang="en-US" sz="1400" dirty="0" err="1"/>
              <a:t>Nucl</a:t>
            </a:r>
            <a:r>
              <a:rPr lang="en-US" altLang="en-US" sz="1400" dirty="0"/>
              <a:t>. Fusion, Vol. 18, 7, 1978.</a:t>
            </a:r>
          </a:p>
          <a:p>
            <a:r>
              <a:rPr lang="en-US" altLang="en-US" sz="1400" dirty="0"/>
              <a:t>11. </a:t>
            </a:r>
            <a:r>
              <a:rPr lang="en-US" altLang="en-US" sz="1400" dirty="0" err="1"/>
              <a:t>Jungmin</a:t>
            </a:r>
            <a:r>
              <a:rPr lang="en-US" altLang="en-US" sz="1400" dirty="0"/>
              <a:t> Kang and Frank N. von Hippel, “U-232 and the Proliferation Resistance of U-233 in Spent Fuel,” Science and Global Security, Volume 9, pp. 1-32, 2001.</a:t>
            </a:r>
          </a:p>
          <a:p>
            <a:r>
              <a:rPr lang="en-US" altLang="en-US" sz="1400" dirty="0"/>
              <a:t>12. J. A. </a:t>
            </a:r>
            <a:r>
              <a:rPr lang="en-US" altLang="en-US" sz="1400" dirty="0" err="1"/>
              <a:t>Maniscalco</a:t>
            </a:r>
            <a:r>
              <a:rPr lang="en-US" altLang="en-US" sz="1400" dirty="0"/>
              <a:t>, L. F. Hansen, and W. O. Allen, “Scoping Studies of U233 breeding fusion fission hybrid,” UCRL-80585, Lawrence Livermore Laboratory, 1978.</a:t>
            </a:r>
          </a:p>
          <a:p>
            <a:r>
              <a:rPr lang="en-US" altLang="en-US" sz="1400" dirty="0"/>
              <a:t>13. L. M. </a:t>
            </a:r>
            <a:r>
              <a:rPr lang="en-US" altLang="en-US" sz="1400" dirty="0" err="1"/>
              <a:t>Lidsky</a:t>
            </a:r>
            <a:r>
              <a:rPr lang="en-US" altLang="en-US" sz="1400" dirty="0"/>
              <a:t>, “Fission-fusion Systems: Hybrid, Symbiotic and Augean,” </a:t>
            </a:r>
            <a:r>
              <a:rPr lang="en-US" altLang="en-US" sz="1400" dirty="0" err="1"/>
              <a:t>Nucl</a:t>
            </a:r>
            <a:r>
              <a:rPr lang="en-US" altLang="en-US" sz="1400" dirty="0"/>
              <a:t>. Fusion, Vol. 15, 1975.</a:t>
            </a:r>
          </a:p>
          <a:p>
            <a:r>
              <a:rPr lang="en-US" altLang="en-US" sz="1400" dirty="0"/>
              <a:t>14. J. D. Lee, “The Beryllium/molten salt blanket-a new concept,” UCRL-80585, Lawrence Livermore Laboratory, 1979.</a:t>
            </a:r>
          </a:p>
          <a:p>
            <a:r>
              <a:rPr lang="en-US" altLang="en-US" sz="1400" dirty="0"/>
              <a:t>15. M. M. H. </a:t>
            </a:r>
            <a:r>
              <a:rPr lang="en-US" altLang="en-US" sz="1400" dirty="0" err="1"/>
              <a:t>Ragheb</a:t>
            </a:r>
            <a:r>
              <a:rPr lang="en-US" altLang="en-US" sz="1400" dirty="0"/>
              <a:t> and C. W. Maynard, “Three-dimensional cell calculations for a fusion reactor gas-cooled solid blanket,” </a:t>
            </a:r>
            <a:r>
              <a:rPr lang="en-US" altLang="en-US" sz="1400" dirty="0" err="1"/>
              <a:t>Atomkernenergie</a:t>
            </a:r>
            <a:r>
              <a:rPr lang="en-US" altLang="en-US" sz="1400" dirty="0"/>
              <a:t> (ATKE) Bd. 32, </a:t>
            </a:r>
            <a:r>
              <a:rPr lang="en-US" altLang="en-US" sz="1400" dirty="0" err="1"/>
              <a:t>Lfg</a:t>
            </a:r>
            <a:r>
              <a:rPr lang="en-US" altLang="en-US" sz="1400" dirty="0"/>
              <a:t>. 3, 159, 1978.</a:t>
            </a:r>
          </a:p>
        </p:txBody>
      </p:sp>
    </p:spTree>
    <p:extLst>
      <p:ext uri="{BB962C8B-B14F-4D97-AF65-F5344CB8AC3E}">
        <p14:creationId xmlns:p14="http://schemas.microsoft.com/office/powerpoint/2010/main" val="2924399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altLang="en-US"/>
              <a:t>Thorium dioxide</a:t>
            </a:r>
          </a:p>
        </p:txBody>
      </p:sp>
      <p:pic>
        <p:nvPicPr>
          <p:cNvPr id="289795"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1981201"/>
            <a:ext cx="4191000" cy="4056063"/>
          </a:xfrm>
          <a:noFill/>
          <a:ln/>
        </p:spPr>
      </p:pic>
      <p:pic>
        <p:nvPicPr>
          <p:cNvPr id="289796"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981200" y="1981200"/>
            <a:ext cx="4078288" cy="4114800"/>
          </a:xfrm>
          <a:noFill/>
          <a:ln/>
        </p:spPr>
      </p:pic>
    </p:spTree>
    <p:extLst>
      <p:ext uri="{BB962C8B-B14F-4D97-AF65-F5344CB8AC3E}">
        <p14:creationId xmlns:p14="http://schemas.microsoft.com/office/powerpoint/2010/main" val="3078723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2" name="Rectangle 8"/>
          <p:cNvSpPr>
            <a:spLocks noGrp="1" noChangeArrowheads="1"/>
          </p:cNvSpPr>
          <p:nvPr>
            <p:ph type="title"/>
          </p:nvPr>
        </p:nvSpPr>
        <p:spPr/>
        <p:txBody>
          <a:bodyPr/>
          <a:lstStyle/>
          <a:p>
            <a:r>
              <a:rPr lang="en-US" altLang="en-US" sz="4000"/>
              <a:t>Monazite and Thorite Thorium ores</a:t>
            </a:r>
          </a:p>
        </p:txBody>
      </p:sp>
      <p:pic>
        <p:nvPicPr>
          <p:cNvPr id="292871"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0" y="2233613"/>
            <a:ext cx="3962400" cy="2728912"/>
          </a:xfrm>
          <a:noFill/>
          <a:ln/>
        </p:spPr>
      </p:pic>
      <p:pic>
        <p:nvPicPr>
          <p:cNvPr id="292874"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67399" y="2233613"/>
            <a:ext cx="4584967" cy="2728912"/>
          </a:xfrm>
          <a:noFill/>
          <a:ln/>
        </p:spPr>
      </p:pic>
    </p:spTree>
    <p:extLst>
      <p:ext uri="{BB962C8B-B14F-4D97-AF65-F5344CB8AC3E}">
        <p14:creationId xmlns:p14="http://schemas.microsoft.com/office/powerpoint/2010/main" val="35441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ChangeArrowheads="1"/>
          </p:cNvSpPr>
          <p:nvPr>
            <p:ph type="title"/>
          </p:nvPr>
        </p:nvSpPr>
        <p:spPr>
          <a:xfrm>
            <a:off x="1981200" y="0"/>
            <a:ext cx="8229600" cy="381000"/>
          </a:xfrm>
        </p:spPr>
        <p:txBody>
          <a:bodyPr/>
          <a:lstStyle/>
          <a:p>
            <a:r>
              <a:rPr lang="en-US" altLang="en-US" sz="2000" dirty="0"/>
              <a:t>Thorium is more Abundant than </a:t>
            </a:r>
            <a:r>
              <a:rPr lang="en-US" altLang="en-US" sz="2000" dirty="0" smtClean="0"/>
              <a:t>Uranium in the Earth’s Crust</a:t>
            </a:r>
            <a:endParaRPr lang="en-US" altLang="en-US" sz="2000" dirty="0"/>
          </a:p>
        </p:txBody>
      </p:sp>
      <p:sp>
        <p:nvSpPr>
          <p:cNvPr id="290904" name="Rectangle 88"/>
          <p:cNvSpPr>
            <a:spLocks noChangeArrowheads="1"/>
          </p:cNvSpPr>
          <p:nvPr/>
        </p:nvSpPr>
        <p:spPr bwMode="auto">
          <a:xfrm>
            <a:off x="1981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fontAlgn="base">
              <a:spcAft>
                <a:spcPct val="0"/>
              </a:spcAft>
              <a:buClr>
                <a:srgbClr val="00CCFF"/>
              </a:buClr>
            </a:pPr>
            <a:endParaRPr lang="en-US" altLang="en-US">
              <a:solidFill>
                <a:srgbClr val="FFFFFF"/>
              </a:solidFill>
            </a:endParaRPr>
          </a:p>
        </p:txBody>
      </p:sp>
      <p:graphicFrame>
        <p:nvGraphicFramePr>
          <p:cNvPr id="291280" name="Group 464"/>
          <p:cNvGraphicFramePr>
            <a:graphicFrameLocks noGrp="1"/>
          </p:cNvGraphicFramePr>
          <p:nvPr>
            <p:ph type="tbl" idx="1"/>
          </p:nvPr>
        </p:nvGraphicFramePr>
        <p:xfrm>
          <a:off x="3726180" y="381000"/>
          <a:ext cx="4457700" cy="6316980"/>
        </p:xfrm>
        <a:graphic>
          <a:graphicData uri="http://schemas.openxmlformats.org/drawingml/2006/table">
            <a:tbl>
              <a:tblPr/>
              <a:tblGrid>
                <a:gridCol w="2005964"/>
                <a:gridCol w="926367"/>
                <a:gridCol w="1525369"/>
              </a:tblGrid>
              <a:tr h="536943">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Element</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Symbol</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Abundance</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[gms/ton]</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Lead</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Pb</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16</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Gallium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Ga</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434">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Thorium</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rgbClr val="FFFF00"/>
                          </a:solidFill>
                          <a:effectLst/>
                          <a:latin typeface="Times New Roman" panose="02020603050405020304" pitchFamily="18" charset="0"/>
                          <a:cs typeface="Times New Roman" panose="02020603050405020304" pitchFamily="18" charset="0"/>
                        </a:rPr>
                        <a:t>Th</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10</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Samarium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Gadolinium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Gd</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Praseodymium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Pr</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Boron</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Bromine</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Br</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434">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Uranium</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U</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2.5</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Beryllium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Be</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Tin</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Sn</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Tungsten</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W</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Molybdenum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Mo</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Mercury</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Hg</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0.2</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Silver</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Ag</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0.1</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434">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Uranium</a:t>
                      </a:r>
                      <a:r>
                        <a:rPr kumimoji="0" lang="en-US" altLang="en-US" sz="1600" b="1" i="0" u="none" strike="noStrike" cap="none" normalizeH="0" baseline="30000" dirty="0" smtClean="0">
                          <a:ln>
                            <a:noFill/>
                          </a:ln>
                          <a:solidFill>
                            <a:srgbClr val="FFFF00"/>
                          </a:solidFill>
                          <a:effectLst/>
                          <a:latin typeface="Times New Roman" panose="02020603050405020304" pitchFamily="18" charset="0"/>
                          <a:cs typeface="Times New Roman" panose="02020603050405020304" pitchFamily="18" charset="0"/>
                        </a:rPr>
                        <a:t>235</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U</a:t>
                      </a:r>
                      <a:r>
                        <a:rPr kumimoji="0" lang="en-US" altLang="en-US" sz="1600" b="1" i="0" u="none" strike="noStrike" cap="none" normalizeH="0" baseline="30000" dirty="0" smtClean="0">
                          <a:ln>
                            <a:noFill/>
                          </a:ln>
                          <a:solidFill>
                            <a:srgbClr val="FFFF00"/>
                          </a:solidFill>
                          <a:effectLst/>
                          <a:latin typeface="Times New Roman" panose="02020603050405020304" pitchFamily="18" charset="0"/>
                          <a:cs typeface="Times New Roman" panose="02020603050405020304" pitchFamily="18" charset="0"/>
                        </a:rPr>
                        <a:t>235</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rPr>
                        <a:t>0.018</a:t>
                      </a:r>
                      <a:endParaRPr kumimoji="0" lang="en-US" altLang="en-US" sz="1600" b="1" i="0" u="none" strike="noStrike" cap="none" normalizeH="0" baseline="0" dirty="0" smtClean="0">
                        <a:ln>
                          <a:noFill/>
                        </a:ln>
                        <a:solidFill>
                          <a:srgbClr val="FFFF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Platinum</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Pt</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0.005</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849">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Gold</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Au</a:t>
                      </a: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0.02</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7008284"/>
      </p:ext>
    </p:extLst>
  </p:cSld>
  <p:clrMapOvr>
    <a:masterClrMapping/>
  </p:clrMapOvr>
</p:sld>
</file>

<file path=ppt/theme/theme1.xml><?xml version="1.0" encoding="utf-8"?>
<a:theme xmlns:a="http://schemas.openxmlformats.org/drawingml/2006/main" name="1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2530</Words>
  <Application>Microsoft Office PowerPoint</Application>
  <PresentationFormat>Widescreen</PresentationFormat>
  <Paragraphs>387</Paragraphs>
  <Slides>69</Slides>
  <Notes>0</Notes>
  <HiddenSlides>0</HiddenSlides>
  <MMClips>0</MMClips>
  <ScaleCrop>false</ScaleCrop>
  <HeadingPairs>
    <vt:vector size="8" baseType="variant">
      <vt:variant>
        <vt:lpstr>Fonts Used</vt:lpstr>
      </vt:variant>
      <vt:variant>
        <vt:i4>7</vt:i4>
      </vt:variant>
      <vt:variant>
        <vt:lpstr>Theme</vt:lpstr>
      </vt:variant>
      <vt:variant>
        <vt:i4>17</vt:i4>
      </vt:variant>
      <vt:variant>
        <vt:lpstr>Embedded OLE Servers</vt:lpstr>
      </vt:variant>
      <vt:variant>
        <vt:i4>2</vt:i4>
      </vt:variant>
      <vt:variant>
        <vt:lpstr>Slide Titles</vt:lpstr>
      </vt:variant>
      <vt:variant>
        <vt:i4>69</vt:i4>
      </vt:variant>
    </vt:vector>
  </HeadingPairs>
  <TitlesOfParts>
    <vt:vector size="95" baseType="lpstr">
      <vt:lpstr>Arial</vt:lpstr>
      <vt:lpstr>Calibri</vt:lpstr>
      <vt:lpstr>Garamond</vt:lpstr>
      <vt:lpstr>Segoe UI</vt:lpstr>
      <vt:lpstr>Tahoma</vt:lpstr>
      <vt:lpstr>Times New Roman</vt:lpstr>
      <vt:lpstr>Wingdings</vt:lpstr>
      <vt:lpstr>1_Office Theme</vt:lpstr>
      <vt:lpstr>Textured</vt:lpstr>
      <vt:lpstr>1_Textured</vt:lpstr>
      <vt:lpstr>2_Textured</vt:lpstr>
      <vt:lpstr>3_Textured</vt:lpstr>
      <vt:lpstr>4_Textured</vt:lpstr>
      <vt:lpstr>Default Design</vt:lpstr>
      <vt:lpstr>5_Textured</vt:lpstr>
      <vt:lpstr>6_Textured</vt:lpstr>
      <vt:lpstr>7_Textured</vt:lpstr>
      <vt:lpstr>1_Default Design</vt:lpstr>
      <vt:lpstr>2_Default Design</vt:lpstr>
      <vt:lpstr>3_Default Design</vt:lpstr>
      <vt:lpstr>4_Default Design</vt:lpstr>
      <vt:lpstr>5_Default Design</vt:lpstr>
      <vt:lpstr>6_Default Design</vt:lpstr>
      <vt:lpstr>7_Default Design</vt:lpstr>
      <vt:lpstr>MathType 6.0 Equation</vt:lpstr>
      <vt:lpstr>Equation</vt:lpstr>
      <vt:lpstr>Paper presented at  the “Thorium Energy Alliance 7, Critical Metals, Policy and Energy Conference,” Palo Alto, California, USA, Stanford Sheraton Hotel, June 3rd, 4th, 2015.  OVERVIEW OF THE THORIUM FUEL CYCLE</vt:lpstr>
      <vt:lpstr>Summary</vt:lpstr>
      <vt:lpstr>PowerPoint Presentation</vt:lpstr>
      <vt:lpstr>PowerPoint Presentation</vt:lpstr>
      <vt:lpstr>PowerPoint Presentation</vt:lpstr>
      <vt:lpstr>PowerPoint Presentation</vt:lpstr>
      <vt:lpstr>Thorium dioxide</vt:lpstr>
      <vt:lpstr>Monazite and Thorite Thorium ores</vt:lpstr>
      <vt:lpstr>Thorium is more Abundant than Uranium in the Earth’s Crust</vt:lpstr>
      <vt:lpstr>PowerPoint Presentation</vt:lpstr>
      <vt:lpstr>Global Thorium resources</vt:lpstr>
      <vt:lpstr>Th concentrations in ppm and occurrences in the USA and Canada.  Source: USA Geological Survey Digital Data Series DDS-9, 1993.</vt:lpstr>
      <vt:lpstr>Estimated Global Thorium Resources </vt:lpstr>
      <vt:lpstr>Lehmi Pass is a part of Beaverhead Mountains along the continental divide on the Montana-Idaho border, USA.   Its Th veins contain rare earth elements, particularly Neodymium. </vt:lpstr>
      <vt:lpstr>Thorium stockpile in Nevada</vt:lpstr>
      <vt:lpstr>PowerPoint Presentation</vt:lpstr>
      <vt:lpstr>Seed and Blanket solid fuel core in the Shippingport design</vt:lpstr>
      <vt:lpstr>Shippingport reactor plate fuel elements</vt:lpstr>
      <vt:lpstr>Seed and Blanket operational and shutdown configurations</vt:lpstr>
      <vt:lpstr>Peach Bottom 40 MWe HTGR.  Photo: General Dynamics. </vt:lpstr>
      <vt:lpstr>Dragon reactor at Winfrith Heath, UK. </vt:lpstr>
      <vt:lpstr>PowerPoint Presentation</vt:lpstr>
      <vt:lpstr>One of 1,482 prismatic graphite blocks lowered into the core of the Fort Saint-Vrain HTGR.  Photo: General Atomics (GA).</vt:lpstr>
      <vt:lpstr>PowerPoint Presentation</vt:lpstr>
      <vt:lpstr>THTR pebbles inside core. </vt:lpstr>
      <vt:lpstr>Pebble bed reactor top</vt:lpstr>
      <vt:lpstr>Fuel particles used in the pebble bed and the prismatic fuel designs. </vt:lpstr>
      <vt:lpstr>PowerPoint Presentation</vt:lpstr>
      <vt:lpstr>PowerPoint Presentation</vt:lpstr>
      <vt:lpstr>Single reactor unit arrangement of the Pebble Bed Modular Design PBMR design using the gas turbine or Brayton thermodynamic cycle.</vt:lpstr>
      <vt:lpstr>Homogeneous Molten Salt Reactor</vt:lpstr>
      <vt:lpstr>Beryllium Oxide BeO moderator and reflector , He-cooled Core</vt:lpstr>
      <vt:lpstr>Two region  Salt-Graphite Molten Salt Breeder</vt:lpstr>
      <vt:lpstr>Convair B36 X6 200 MW Wright turbojet engine using Na-K as a coolant</vt:lpstr>
      <vt:lpstr>Thorium strategic bomber designs</vt:lpstr>
      <vt:lpstr>Molten Salt Reactor Experiment, MSRE, ORNL</vt:lpstr>
      <vt:lpstr>History of the MSBR Experiment</vt:lpstr>
      <vt:lpstr>Molten Salt Reactor Experiment, Oak Ridge National Laboratory, ORNL 8MWth</vt:lpstr>
      <vt:lpstr>MSRE core configuration and graphite moderator element</vt:lpstr>
      <vt:lpstr>MSRE heat exchanger</vt:lpstr>
      <vt:lpstr>MSRE Control Room and 6,000 hours of full-power operation milestone</vt:lpstr>
      <vt:lpstr>MSRE Schematic</vt:lpstr>
      <vt:lpstr>MSRE Flow Diagram</vt:lpstr>
      <vt:lpstr>MSRE Chemical flow diagram</vt:lpstr>
      <vt:lpstr>MSRE Freeze-plug safety feature</vt:lpstr>
      <vt:lpstr>Interior views of MSRE, ORNL</vt:lpstr>
      <vt:lpstr>3Li7F-BeF2-92U233F4 salt in the cold solid and hot liquid states. </vt:lpstr>
      <vt:lpstr>Metal corrosion and etching of glass by molten salt. Be is added to enhance corrosion resistance</vt:lpstr>
      <vt:lpstr>Phase diagram of LiF and BeF2 salt</vt:lpstr>
      <vt:lpstr>Russian Molten Salt Actinide Recycler and Transmuter, MOSART  </vt:lpstr>
      <vt:lpstr>French Thorium Molten Salt Reactor, TMSR </vt:lpstr>
      <vt:lpstr>The Molten Salt Breeder Reactor is considered as a Generation IV reactor concept alternative.</vt:lpstr>
      <vt:lpstr>Conceptual design of a Molten Salt Reactor</vt:lpstr>
      <vt:lpstr>PowerPoint Presentation</vt:lpstr>
      <vt:lpstr>PowerPoint Presentation</vt:lpstr>
      <vt:lpstr>PowerPoint Presentation</vt:lpstr>
      <vt:lpstr>Prismatic hexagonal graphite fuel block.  High Temperature Engineering Test Reactor (HTTR) is a 30 MW(th) prismatic core HTGR designed, constructed and operated by the Japan Atomic Energy Research Institute (JAERI).  </vt:lpstr>
      <vt:lpstr>Solid fuel pellets</vt:lpstr>
      <vt:lpstr>High Temperature Engineering Test Reactor, HTTR is sited underground.</vt:lpstr>
      <vt:lpstr>HTR-10 is a 10 MWth pebble bed core HTGR designed, constructed and operated by the Institute for Nuclear Energy Technology (INET) at Tsinghua University in China. </vt:lpstr>
      <vt:lpstr>Fluoride Salt Cooled High temperature Reactor, FHR, ORNL</vt:lpstr>
      <vt:lpstr>Pebble bed high temperature molten salt cooled reactor, ORNL</vt:lpstr>
      <vt:lpstr>Solid fuel Flibe-salt cooled fuel plates</vt:lpstr>
      <vt:lpstr>Safety Advantages of Liquid Fueled Systems</vt:lpstr>
      <vt:lpstr>OTHER ADVANTAGES OF THE THORIUM FUEL CYCLE </vt:lpstr>
      <vt:lpstr>ADVANTAGES OF THE THORIUM FUEL CYCLE</vt:lpstr>
      <vt:lpstr>ADVANTAGES OF THE THORIUM FUEL CYCLE</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2015-06-02T05:59:36Z</dcterms:created>
  <dcterms:modified xsi:type="dcterms:W3CDTF">2015-06-02T06:05:05Z</dcterms:modified>
</cp:coreProperties>
</file>